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73" r:id="rId3"/>
    <p:sldMasterId id="2147483685" r:id="rId4"/>
  </p:sldMasterIdLst>
  <p:notesMasterIdLst>
    <p:notesMasterId r:id="rId24"/>
  </p:notesMasterIdLst>
  <p:sldIdLst>
    <p:sldId id="368" r:id="rId5"/>
    <p:sldId id="372" r:id="rId6"/>
    <p:sldId id="315" r:id="rId7"/>
    <p:sldId id="316" r:id="rId8"/>
    <p:sldId id="357" r:id="rId9"/>
    <p:sldId id="317" r:id="rId10"/>
    <p:sldId id="358" r:id="rId11"/>
    <p:sldId id="369" r:id="rId12"/>
    <p:sldId id="318" r:id="rId13"/>
    <p:sldId id="370" r:id="rId14"/>
    <p:sldId id="371" r:id="rId15"/>
    <p:sldId id="257" r:id="rId16"/>
    <p:sldId id="362" r:id="rId17"/>
    <p:sldId id="363" r:id="rId18"/>
    <p:sldId id="364" r:id="rId19"/>
    <p:sldId id="365" r:id="rId20"/>
    <p:sldId id="366" r:id="rId21"/>
    <p:sldId id="367" r:id="rId22"/>
    <p:sldId id="373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5FB03"/>
    <a:srgbClr val="5F5F5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14"/>
    <p:restoredTop sz="94620"/>
  </p:normalViewPr>
  <p:slideViewPr>
    <p:cSldViewPr>
      <p:cViewPr varScale="1">
        <p:scale>
          <a:sx n="62" d="100"/>
          <a:sy n="62" d="100"/>
        </p:scale>
        <p:origin x="32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914EF5DF-570D-4EE9-9CAB-1097E7D49A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2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FE763D6C-9AD7-4449-825F-C738E6A2EB4E}" type="slidenum">
              <a:rPr lang="en-US" sz="1200"/>
              <a:pPr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94151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428C0B20-A277-1E44-AE44-4E35970B0112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7142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428C0B20-A277-1E44-AE44-4E35970B0112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64208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68452A02-C37E-D348-838F-7E450E57B497}" type="slidenum">
              <a:rPr lang="en-US" sz="1200"/>
              <a:pPr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5866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68452A02-C37E-D348-838F-7E450E57B497}" type="slidenum">
              <a:rPr lang="en-US" sz="1200"/>
              <a:pPr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84064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68452A02-C37E-D348-838F-7E450E57B497}" type="slidenum">
              <a:rPr lang="en-US" sz="1200"/>
              <a:pPr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13140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D944CA0C-3067-CA44-B3B0-5590589B8A4A}" type="slidenum">
              <a:rPr lang="en-US" sz="1200"/>
              <a:pPr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88962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D944CA0C-3067-CA44-B3B0-5590589B8A4A}" type="slidenum">
              <a:rPr lang="en-US" sz="1200"/>
              <a:pPr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67613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D944CA0C-3067-CA44-B3B0-5590589B8A4A}" type="slidenum">
              <a:rPr lang="en-US" sz="1200"/>
              <a:pPr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5856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A1369-5641-40B2-892B-27193CB11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C8DC9-8D7C-42DE-8B51-96AFBE16A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CB7ED-2A66-43E5-953B-F55C4BCD74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62634-F5C7-4EAB-9C29-9AED0A0283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F5D03-6AA9-4BE1-84C5-F3A2DFFDD1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2B64D-2DB3-444F-8F20-6E31E2D11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0A87C-788D-4E9C-AA49-AB7A4F677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C0E22-19DD-4740-A200-CDFD09DE61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47E72-EFD5-4AF1-9F80-0595A17950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B354D-CF80-4E00-A60C-CAEAAEA39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1B167-F8A0-4F66-8D08-5974B36C34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AD7BA-3A23-4DB8-9787-6CAFFFECD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E12F9-A315-4D4C-A739-8AE5AD10F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7781C-D7E7-4E40-8C17-2D7C19C79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1"/>
            <a:ext cx="80264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AC3DA-5FD3-4CA6-A876-41C15DCC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4C529-7A6E-E943-AE71-8BF34650B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DC798-BC5D-5B47-9C08-3CE605ACA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F3100-80B8-5846-A43D-A6600D089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1BFC3-8197-F342-9AE9-AD7C2629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EC3A2-BE0F-6645-BAE8-4862DDAD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62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337CA-AC2C-0F4A-B80D-2595145C2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A7E8-B454-D242-A0FC-63B9881DD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B8DA6-FF01-C642-B6E5-BE26D2A0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50D23-2C72-984B-9073-6709535F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9B650-A6E6-5F4C-A0DF-77AD2003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94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55ED0-49D0-AD48-8B8E-5A1F4E4E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6E276-ECC3-C84A-AC17-710949AEA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EE099-6BBB-FD4C-A57E-AF63A3CC0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92D6D-8791-C64E-BCD1-E8692C76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92E19-3C0A-3A4E-9A08-00D682B2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10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E15E-03F3-9D4C-B8AE-296449EAF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768EB-F880-1C42-9692-BB2E485EE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D49BD-0294-BF43-883A-4FD46F95F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AE73D6-7506-D846-8710-F682B481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88EB-0870-B246-B037-A483B04AA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09691-4BAF-0A48-9F0F-756DADD0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518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17CA-E994-1840-897C-F12BDAAF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1AA27-D7E8-F642-AD5D-B7E25699C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C103F-0CBA-2E4E-8E6F-5F0BCED66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48D83-C744-B64F-AF80-38E6F2F5F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4299BC-DCB5-A943-B864-06FD45C67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55D47-1B3E-9245-97F1-42046162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A8B5C-AF2B-1B40-BAC3-0D3DD7C6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CBFDA-FEED-3C4F-8C02-7C48AD8E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802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3129-FD57-8B46-B674-A49E5178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031655-A88A-0C45-ACA8-78C20221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F622C5-DEF4-874C-83DC-76D83928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81B588-03D7-E84A-ADDC-EAC48F6F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089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DAC72-6095-864C-8F92-CD4F2F4F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000A49-5B46-764F-B251-BC1C88BB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C474D-F127-944F-99C4-62B8797D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0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8A2D5-FAED-4A15-BF59-2877563B28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50F8-F80F-954B-9215-90BBC7A8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7F34D-DE8B-C141-9F9D-62A450921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1A76-DD02-A146-AD4A-6950AF37B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70D21-01D5-6747-8F7D-B97FEA66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7C917-7A14-2645-A38A-DD7E79EB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B8B28-7346-DA43-A28A-0F4DBDF8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0017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40596-7313-3940-9480-9F6F438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2107D4-4AC0-6C4C-A7F6-5D55A7142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E7F3F-33B7-8F44-B55B-ACF8FC23C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7A53E-06DC-424E-9A01-E2DC7180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0FE77-A3E7-5540-9205-021044EAD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06203-6463-744F-9431-147F16B8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815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E698-A338-0B45-82F9-5E32736F6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84EF5-C91D-1243-9A42-77BA6D284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D01B3-D61C-DE4C-818C-E8C42BA4E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E15FF-F29F-6149-AE9F-299E79D8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42827-85F6-0642-A3A3-CE87D222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113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EB141-C983-414B-94BE-6C67FFBF4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6350F-9EFA-E74D-8406-1A989B526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F9176-55D7-9643-94E1-30449CD49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EF46C-7F3B-7941-9403-D66D5C0E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3CC40-9387-3741-B0C9-ED9A0402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676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C89E5-1B67-4CC7-87EB-A4EB3856E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ABFD2B-81D7-498C-BF4B-AACF2E0B6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D5350-1F44-4A37-AE0D-14673969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1D62F-7CF1-46A0-901A-9919E9D70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1BEF2-DD5F-43A7-8B5A-1BB63245A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62634-F5C7-4EAB-9C29-9AED0A028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475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04788-83F5-46E9-8B8B-71A4709B6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43247-99E5-488E-8C1A-F169252A4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3D2F7-F73E-43A6-87F2-4D3EBD3E1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3DD52-6C8D-49D7-B58B-99595F69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CA2DE-FDEF-405F-9F86-80C4901A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5D03-6AA9-4BE1-84C5-F3A2DFFDD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858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ABB38-D425-489C-BCE1-686A32857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00B63-9B4E-49E1-8462-876C498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EBD7B-0DE0-4042-B8EF-6C81E7CF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EAA85-72E1-494A-8276-7A663D26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E52C0-CF2D-42F1-89F0-82A692C7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B64D-2DB3-444F-8F20-6E31E2D115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055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A526-97F6-424B-9031-F8680FF4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61A19-AE52-4A5B-826F-BA70F5013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6F077-3963-481F-84E9-D4C3809F2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65617-B9C1-4CC3-B4C8-BE2040977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47B0E-37D2-456F-9663-8ABFFF0E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477E4-3FE7-4B3A-B9DD-1332359F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87C-788D-4E9C-AA49-AB7A4F6773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75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00558-D604-4F58-BE0F-C6712EAF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19A3E-FE3C-4C67-A46F-19695DD82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C1F29-FA7A-4741-A73A-8294A0CA5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6FBFB0-2187-4D80-A79B-EEFAE4C4B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20581-782C-4885-908C-0E5AED911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F19D9-6905-4E41-B60F-50EB071FC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E8EA85-818F-4C7C-B380-5B9C7151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388C2-C140-4284-9DD4-0F5092D9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0E22-19DD-4740-A200-CDFD09DE61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10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0E4D-C140-4367-A28C-2F59F1C5A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F3CE86-CF13-4C70-A5C7-733EDD87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032A9-F7FD-4A7D-A5F1-BCE7CC296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5AA2C-9AFB-4B3D-8E50-295FA9ED1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7E72-EFD5-4AF1-9F80-0595A17950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3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51F46-0505-436E-A9C1-07C8B99BF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A0F22-5A97-4E3E-8C94-B2A77F04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363EAF-82B9-4A43-8D71-70D809F2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60694-6302-4935-8F4A-CE5512011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354D-CF80-4E00-A60C-CAEAAEA395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262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6B300-466D-48A6-8FA4-89D0BABB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0A169-B387-4D5C-93E0-A7EC9476D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6E324-9F23-405D-8BDF-0D2D2E285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07557-A336-4A88-A70A-2BC4D5284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B0F4-DAF5-4223-ACF3-028BECB7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0A64F-5567-4F70-BB99-CBDF34ECA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B167-F8A0-4F66-8D08-5974B36C34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207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86E1F-C5C4-44FC-95FE-9273F788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324819-BDBB-4723-82B3-88343946C9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06FEE6-3AA9-41C5-99B4-828C384A7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F5FC9-BCE5-4D9D-85F7-B0CF6632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A55EA-CA6A-4A33-AC90-8252981D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C9210-52E5-4917-BEC5-36387ED21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12F9-A315-4D4C-A739-8AE5AD10F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53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89A6C-33BD-43B3-8E2C-965B957A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00966-030E-454E-8D8A-048E9B31A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E64CD-8CE9-490C-980C-6A3867026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90AAC-C2B1-4AD9-9394-8370B5F9A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18DDA-637B-4A26-963A-417B90D2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781C-D7E7-4E40-8C17-2D7C19C79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387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E4C283-7B73-4653-85B3-8B97A00309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FD8E7-B316-44B0-B77B-D1F23C986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E5D3A-7D0C-46F8-9A20-A1F6B090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E209B-2FEC-498D-9F6A-5AA69C7CD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18200-F61C-482E-A8DF-79FA235D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3DA-5FD3-4CA6-A876-41C15DCCB6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4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BBC3F-DA66-4CCE-A0D5-8D45AA18B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F2039-043E-4BC6-B118-795D00A86D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915D6-CEA0-43A3-B1BB-F13017DAEB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25217-B1D0-43F0-9B21-FBF0355F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E973A-001A-4BA3-A678-3E2415C3E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2458C8B8-AA2C-42EE-8D6B-9FB97DCF85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Times New Roman" pitchFamily="18" charset="0"/>
              </a:defRPr>
            </a:lvl1pPr>
          </a:lstStyle>
          <a:p>
            <a:fld id="{A3CE06FD-6CCA-4F9C-82FE-3660FB2FD9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27BFC0-FAAB-294F-9126-DE6EADF71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3F962-34F5-9645-8984-25D476736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205E3-04DA-D741-A5B4-D9AB606E0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DE44E-2662-174B-9D75-73A0C879E63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C5F0D-2F20-7140-A8DC-1C4B2F7DC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4D51D-B4FA-B947-BCBE-17300148B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6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421552-C43B-41BB-A7D6-36FCC710F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3684F-359E-4616-A79B-E61DBA973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C3162-BEC8-4612-B867-405A678C0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9ABD3-4494-49D0-8B89-FA8DFFEF5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D76B0-7B64-44FE-99DD-BEBFF008E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8C8B8-AA2C-42EE-8D6B-9FB97DCF8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7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ukAW2h1wI4" TargetMode="Externa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405247"/>
            <a:ext cx="11734800" cy="20237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N28 – Intermolecular Forces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85800" y="3429000"/>
            <a:ext cx="108203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define and identify different types of Intermolecular Forces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7510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381000" y="1353583"/>
            <a:ext cx="11430000" cy="52133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400" b="1" dirty="0">
                <a:solidFill>
                  <a:srgbClr val="0070C0"/>
                </a:solidFill>
                <a:latin typeface="Arial" charset="0"/>
                <a:ea typeface="MS PGothic" charset="0"/>
              </a:rPr>
              <a:t>Dipole-Dipole Attractions</a:t>
            </a:r>
          </a:p>
          <a:p>
            <a:pPr marL="0" indent="0" eaLnBrk="1" hangingPunct="1">
              <a:buNone/>
            </a:pPr>
            <a:r>
              <a:rPr lang="en-US" sz="4400" dirty="0">
                <a:latin typeface="Arial" charset="0"/>
                <a:ea typeface="MS PGothic" charset="0"/>
              </a:rPr>
              <a:t>Permanent polarity in the molecules due to their structure leads to attractive forces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Kinds of Attraction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91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381000" y="1353583"/>
            <a:ext cx="11430000" cy="52133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400" b="1" dirty="0">
                <a:solidFill>
                  <a:srgbClr val="0070C0"/>
                </a:solidFill>
                <a:latin typeface="Arial" charset="0"/>
                <a:ea typeface="MS PGothic" charset="0"/>
              </a:rPr>
              <a:t>Hydrogen Bonds</a:t>
            </a:r>
          </a:p>
          <a:p>
            <a:pPr marL="0" indent="0" eaLnBrk="1" hangingPunct="1">
              <a:buNone/>
            </a:pPr>
            <a:r>
              <a:rPr lang="en-US" sz="4400" dirty="0">
                <a:latin typeface="Arial" charset="0"/>
                <a:ea typeface="MS PGothic" charset="0"/>
              </a:rPr>
              <a:t>An especially strong dipole–dipole attraction results when H is attached to an extremely electronegative atom [N,O,F].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Kinds of Attraction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753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98585" y="1244226"/>
            <a:ext cx="10615246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types of bonding forces vary in their strength as measured by average bond energy.</a:t>
            </a:r>
          </a:p>
          <a:p>
            <a:pPr eaLnBrk="0" hangingPunct="0"/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491154" y="2938211"/>
            <a:ext cx="749104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Covalent bonds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 kcal/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491154" y="3776410"/>
            <a:ext cx="693615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 bonding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12-16 kcal/mol)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491154" y="4614610"/>
            <a:ext cx="804593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Dipole-dipole interactions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2-0.5 kcal/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491154" y="5376610"/>
            <a:ext cx="684367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 forces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than 1 kcal/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57553" y="2938211"/>
            <a:ext cx="2133601" cy="3108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Strongest</a:t>
            </a:r>
          </a:p>
          <a:p>
            <a:pPr algn="ctr" eaLnBrk="0" hangingPunct="0"/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Weakest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447800" y="3461431"/>
            <a:ext cx="0" cy="175260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Magnitude of Forces</a:t>
            </a: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  <p:bldP spid="4102" grpId="0" autoUpdateAnimBg="0"/>
      <p:bldP spid="410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2749571" y="1982450"/>
            <a:ext cx="66928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O?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7D7F0-64EB-284A-ACEB-AB6379649CE7}"/>
              </a:ext>
            </a:extLst>
          </p:cNvPr>
          <p:cNvSpPr txBox="1"/>
          <p:nvPr/>
        </p:nvSpPr>
        <p:spPr>
          <a:xfrm>
            <a:off x="3314700" y="4337209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 Bonding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43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3024486" y="2105562"/>
            <a:ext cx="614302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Ammonia?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B285B7-96E3-0B40-A26F-6C7045A9888D}"/>
              </a:ext>
            </a:extLst>
          </p:cNvPr>
          <p:cNvSpPr txBox="1"/>
          <p:nvPr/>
        </p:nvSpPr>
        <p:spPr>
          <a:xfrm>
            <a:off x="3352800" y="4198712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 Bonding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23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2749571" y="2105562"/>
            <a:ext cx="66928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HCl?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CF62DA-1545-6C4D-944B-17D2FEAD6130}"/>
              </a:ext>
            </a:extLst>
          </p:cNvPr>
          <p:cNvSpPr txBox="1"/>
          <p:nvPr/>
        </p:nvSpPr>
        <p:spPr>
          <a:xfrm>
            <a:off x="3924300" y="4497169"/>
            <a:ext cx="434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Dipole-Dipole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14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2749571" y="2105562"/>
            <a:ext cx="66928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05CFA6-12CD-3946-825A-A223B3094F08}"/>
              </a:ext>
            </a:extLst>
          </p:cNvPr>
          <p:cNvSpPr txBox="1"/>
          <p:nvPr/>
        </p:nvSpPr>
        <p:spPr>
          <a:xfrm>
            <a:off x="2749571" y="4497169"/>
            <a:ext cx="6692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 Dispersion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39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2749571" y="2105562"/>
            <a:ext cx="66928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FCE0CC-95E5-8B48-BE20-88FF3A8A13FB}"/>
              </a:ext>
            </a:extLst>
          </p:cNvPr>
          <p:cNvSpPr txBox="1"/>
          <p:nvPr/>
        </p:nvSpPr>
        <p:spPr>
          <a:xfrm>
            <a:off x="3200400" y="4497169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 Dispersion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11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2749571" y="2105562"/>
            <a:ext cx="66928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Hydrogen Sulfide?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BD3EA6-B23A-1C43-922A-E3BAF644FFFB}"/>
              </a:ext>
            </a:extLst>
          </p:cNvPr>
          <p:cNvSpPr txBox="1"/>
          <p:nvPr/>
        </p:nvSpPr>
        <p:spPr>
          <a:xfrm>
            <a:off x="4114800" y="4497169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Dipole-Dipole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7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304800"/>
            <a:ext cx="1219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 Link to Presentation:</a:t>
            </a:r>
          </a:p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https://youtu.be/KukAW2h1wI4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4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69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405247"/>
            <a:ext cx="11734800" cy="20237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N28 – Intermolecular Forces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7" y="3726871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 Introduction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74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0" y="192336"/>
            <a:ext cx="10668000" cy="769441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latin typeface="Arial" charset="0"/>
                <a:ea typeface="MS PGothic" charset="0"/>
                <a:cs typeface="Arial" charset="0"/>
              </a:rPr>
              <a:t>Intermolecular Attractions</a:t>
            </a:r>
            <a:endParaRPr lang="en-US" b="1" u="sng" dirty="0">
              <a:latin typeface="Arial" charset="0"/>
              <a:ea typeface="MS PGothic" charset="0"/>
            </a:endParaRP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228600" y="1154113"/>
            <a:ext cx="11811000" cy="5232400"/>
          </a:xfrm>
        </p:spPr>
        <p:txBody>
          <a:bodyPr/>
          <a:lstStyle/>
          <a:p>
            <a:r>
              <a:rPr lang="en-US" b="1" dirty="0">
                <a:latin typeface="Arial" charset="0"/>
                <a:ea typeface="MS PGothic" charset="0"/>
              </a:rPr>
              <a:t>State of matter (s, l, g) determined by the strength of the attractions between the particles.</a:t>
            </a:r>
          </a:p>
          <a:p>
            <a:endParaRPr lang="en-US" dirty="0">
              <a:latin typeface="Arial" charset="0"/>
              <a:ea typeface="MS PGothic" charset="0"/>
            </a:endParaRPr>
          </a:p>
          <a:p>
            <a:r>
              <a:rPr lang="en-US" b="1" dirty="0">
                <a:latin typeface="Arial" charset="0"/>
                <a:ea typeface="MS PGothic" charset="0"/>
              </a:rPr>
              <a:t>At room temperature, moderate to strong attractive forces result in materials being solids or liquids.</a:t>
            </a:r>
          </a:p>
          <a:p>
            <a:endParaRPr lang="en-US" dirty="0">
              <a:latin typeface="Arial" charset="0"/>
              <a:ea typeface="MS PGothic" charset="0"/>
            </a:endParaRPr>
          </a:p>
          <a:p>
            <a:r>
              <a:rPr lang="en-US" b="1" dirty="0">
                <a:latin typeface="Arial" charset="0"/>
                <a:ea typeface="MS PGothic" charset="0"/>
              </a:rPr>
              <a:t>The stronger the attractive forces are, the higher the boiling point of the liquid and melting point of the solid.</a:t>
            </a:r>
          </a:p>
          <a:p>
            <a:pPr lvl="1"/>
            <a:r>
              <a:rPr lang="en-US" b="1" dirty="0">
                <a:latin typeface="Arial" charset="0"/>
                <a:ea typeface="MS PGothic" charset="0"/>
              </a:rPr>
              <a:t>Other factors also influence the melting point.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74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2" descr="11_Pg487_Un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40"/>
          <a:stretch>
            <a:fillRect/>
          </a:stretch>
        </p:blipFill>
        <p:spPr bwMode="auto">
          <a:xfrm>
            <a:off x="6976554" y="3581400"/>
            <a:ext cx="4761285" cy="300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-76200" y="190565"/>
            <a:ext cx="12192000" cy="769441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latin typeface="Arial" charset="0"/>
                <a:ea typeface="MS PGothic" charset="0"/>
                <a:cs typeface="Arial" charset="0"/>
              </a:rPr>
              <a:t>Why are molecules attracted to each other? </a:t>
            </a:r>
            <a:endParaRPr lang="en-US" b="1" u="sng" dirty="0">
              <a:latin typeface="Arial" charset="0"/>
              <a:ea typeface="MS PGothic" charset="0"/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380999" y="1200329"/>
            <a:ext cx="11356839" cy="443847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600" b="1" dirty="0">
                <a:latin typeface="Arial" charset="0"/>
                <a:ea typeface="MS PGothic" charset="0"/>
              </a:rPr>
              <a:t>Intermolecular attractions are due to attractive forces between opposite charges.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3200" dirty="0">
                <a:latin typeface="Arial" charset="0"/>
                <a:ea typeface="MS PGothic" charset="0"/>
              </a:rPr>
              <a:t>    + ion to − ion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3200" dirty="0">
                <a:latin typeface="Arial" charset="0"/>
                <a:ea typeface="MS PGothic" charset="0"/>
              </a:rPr>
              <a:t>    + end of polar molecule to − end of polar molecule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sz="2800" dirty="0">
                <a:latin typeface="Arial" charset="0"/>
                <a:ea typeface="MS PGothic" charset="0"/>
              </a:rPr>
              <a:t>H-bonding especially strong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3200" dirty="0">
              <a:latin typeface="Arial" charset="0"/>
              <a:ea typeface="MS PGothic" charset="0"/>
            </a:endParaRPr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en-US" sz="3200" b="1" dirty="0">
                <a:latin typeface="Arial" charset="0"/>
                <a:ea typeface="MS PGothic" charset="0"/>
              </a:rPr>
              <a:t>Even nonpolar molecules will </a:t>
            </a:r>
            <a:br>
              <a:rPr lang="en-US" sz="3200" b="1" dirty="0">
                <a:latin typeface="Arial" charset="0"/>
                <a:ea typeface="MS PGothic" charset="0"/>
              </a:rPr>
            </a:br>
            <a:r>
              <a:rPr lang="en-US" sz="3200" b="1" dirty="0">
                <a:latin typeface="Arial" charset="0"/>
                <a:ea typeface="MS PGothic" charset="0"/>
              </a:rPr>
              <a:t>have temporary charges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812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2" descr="11_Pg487_Un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40"/>
          <a:stretch>
            <a:fillRect/>
          </a:stretch>
        </p:blipFill>
        <p:spPr bwMode="auto">
          <a:xfrm>
            <a:off x="7166945" y="3669323"/>
            <a:ext cx="4567855" cy="288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304800" y="1200329"/>
            <a:ext cx="11314112" cy="3399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dirty="0">
                <a:latin typeface="Arial" charset="0"/>
                <a:ea typeface="MS PGothic" charset="0"/>
              </a:rPr>
              <a:t>Larger charge = stronger attraction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>
                <a:latin typeface="Arial" charset="0"/>
                <a:ea typeface="MS PGothic" charset="0"/>
              </a:rPr>
              <a:t>Longer distance = weaker attraction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dirty="0">
                <a:latin typeface="Arial" charset="0"/>
                <a:ea typeface="MS PGothic" charset="0"/>
              </a:rPr>
              <a:t>However, these attractive forces are small relative to the bonding forces  between atoms.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latin typeface="Arial" charset="0"/>
                <a:ea typeface="MS PGothic" charset="0"/>
              </a:rPr>
              <a:t>Generally smaller charges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latin typeface="Arial" charset="0"/>
                <a:ea typeface="MS PGothic" charset="0"/>
              </a:rPr>
              <a:t>Generally over much </a:t>
            </a:r>
            <a:br>
              <a:rPr lang="en-US" sz="3200" dirty="0">
                <a:latin typeface="Arial" charset="0"/>
                <a:ea typeface="MS PGothic" charset="0"/>
              </a:rPr>
            </a:br>
            <a:r>
              <a:rPr lang="en-US" sz="3200" dirty="0">
                <a:latin typeface="Arial" charset="0"/>
                <a:ea typeface="MS PGothic" charset="0"/>
              </a:rPr>
              <a:t>larger distances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76200" y="190565"/>
            <a:ext cx="12192000" cy="769441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latin typeface="Arial" charset="0"/>
                <a:ea typeface="MS PGothic" charset="0"/>
                <a:cs typeface="Arial" charset="0"/>
              </a:rPr>
              <a:t>Why are molecules attracted to each other? </a:t>
            </a:r>
            <a:endParaRPr lang="en-US" b="1" u="sng" dirty="0">
              <a:latin typeface="Arial" charset="0"/>
              <a:ea typeface="MS PGothic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8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685800" y="1827680"/>
            <a:ext cx="11125200" cy="2743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000" dirty="0">
                <a:latin typeface="Arial" charset="0"/>
                <a:ea typeface="MS PGothic" charset="0"/>
              </a:rPr>
              <a:t>The stronger the attractions between the atoms or molecules, the more energy it will take to separate them.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-76200" y="190565"/>
            <a:ext cx="12192000" cy="14465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latin typeface="Arial" charset="0"/>
                <a:ea typeface="MS PGothic" charset="0"/>
                <a:cs typeface="Arial" charset="0"/>
              </a:rPr>
              <a:t>Trends in the Strength of </a:t>
            </a:r>
            <a:br>
              <a:rPr lang="en-US" b="1" u="sng" kern="0" dirty="0">
                <a:latin typeface="Arial" charset="0"/>
                <a:ea typeface="MS PGothic" charset="0"/>
                <a:cs typeface="Arial" charset="0"/>
              </a:rPr>
            </a:br>
            <a:r>
              <a:rPr lang="en-US" b="1" u="sng" kern="0" dirty="0">
                <a:latin typeface="Arial" charset="0"/>
                <a:ea typeface="MS PGothic" charset="0"/>
                <a:cs typeface="Arial" charset="0"/>
              </a:rPr>
              <a:t>Intermolecular Attractions</a:t>
            </a:r>
            <a:endParaRPr lang="en-US" b="1" u="sng" kern="0" dirty="0">
              <a:latin typeface="Arial" charset="0"/>
              <a:ea typeface="MS PGothic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245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457200" y="1815957"/>
            <a:ext cx="11353800" cy="275604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000" dirty="0">
                <a:latin typeface="Arial" charset="0"/>
                <a:ea typeface="MS PGothic" charset="0"/>
              </a:rPr>
              <a:t>Boiling a liquid requires that we add enough energy to overcome all the attractions between the particles.</a:t>
            </a:r>
          </a:p>
          <a:p>
            <a:pPr lvl="1" eaLnBrk="1" hangingPunct="1"/>
            <a:r>
              <a:rPr lang="en-US" sz="4000" dirty="0">
                <a:latin typeface="Arial" charset="0"/>
                <a:ea typeface="MS PGothic" charset="0"/>
              </a:rPr>
              <a:t> However, not breaking the covalent bonds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76200" y="190565"/>
            <a:ext cx="12192000" cy="14465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latin typeface="Arial" charset="0"/>
                <a:ea typeface="MS PGothic" charset="0"/>
                <a:cs typeface="Arial" charset="0"/>
              </a:rPr>
              <a:t>Trends in the Strength of </a:t>
            </a:r>
            <a:br>
              <a:rPr lang="en-US" b="1" u="sng" kern="0" dirty="0">
                <a:latin typeface="Arial" charset="0"/>
                <a:ea typeface="MS PGothic" charset="0"/>
                <a:cs typeface="Arial" charset="0"/>
              </a:rPr>
            </a:br>
            <a:r>
              <a:rPr lang="en-US" b="1" u="sng" kern="0" dirty="0">
                <a:latin typeface="Arial" charset="0"/>
                <a:ea typeface="MS PGothic" charset="0"/>
                <a:cs typeface="Arial" charset="0"/>
              </a:rPr>
              <a:t>Intermolecular Attractions</a:t>
            </a:r>
            <a:endParaRPr lang="en-US" b="1" u="sng" kern="0" dirty="0">
              <a:latin typeface="Arial" charset="0"/>
              <a:ea typeface="MS PGothic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61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-76200" y="190565"/>
            <a:ext cx="12192000" cy="14465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latin typeface="Arial" charset="0"/>
                <a:ea typeface="MS PGothic" charset="0"/>
                <a:cs typeface="Arial" charset="0"/>
              </a:rPr>
              <a:t>Trends in the Strength of </a:t>
            </a:r>
            <a:br>
              <a:rPr lang="en-US" b="1" u="sng" kern="0" dirty="0">
                <a:latin typeface="Arial" charset="0"/>
                <a:ea typeface="MS PGothic" charset="0"/>
                <a:cs typeface="Arial" charset="0"/>
              </a:rPr>
            </a:br>
            <a:r>
              <a:rPr lang="en-US" b="1" u="sng" kern="0" dirty="0">
                <a:latin typeface="Arial" charset="0"/>
                <a:ea typeface="MS PGothic" charset="0"/>
                <a:cs typeface="Arial" charset="0"/>
              </a:rPr>
              <a:t>Intermolecular Attractions</a:t>
            </a:r>
            <a:endParaRPr lang="en-US" b="1" u="sng" kern="0" dirty="0">
              <a:latin typeface="Arial" charset="0"/>
              <a:ea typeface="MS PGothic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856988"/>
            <a:ext cx="11430000" cy="35814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The higher the normal boiling point of the liquid, the stronger the intermolecular attractive forces.</a:t>
            </a:r>
            <a:br>
              <a:rPr lang="en-US" sz="4000" dirty="0">
                <a:latin typeface="Arial" charset="0"/>
                <a:ea typeface="MS PGothic" charset="0"/>
              </a:rPr>
            </a:br>
            <a:endParaRPr lang="en-US" sz="4000" dirty="0">
              <a:latin typeface="Arial" charset="0"/>
              <a:ea typeface="MS PGothic" charset="0"/>
            </a:endParaRPr>
          </a:p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Normal BP happens when </a:t>
            </a:r>
            <a:br>
              <a:rPr lang="en-US" sz="4000" dirty="0">
                <a:latin typeface="Arial" charset="0"/>
                <a:ea typeface="MS PGothic" charset="0"/>
              </a:rPr>
            </a:br>
            <a:r>
              <a:rPr lang="en-US" sz="4000" dirty="0">
                <a:latin typeface="Arial" charset="0"/>
                <a:ea typeface="MS PGothic" charset="0"/>
              </a:rPr>
              <a:t>vapor pressure = atmospheric pressure</a:t>
            </a:r>
          </a:p>
        </p:txBody>
      </p:sp>
    </p:spTree>
    <p:extLst>
      <p:ext uri="{BB962C8B-B14F-4D97-AF65-F5344CB8AC3E}">
        <p14:creationId xmlns:p14="http://schemas.microsoft.com/office/powerpoint/2010/main" val="182929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381000" y="1353583"/>
            <a:ext cx="11430000" cy="52133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400" b="1" dirty="0">
                <a:solidFill>
                  <a:srgbClr val="0070C0"/>
                </a:solidFill>
                <a:latin typeface="Arial" charset="0"/>
                <a:ea typeface="MS PGothic" charset="0"/>
              </a:rPr>
              <a:t>London Dispersion Forces</a:t>
            </a:r>
          </a:p>
          <a:p>
            <a:pPr marL="0" indent="0" eaLnBrk="1" hangingPunct="1">
              <a:buNone/>
            </a:pPr>
            <a:r>
              <a:rPr lang="en-US" sz="4400" dirty="0">
                <a:latin typeface="Arial" charset="0"/>
                <a:ea typeface="MS PGothic" charset="0"/>
              </a:rPr>
              <a:t>Temporary polarity in the molecules due to unequal electron distribution leads to attractions</a:t>
            </a:r>
            <a:endParaRPr lang="en-US" sz="4400" dirty="0">
              <a:solidFill>
                <a:srgbClr val="FF0000"/>
              </a:solidFill>
              <a:latin typeface="Arial" charset="0"/>
              <a:ea typeface="MS PGothic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048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Kinds of Attraction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18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 Format">
  <a:themeElements>
    <a:clrScheme name="Chemistry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 Forma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15509</TotalTime>
  <Words>489</Words>
  <Application>Microsoft Office PowerPoint</Application>
  <PresentationFormat>Widescreen</PresentationFormat>
  <Paragraphs>89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Comic Sans MS</vt:lpstr>
      <vt:lpstr>Impact</vt:lpstr>
      <vt:lpstr>Times</vt:lpstr>
      <vt:lpstr>Times New Roman</vt:lpstr>
      <vt:lpstr>Default Design</vt:lpstr>
      <vt:lpstr>Chemistry Format</vt:lpstr>
      <vt:lpstr>Office Theme</vt:lpstr>
      <vt:lpstr>1_Office Theme</vt:lpstr>
      <vt:lpstr>N28 – Intermolecular Forces</vt:lpstr>
      <vt:lpstr>N28 – Intermolecular Forces</vt:lpstr>
      <vt:lpstr>Intermolecular Attractions</vt:lpstr>
      <vt:lpstr>Why are molecules attracted to each other? </vt:lpstr>
      <vt:lpstr>Why are molecules attracted to each other?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Daniel [DH]</cp:lastModifiedBy>
  <cp:revision>120</cp:revision>
  <cp:lastPrinted>2019-01-29T14:50:21Z</cp:lastPrinted>
  <dcterms:created xsi:type="dcterms:W3CDTF">2006-06-05T15:43:55Z</dcterms:created>
  <dcterms:modified xsi:type="dcterms:W3CDTF">2021-11-28T17:36:01Z</dcterms:modified>
</cp:coreProperties>
</file>