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7" r:id="rId3"/>
    <p:sldMasterId id="2147483699" r:id="rId4"/>
  </p:sldMasterIdLst>
  <p:notesMasterIdLst>
    <p:notesMasterId r:id="rId42"/>
  </p:notesMasterIdLst>
  <p:sldIdLst>
    <p:sldId id="367" r:id="rId5"/>
    <p:sldId id="358" r:id="rId6"/>
    <p:sldId id="260" r:id="rId7"/>
    <p:sldId id="327" r:id="rId8"/>
    <p:sldId id="328" r:id="rId9"/>
    <p:sldId id="329" r:id="rId10"/>
    <p:sldId id="330" r:id="rId11"/>
    <p:sldId id="331" r:id="rId12"/>
    <p:sldId id="334" r:id="rId13"/>
    <p:sldId id="335" r:id="rId14"/>
    <p:sldId id="362" r:id="rId15"/>
    <p:sldId id="369" r:id="rId16"/>
    <p:sldId id="370" r:id="rId17"/>
    <p:sldId id="371" r:id="rId18"/>
    <p:sldId id="259" r:id="rId19"/>
    <p:sldId id="261" r:id="rId20"/>
    <p:sldId id="320" r:id="rId21"/>
    <p:sldId id="319" r:id="rId22"/>
    <p:sldId id="357" r:id="rId23"/>
    <p:sldId id="322" r:id="rId24"/>
    <p:sldId id="325" r:id="rId25"/>
    <p:sldId id="323" r:id="rId26"/>
    <p:sldId id="324" r:id="rId27"/>
    <p:sldId id="326" r:id="rId28"/>
    <p:sldId id="274" r:id="rId29"/>
    <p:sldId id="336" r:id="rId30"/>
    <p:sldId id="359" r:id="rId31"/>
    <p:sldId id="363" r:id="rId32"/>
    <p:sldId id="364" r:id="rId33"/>
    <p:sldId id="365" r:id="rId34"/>
    <p:sldId id="366" r:id="rId35"/>
    <p:sldId id="337" r:id="rId36"/>
    <p:sldId id="360" r:id="rId37"/>
    <p:sldId id="338" r:id="rId38"/>
    <p:sldId id="361" r:id="rId39"/>
    <p:sldId id="339" r:id="rId40"/>
    <p:sldId id="368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99CCCC"/>
    <a:srgbClr val="99CCFF"/>
    <a:srgbClr val="FF3300"/>
    <a:srgbClr val="F5FB0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6"/>
    <p:restoredTop sz="94586"/>
  </p:normalViewPr>
  <p:slideViewPr>
    <p:cSldViewPr>
      <p:cViewPr varScale="1">
        <p:scale>
          <a:sx n="64" d="100"/>
          <a:sy n="64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914EF5DF-570D-4EE9-9CAB-1097E7D49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4B89D5E-2CE4-8845-A78E-55C72214C96E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260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BFF819C-CB6C-3043-B8EB-724F903B4941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8837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DFF1D35-509E-3344-9D38-8A7C8E6345E1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14412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888F243-5AD2-3E45-8A51-677EE1ED7346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2595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13FF47B-B368-BE44-B673-1E3F9C251812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8197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99344A0-7A5D-4347-90A8-3DF6EE480B7E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3005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0598B54-D721-914D-B791-9723AD5EDE76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54727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DE7EE22-6304-4C49-B690-777E4D3512E1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78767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DE7EE22-6304-4C49-B690-777E4D3512E1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0766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DE7EE22-6304-4C49-B690-777E4D3512E1}" type="slidenum">
              <a:rPr lang="en-US" sz="120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65818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DE7EE22-6304-4C49-B690-777E4D3512E1}" type="slidenum">
              <a:rPr lang="en-US" sz="1200"/>
              <a:pPr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1849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A84FF3A-28FE-5B4E-AAAE-571D32203BBA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50941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DE7EE22-6304-4C49-B690-777E4D3512E1}" type="slidenum">
              <a:rPr lang="en-US" sz="1200"/>
              <a:pPr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2349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DE7EE22-6304-4C49-B690-777E4D3512E1}" type="slidenum">
              <a:rPr lang="en-US" sz="1200"/>
              <a:pPr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2709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68BECCA-3573-E144-914A-EB03778E64FD}" type="slidenum">
              <a:rPr lang="en-US" sz="120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0520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68BECCA-3573-E144-914A-EB03778E64FD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96663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3E0607B-6CE7-0544-8D59-D08BE71C598C}" type="slidenum">
              <a:rPr lang="en-US" sz="120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0302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3E0607B-6CE7-0544-8D59-D08BE71C598C}" type="slidenum">
              <a:rPr lang="en-US" sz="1200"/>
              <a:pPr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13619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903B905-5DD5-314E-BFDC-5042660BA083}" type="slidenum">
              <a:rPr lang="en-US" sz="1200"/>
              <a:pPr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8517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C903B905-5DD5-314E-BFDC-5042660BA083}" type="slidenum">
              <a:rPr lang="en-US" sz="1200"/>
              <a:pPr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575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2E06855-06FD-AB48-958C-14AB9300FA60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8443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DCD8ED2E-2825-584C-8264-3FDB270C4733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6978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1337FD4-0B24-6E4A-8442-7224CB6EC1B1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32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92A234D-78DD-8142-A4B6-A64ED0EC92A2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393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8E4E089-42FB-6A48-8C0F-C1311BC6AD19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752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F9D3DC5-9058-2747-98EE-E8C4E9EF2F8E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0162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2BFF819C-CB6C-3043-B8EB-724F903B4941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8644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2634-F5C7-4EAB-9C29-9AED0A028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781C-D7E7-4E40-8C17-2D7C19C79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80264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AC3DA-5FD3-4CA6-A876-41C15DCCB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F5D03-6AA9-4BE1-84C5-F3A2DFFDD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C529-7A6E-E943-AE71-8BF34650B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DC798-BC5D-5B47-9C08-3CE605ACA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3100-80B8-5846-A43D-A6600D08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BFC3-8197-F342-9AE9-AD7C2629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C3A2-BE0F-6645-BAE8-4862DDAD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4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37CA-AC2C-0F4A-B80D-2595145C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7E8-B454-D242-A0FC-63B9881DD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8DA6-FF01-C642-B6E5-BE26D2A0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50D23-2C72-984B-9073-6709535F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9B650-A6E6-5F4C-A0DF-77AD200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60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5ED0-49D0-AD48-8B8E-5A1F4E4E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E276-ECC3-C84A-AC17-710949AE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E099-6BBB-FD4C-A57E-AF63A3CC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92D6D-8791-C64E-BCD1-E8692C76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92E19-3C0A-3A4E-9A08-00D682B2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6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E15E-03F3-9D4C-B8AE-296449E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68EB-F880-1C42-9692-BB2E485EE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D49BD-0294-BF43-883A-4FD46F95F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E73D6-7506-D846-8710-F682B481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88EB-0870-B246-B037-A483B04A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09691-4BAF-0A48-9F0F-756DADD0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2B64D-2DB3-444F-8F20-6E31E2D11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17CA-E994-1840-897C-F12BDAAF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1AA27-D7E8-F642-AD5D-B7E25699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C103F-0CBA-2E4E-8E6F-5F0BCED66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48D83-C744-B64F-AF80-38E6F2F5F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299BC-DCB5-A943-B864-06FD45C67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55D47-1B3E-9245-97F1-42046162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A8B5C-AF2B-1B40-BAC3-0D3DD7C6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CBFDA-FEED-3C4F-8C02-7C48AD8E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3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3129-FD57-8B46-B674-A49E5178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31655-A88A-0C45-ACA8-78C20221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622C5-DEF4-874C-83DC-76D83928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1B588-03D7-E84A-ADDC-EAC48F6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2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DAC72-6095-864C-8F92-CD4F2F4F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00A49-5B46-764F-B251-BC1C88BB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474D-F127-944F-99C4-62B8797D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51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50F8-F80F-954B-9215-90BBC7A8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F34D-DE8B-C141-9F9D-62A45092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1A76-DD02-A146-AD4A-6950AF37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0D21-01D5-6747-8F7D-B97FEA66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7C917-7A14-2645-A38A-DD7E79EB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B8B28-7346-DA43-A28A-0F4DBDF8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7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0596-7313-3940-9480-9F6F438E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107D4-4AC0-6C4C-A7F6-5D55A7142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E7F3F-33B7-8F44-B55B-ACF8FC23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7A53E-06DC-424E-9A01-E2DC7180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0FE77-A3E7-5540-9205-021044EA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06203-6463-744F-9431-147F16B8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7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E698-A338-0B45-82F9-5E32736F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84EF5-C91D-1243-9A42-77BA6D28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01B3-D61C-DE4C-818C-E8C42BA4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15FF-F29F-6149-AE9F-299E79D8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2827-85F6-0642-A3A3-CE87D222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EB141-C983-414B-94BE-6C67FFBF4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6350F-9EFA-E74D-8406-1A989B526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9176-55D7-9643-94E1-30449CD4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F46C-7F3B-7941-9403-D66D5C0E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CC40-9387-3741-B0C9-ED9A040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B419-7BBB-492E-B773-A56940163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6EA86-7AB5-41A2-9B68-A2787687B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B05A2-967A-4D3D-9EF2-9E593CFA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6426-5B05-4B09-B8BD-4A06DF01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7CDDE-1C59-4672-8412-57032A9A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4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FAB4-B468-44C7-A810-958EC88D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64AA7-068D-4FB5-8435-CF2983D2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6B826-AAC5-40D0-847B-71C4A29A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CE520-AA41-44DE-9CA5-0378861D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5ED27-E638-4BF6-9FD4-89B20B4A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9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2C86-DB61-4FF7-ABDC-88B88B0E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10F04-C179-4C61-8F8F-2FC7318CC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94D81-258F-439B-9589-BA638DF6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18127-21FA-4537-91BE-A3E697A2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A7972-1333-4037-9BF4-22B948AB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1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0A87C-788D-4E9C-AA49-AB7A4F677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861F-D130-4964-B65B-4A4DFBDB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AF93B-A41C-4615-8A2E-0F0DBA42A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E0C4-8C5C-4951-8427-3577757A2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1760C-D4B2-4839-BEAA-C05C2331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0A4C5-5D6E-4956-8754-E430AC40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D5E70-0B30-46D6-9CD8-66C3C32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64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B5F3-16CF-4010-9E89-2CE6E796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5443E-CD04-4948-B3F3-57BFB9C33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F1543-B248-48FA-8AE2-D4953F350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C2496-1E40-4254-A9F9-2BB797021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E9A19-6ACD-42F2-84A3-63EDAD5D2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2EBE2-92E7-4315-B40F-CC7DD7A4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45DC8-1B03-4F81-8169-DB2F20D03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230E7-A68A-418A-B406-92269EFE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37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D1FA-7A34-4FCA-90A9-D9F61113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7ABFE-C17B-49FF-BF89-8E5FD69B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4B18B-880B-4EBC-9E05-ECDDA1E3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F5834-AEF9-438E-9C2F-B1C21ED0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0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EE718-414D-4490-AB01-65B91DCE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1F3F5-DECA-418C-B407-965ABC5F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AE573-A350-4FF6-8ACC-085D52FE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75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9224D-7D54-40FE-83FF-4112C467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FEBA0-1C6B-485D-904F-3DA03A30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CE18C-F830-4A37-A169-E7619754D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9F5-0C18-46B2-B7EA-1D11DC7F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3CC7A-8738-4E58-8FB3-D6920C75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165C-8768-4866-BFA5-D1EA48C0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0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8EBC-EC9E-4952-A335-5CFA75AA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E84E8-EA4F-4732-91A7-08EB6F7A1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17E7F-AFFD-4535-9E30-93BAC7274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A58C4-D6E9-44C0-A51D-D5DD077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63A5-546C-4B80-AE15-74FEB977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0DAA8-90B8-495A-8979-C1884494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85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8DF1-043E-4512-9300-CF806B23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37081-B14D-4049-AA7E-7D876C7B4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D9B2B-65CD-40E3-B254-5449DDAA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B24E0-2915-4DDB-82CE-E70F53B8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AD5EE-FE69-4724-9930-A1FBA5B8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36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7A014-0011-41E1-8AE7-BA34C5830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0AD69-2D87-4304-9F1B-E223E7B34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049DE-569C-44FD-993B-8E74E699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4603-B708-41F4-AAFF-324EC50A4F3C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107D6-B45F-4034-86A2-AD34F5D6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9FD32-9D5B-48BE-B4B1-4EE54621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A4322-B86D-4DFE-A143-3F87CCAE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C0E22-19DD-4740-A200-CDFD09DE61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7E72-EFD5-4AF1-9F80-0595A1795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B354D-CF80-4E00-A60C-CAEAAEA39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B167-F8A0-4F66-8D08-5974B36C3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E12F9-A315-4D4C-A739-8AE5AD10F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fld id="{A3CE06FD-6CCA-4F9C-82FE-3660FB2FD9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7BFC0-FAAB-294F-9126-DE6EADF7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3F962-34F5-9645-8984-25D47673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05E3-04DA-D741-A5B4-D9AB606E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E44E-2662-174B-9D75-73A0C879E632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5F0D-2F20-7140-A8DC-1C4B2F7DC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4D51D-B4FA-B947-BCBE-17300148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CB33B-C72C-472D-AB97-5406ECCE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6C8A9-6AD1-4303-AB2C-85CB08A3B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CE807-633C-480B-88D7-3C314735A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4ACB6-827F-481C-95EF-7290AEAAA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AFA19-DC18-464B-AA21-A2099A25A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06FD-6CCA-4F9C-82FE-3660FB2FD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2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4JT1_E9kC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05247"/>
            <a:ext cx="11734800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N29 – Intermolecular Forces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7" y="3726871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Going in Depth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69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11_Pg493_Un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"/>
          <a:stretch>
            <a:fillRect/>
          </a:stretch>
        </p:blipFill>
        <p:spPr bwMode="auto">
          <a:xfrm>
            <a:off x="417162" y="1219200"/>
            <a:ext cx="1131065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H-Bonding on BP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715000"/>
            <a:ext cx="1104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Ethanol has H-Bonding and higher BP and MP</a:t>
            </a:r>
          </a:p>
        </p:txBody>
      </p:sp>
    </p:spTree>
    <p:extLst>
      <p:ext uri="{BB962C8B-B14F-4D97-AF65-F5344CB8AC3E}">
        <p14:creationId xmlns:p14="http://schemas.microsoft.com/office/powerpoint/2010/main" val="10219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163096"/>
            <a:ext cx="113538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substances can hydrogen bond with themselves.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5842862"/>
            <a:ext cx="1173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0" i="1" dirty="0">
                <a:latin typeface="Arial" panose="020B0604020202020204" pitchFamily="34" charset="0"/>
                <a:cs typeface="Arial" panose="020B0604020202020204" pitchFamily="34" charset="0"/>
              </a:rPr>
              <a:t>Hydrogen bonding between water and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Bonding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86087-0B38-2D0A-D142-9AF8DBE7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3424">
            <a:off x="3079551" y="2591592"/>
            <a:ext cx="3429226" cy="2758291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6591"/>
          <a:stretch/>
        </p:blipFill>
        <p:spPr bwMode="auto">
          <a:xfrm>
            <a:off x="5715000" y="2109788"/>
            <a:ext cx="35814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9C1F0-ADDF-151D-71F3-5F10606EE743}"/>
              </a:ext>
            </a:extLst>
          </p:cNvPr>
          <p:cNvSpPr txBox="1"/>
          <p:nvPr/>
        </p:nvSpPr>
        <p:spPr>
          <a:xfrm rot="17557458">
            <a:off x="7756539" y="2212569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C92FD-5744-2DAD-1DB6-4223388181D2}"/>
              </a:ext>
            </a:extLst>
          </p:cNvPr>
          <p:cNvSpPr txBox="1"/>
          <p:nvPr/>
        </p:nvSpPr>
        <p:spPr>
          <a:xfrm rot="12818568">
            <a:off x="7691273" y="3072929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F2FBF-EFBF-8E4D-B28E-E85D6E0F43DD}"/>
              </a:ext>
            </a:extLst>
          </p:cNvPr>
          <p:cNvSpPr txBox="1"/>
          <p:nvPr/>
        </p:nvSpPr>
        <p:spPr>
          <a:xfrm rot="17557458">
            <a:off x="4837517" y="261738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6F3CA-1CDE-2BE6-DE65-03EDCBAE786F}"/>
              </a:ext>
            </a:extLst>
          </p:cNvPr>
          <p:cNvSpPr txBox="1"/>
          <p:nvPr/>
        </p:nvSpPr>
        <p:spPr>
          <a:xfrm rot="12818568">
            <a:off x="4772251" y="347774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2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09788"/>
            <a:ext cx="67056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163096"/>
            <a:ext cx="113538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substances can also hydrogen bond with other molecules.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5842862"/>
            <a:ext cx="1173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0" i="1" dirty="0">
                <a:latin typeface="Arial" panose="020B0604020202020204" pitchFamily="34" charset="0"/>
                <a:cs typeface="Arial" panose="020B0604020202020204" pitchFamily="34" charset="0"/>
              </a:rPr>
              <a:t>Hydrogen bonding between ammonia and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Bonding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FF428-580B-01AA-EC10-C3838DFC1E72}"/>
              </a:ext>
            </a:extLst>
          </p:cNvPr>
          <p:cNvSpPr txBox="1"/>
          <p:nvPr/>
        </p:nvSpPr>
        <p:spPr>
          <a:xfrm rot="17557458">
            <a:off x="7756539" y="2212569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B86D2-DF79-0918-574F-274DA06BCB98}"/>
              </a:ext>
            </a:extLst>
          </p:cNvPr>
          <p:cNvSpPr txBox="1"/>
          <p:nvPr/>
        </p:nvSpPr>
        <p:spPr>
          <a:xfrm rot="12818568">
            <a:off x="7691273" y="3072929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77C72F-D75B-69DA-1EBD-058CD92E593F}"/>
              </a:ext>
            </a:extLst>
          </p:cNvPr>
          <p:cNvSpPr txBox="1"/>
          <p:nvPr/>
        </p:nvSpPr>
        <p:spPr>
          <a:xfrm>
            <a:off x="4772001" y="3534594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4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163096"/>
            <a:ext cx="113538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substance can hydrogen bond with other molecules, but not with themselves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5842862"/>
            <a:ext cx="1173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0" i="1" dirty="0">
                <a:latin typeface="Arial" panose="020B0604020202020204" pitchFamily="34" charset="0"/>
                <a:cs typeface="Arial" panose="020B0604020202020204" pitchFamily="34" charset="0"/>
              </a:rPr>
              <a:t>Hydrogen bonding between formaldehyde and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Bonding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9DD5DD-3983-5593-5DD1-0C552442AFA4}"/>
              </a:ext>
            </a:extLst>
          </p:cNvPr>
          <p:cNvSpPr/>
          <p:nvPr/>
        </p:nvSpPr>
        <p:spPr bwMode="auto">
          <a:xfrm>
            <a:off x="2900576" y="3714760"/>
            <a:ext cx="838200" cy="812335"/>
          </a:xfrm>
          <a:prstGeom prst="ellipse">
            <a:avLst/>
          </a:prstGeom>
          <a:solidFill>
            <a:srgbClr val="99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0B12397-B70A-95E0-3E12-0015AFED8DE6}"/>
              </a:ext>
            </a:extLst>
          </p:cNvPr>
          <p:cNvSpPr/>
          <p:nvPr/>
        </p:nvSpPr>
        <p:spPr bwMode="auto">
          <a:xfrm>
            <a:off x="3564474" y="3421348"/>
            <a:ext cx="1463040" cy="1463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2A3653-C4C6-F901-41AD-AB98DA1BAECB}"/>
              </a:ext>
            </a:extLst>
          </p:cNvPr>
          <p:cNvSpPr/>
          <p:nvPr/>
        </p:nvSpPr>
        <p:spPr bwMode="auto">
          <a:xfrm>
            <a:off x="3547954" y="4600164"/>
            <a:ext cx="838200" cy="812335"/>
          </a:xfrm>
          <a:prstGeom prst="ellipse">
            <a:avLst/>
          </a:prstGeom>
          <a:solidFill>
            <a:srgbClr val="99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EDAF2D-A7B5-C522-9721-FDF26ABE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28264"/>
            <a:ext cx="626993" cy="82649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8631828-E49A-C1D3-52E5-590843859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6591"/>
          <a:stretch/>
        </p:blipFill>
        <p:spPr bwMode="auto">
          <a:xfrm>
            <a:off x="5899754" y="2162781"/>
            <a:ext cx="35814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34DCE24-F7E0-2208-2255-E1C6BBC6B279}"/>
              </a:ext>
            </a:extLst>
          </p:cNvPr>
          <p:cNvSpPr/>
          <p:nvPr/>
        </p:nvSpPr>
        <p:spPr bwMode="auto">
          <a:xfrm>
            <a:off x="4765748" y="3108133"/>
            <a:ext cx="1280160" cy="1280160"/>
          </a:xfrm>
          <a:prstGeom prst="ellips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261AD-D2B0-BB72-8D5F-7D1A5EC311A5}"/>
              </a:ext>
            </a:extLst>
          </p:cNvPr>
          <p:cNvSpPr txBox="1"/>
          <p:nvPr/>
        </p:nvSpPr>
        <p:spPr>
          <a:xfrm rot="17557458">
            <a:off x="7870839" y="2252448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1E47A-1581-28F9-250A-EE43FF400BE4}"/>
              </a:ext>
            </a:extLst>
          </p:cNvPr>
          <p:cNvSpPr txBox="1"/>
          <p:nvPr/>
        </p:nvSpPr>
        <p:spPr>
          <a:xfrm rot="12818568">
            <a:off x="7805573" y="3112808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A3406-127B-4F53-F0F3-EEB0891FD069}"/>
              </a:ext>
            </a:extLst>
          </p:cNvPr>
          <p:cNvSpPr txBox="1"/>
          <p:nvPr/>
        </p:nvSpPr>
        <p:spPr>
          <a:xfrm rot="17557458">
            <a:off x="5127639" y="269358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1BE91-949C-B5AD-AC2E-BF27F2BA753B}"/>
              </a:ext>
            </a:extLst>
          </p:cNvPr>
          <p:cNvSpPr txBox="1"/>
          <p:nvPr/>
        </p:nvSpPr>
        <p:spPr>
          <a:xfrm rot="12818568">
            <a:off x="5062373" y="355394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7066B1-E611-986B-EEB3-E679B2C58B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427" b="22514"/>
          <a:stretch/>
        </p:blipFill>
        <p:spPr>
          <a:xfrm>
            <a:off x="2387506" y="3258874"/>
            <a:ext cx="601253" cy="517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5D416E-C23A-9C6A-F3BB-2862FE0642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427" b="22514"/>
          <a:stretch/>
        </p:blipFill>
        <p:spPr>
          <a:xfrm>
            <a:off x="4008463" y="5450321"/>
            <a:ext cx="601253" cy="5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163096"/>
            <a:ext cx="113538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 substance can hydrogen bond with other molecules, but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with themselves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4983540"/>
            <a:ext cx="1173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HYDROGEN BONDING! </a:t>
            </a:r>
          </a:p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Proton on H is not exposed enough! </a:t>
            </a:r>
          </a:p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Yes Dipole-Dipole. NO hydrogen bond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(not) </a:t>
            </a:r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Bonding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9DD5DD-3983-5593-5DD1-0C552442AFA4}"/>
              </a:ext>
            </a:extLst>
          </p:cNvPr>
          <p:cNvSpPr/>
          <p:nvPr/>
        </p:nvSpPr>
        <p:spPr bwMode="auto">
          <a:xfrm>
            <a:off x="1600200" y="3047326"/>
            <a:ext cx="838200" cy="812335"/>
          </a:xfrm>
          <a:prstGeom prst="ellipse">
            <a:avLst/>
          </a:prstGeom>
          <a:solidFill>
            <a:srgbClr val="99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0B12397-B70A-95E0-3E12-0015AFED8DE6}"/>
              </a:ext>
            </a:extLst>
          </p:cNvPr>
          <p:cNvSpPr/>
          <p:nvPr/>
        </p:nvSpPr>
        <p:spPr bwMode="auto">
          <a:xfrm>
            <a:off x="2264098" y="2753914"/>
            <a:ext cx="1463040" cy="1463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2A3653-C4C6-F901-41AD-AB98DA1BAECB}"/>
              </a:ext>
            </a:extLst>
          </p:cNvPr>
          <p:cNvSpPr/>
          <p:nvPr/>
        </p:nvSpPr>
        <p:spPr bwMode="auto">
          <a:xfrm>
            <a:off x="2247578" y="3932730"/>
            <a:ext cx="838200" cy="812335"/>
          </a:xfrm>
          <a:prstGeom prst="ellipse">
            <a:avLst/>
          </a:prstGeom>
          <a:solidFill>
            <a:srgbClr val="99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34DCE24-F7E0-2208-2255-E1C6BBC6B279}"/>
              </a:ext>
            </a:extLst>
          </p:cNvPr>
          <p:cNvSpPr/>
          <p:nvPr/>
        </p:nvSpPr>
        <p:spPr bwMode="auto">
          <a:xfrm>
            <a:off x="3465372" y="2440699"/>
            <a:ext cx="1280160" cy="1280160"/>
          </a:xfrm>
          <a:prstGeom prst="ellips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A3406-127B-4F53-F0F3-EEB0891FD069}"/>
              </a:ext>
            </a:extLst>
          </p:cNvPr>
          <p:cNvSpPr txBox="1"/>
          <p:nvPr/>
        </p:nvSpPr>
        <p:spPr>
          <a:xfrm rot="17557458">
            <a:off x="3839496" y="2107229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1BE91-949C-B5AD-AC2E-BF27F2BA753B}"/>
              </a:ext>
            </a:extLst>
          </p:cNvPr>
          <p:cNvSpPr txBox="1"/>
          <p:nvPr/>
        </p:nvSpPr>
        <p:spPr>
          <a:xfrm rot="12818568">
            <a:off x="3761997" y="2886507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71833E-336D-6280-9E68-DA6CAF8EB087}"/>
              </a:ext>
            </a:extLst>
          </p:cNvPr>
          <p:cNvSpPr/>
          <p:nvPr/>
        </p:nvSpPr>
        <p:spPr bwMode="auto">
          <a:xfrm>
            <a:off x="6291476" y="3105160"/>
            <a:ext cx="838200" cy="812335"/>
          </a:xfrm>
          <a:prstGeom prst="ellipse">
            <a:avLst/>
          </a:prstGeom>
          <a:solidFill>
            <a:srgbClr val="99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054B39-503D-5C7C-9C9E-287382679524}"/>
              </a:ext>
            </a:extLst>
          </p:cNvPr>
          <p:cNvSpPr/>
          <p:nvPr/>
        </p:nvSpPr>
        <p:spPr bwMode="auto">
          <a:xfrm>
            <a:off x="6955374" y="2811748"/>
            <a:ext cx="1463040" cy="146304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6ABD1F-4452-0FC6-E284-F57D0EB70501}"/>
              </a:ext>
            </a:extLst>
          </p:cNvPr>
          <p:cNvSpPr/>
          <p:nvPr/>
        </p:nvSpPr>
        <p:spPr bwMode="auto">
          <a:xfrm>
            <a:off x="6938854" y="3990564"/>
            <a:ext cx="838200" cy="812335"/>
          </a:xfrm>
          <a:prstGeom prst="ellipse">
            <a:avLst/>
          </a:prstGeom>
          <a:solidFill>
            <a:srgbClr val="99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93B962F-1DED-E2A9-79A1-BB9B291C6DAC}"/>
              </a:ext>
            </a:extLst>
          </p:cNvPr>
          <p:cNvSpPr/>
          <p:nvPr/>
        </p:nvSpPr>
        <p:spPr bwMode="auto">
          <a:xfrm>
            <a:off x="8156648" y="2498533"/>
            <a:ext cx="1280160" cy="1280160"/>
          </a:xfrm>
          <a:prstGeom prst="ellipse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C8FA2D-94E1-46CD-FF16-71EC7B601C26}"/>
              </a:ext>
            </a:extLst>
          </p:cNvPr>
          <p:cNvSpPr txBox="1"/>
          <p:nvPr/>
        </p:nvSpPr>
        <p:spPr>
          <a:xfrm rot="17557458">
            <a:off x="8518539" y="208398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5276D3-1DB5-5D94-6B89-9A0253DE359A}"/>
              </a:ext>
            </a:extLst>
          </p:cNvPr>
          <p:cNvSpPr txBox="1"/>
          <p:nvPr/>
        </p:nvSpPr>
        <p:spPr>
          <a:xfrm rot="12818568">
            <a:off x="8453273" y="294434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: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824164-8C7C-1A2B-E213-C27ED59FF44D}"/>
              </a:ext>
            </a:extLst>
          </p:cNvPr>
          <p:cNvCxnSpPr>
            <a:stCxn id="12" idx="1"/>
            <a:endCxn id="13" idx="2"/>
          </p:cNvCxnSpPr>
          <p:nvPr/>
        </p:nvCxnSpPr>
        <p:spPr bwMode="auto">
          <a:xfrm flipV="1">
            <a:off x="4530001" y="3511328"/>
            <a:ext cx="1761475" cy="6903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DD996F6-C022-585A-DE94-02CA03039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543" y="2519440"/>
            <a:ext cx="626993" cy="826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6800A2-E564-DE66-A614-2958C6B95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27" b="22514"/>
          <a:stretch/>
        </p:blipFill>
        <p:spPr>
          <a:xfrm>
            <a:off x="7856021" y="4455429"/>
            <a:ext cx="601253" cy="5173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3CAE62-978B-A8F2-9D7F-1D21AC34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531" y="2298603"/>
            <a:ext cx="626993" cy="8264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CD2C41-14D1-185B-DA24-AD4BEB96B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27" b="22514"/>
          <a:stretch/>
        </p:blipFill>
        <p:spPr>
          <a:xfrm>
            <a:off x="6197066" y="2514742"/>
            <a:ext cx="601253" cy="5173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FB36A1-BBEB-DF3A-1F06-F26D9D55C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27" b="22514"/>
          <a:stretch/>
        </p:blipFill>
        <p:spPr>
          <a:xfrm>
            <a:off x="2223281" y="4769570"/>
            <a:ext cx="601253" cy="5173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44F9F1-15F2-572B-2DA6-3D772D09E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27" b="22514"/>
          <a:stretch/>
        </p:blipFill>
        <p:spPr>
          <a:xfrm>
            <a:off x="1179359" y="2603537"/>
            <a:ext cx="601253" cy="5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8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996690"/>
              </p:ext>
            </p:extLst>
          </p:nvPr>
        </p:nvGraphicFramePr>
        <p:xfrm>
          <a:off x="668312" y="1869069"/>
          <a:ext cx="4800599" cy="135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4757760" imgH="1344240" progId="ACD.ChemSketch.20">
                  <p:embed/>
                </p:oleObj>
              </mc:Choice>
              <mc:Fallback>
                <p:oleObj name="ChemSketch" r:id="rId2" imgW="4757760" imgH="1344240" progId="ACD.ChemSketch.20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12" y="1869069"/>
                        <a:ext cx="4800599" cy="1356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32900" y="3079087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82034" y="3047913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467634" y="332615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1424723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hymine hydrogen bonds to 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Bonding in DNA and Proteins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9A127422-0A10-9B9C-6738-9F0785CB1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733136"/>
              </p:ext>
            </p:extLst>
          </p:nvPr>
        </p:nvGraphicFramePr>
        <p:xfrm>
          <a:off x="6875489" y="1862576"/>
          <a:ext cx="4648199" cy="132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4779360" imgH="1365480" progId="ACD.ChemSketch.20">
                  <p:embed/>
                </p:oleObj>
              </mc:Choice>
              <mc:Fallback>
                <p:oleObj name="ChemSketch" r:id="rId4" imgW="4779360" imgH="1365480" progId="ACD.ChemSketch.20">
                  <p:embed/>
                  <p:pic>
                    <p:nvPicPr>
                      <p:cNvPr id="73737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89" y="1862576"/>
                        <a:ext cx="4648199" cy="1327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1">
            <a:extLst>
              <a:ext uri="{FF2B5EF4-FFF2-40B4-BE49-F238E27FC236}">
                <a16:creationId xmlns:a16="http://schemas.microsoft.com/office/drawing/2014/main" id="{4BB3E337-37CF-4505-3D20-BD17F8E42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4827" y="1383500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ytosine hydrogen bonds to 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uanine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0D4640C1-6C46-EC85-F5BB-8F134AFC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045949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F42546F-AB95-6ED4-7B29-4C942111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2534" y="3014775"/>
            <a:ext cx="503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794C5C4-557A-EEB0-C20C-603FDB24B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8134" y="329302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5DF7B2B0-AC4D-0A2C-C049-5FD58CF43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971613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folding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28" name="Picture 84" descr="How is protein folding determined? - Quora">
            <a:extLst>
              <a:ext uri="{FF2B5EF4-FFF2-40B4-BE49-F238E27FC236}">
                <a16:creationId xmlns:a16="http://schemas.microsoft.com/office/drawing/2014/main" id="{E91C5B4A-30CC-EDBA-DEC4-908D3436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10" y="3338336"/>
            <a:ext cx="3523594" cy="31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235189-D542-800E-60BC-DEA68B8187A5}"/>
              </a:ext>
            </a:extLst>
          </p:cNvPr>
          <p:cNvSpPr/>
          <p:nvPr/>
        </p:nvSpPr>
        <p:spPr bwMode="auto">
          <a:xfrm>
            <a:off x="2286000" y="1845165"/>
            <a:ext cx="1096034" cy="27432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559A60-25B0-E567-9960-847D1E337536}"/>
              </a:ext>
            </a:extLst>
          </p:cNvPr>
          <p:cNvSpPr/>
          <p:nvPr/>
        </p:nvSpPr>
        <p:spPr bwMode="auto">
          <a:xfrm>
            <a:off x="2286000" y="2299857"/>
            <a:ext cx="1096034" cy="27432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C6-E110-A239-0727-6C1178B715E9}"/>
              </a:ext>
            </a:extLst>
          </p:cNvPr>
          <p:cNvSpPr/>
          <p:nvPr/>
        </p:nvSpPr>
        <p:spPr bwMode="auto">
          <a:xfrm>
            <a:off x="8538520" y="1828800"/>
            <a:ext cx="1096034" cy="27432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6C7FDB-BCA7-0963-D914-3C4AE81C9831}"/>
              </a:ext>
            </a:extLst>
          </p:cNvPr>
          <p:cNvSpPr/>
          <p:nvPr/>
        </p:nvSpPr>
        <p:spPr bwMode="auto">
          <a:xfrm>
            <a:off x="8550386" y="2262441"/>
            <a:ext cx="1096034" cy="27432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6BE26-95C7-CB34-35C0-E754AF586788}"/>
              </a:ext>
            </a:extLst>
          </p:cNvPr>
          <p:cNvSpPr/>
          <p:nvPr/>
        </p:nvSpPr>
        <p:spPr bwMode="auto">
          <a:xfrm>
            <a:off x="8497317" y="2713327"/>
            <a:ext cx="1096034" cy="27432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 animBg="1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1074241"/>
            <a:ext cx="7543800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force attractions </a:t>
            </a:r>
          </a:p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(or instantaneous)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separations of charge 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lead to the attraction of one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nonpolar/noble gas 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 to its neighbors.</a:t>
            </a:r>
          </a:p>
        </p:txBody>
      </p:sp>
      <p:pic>
        <p:nvPicPr>
          <p:cNvPr id="8196" name="Picture 4" descr="london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333381"/>
            <a:ext cx="2805113" cy="3429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086251" y="4762382"/>
            <a:ext cx="189667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Fritz London</a:t>
            </a:r>
          </a:p>
          <a:p>
            <a:pPr algn="ctr" eaLnBrk="0" hangingPunct="0"/>
            <a:r>
              <a:rPr lang="en-US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1900-1954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Dispersion Forces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11_Pg488_UnFigure_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21"/>
          <a:stretch>
            <a:fillRect/>
          </a:stretch>
        </p:blipFill>
        <p:spPr bwMode="auto">
          <a:xfrm>
            <a:off x="381000" y="1379041"/>
            <a:ext cx="11510448" cy="38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Dispersion Forces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64AD26-E6CA-44B6-8A3D-9DD8B457A065}"/>
              </a:ext>
            </a:extLst>
          </p:cNvPr>
          <p:cNvSpPr/>
          <p:nvPr/>
        </p:nvSpPr>
        <p:spPr bwMode="auto">
          <a:xfrm rot="20731403">
            <a:off x="8610600" y="1752600"/>
            <a:ext cx="838200" cy="30480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81000" y="1209676"/>
            <a:ext cx="11811000" cy="5343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MS PGothic" charset="0"/>
              </a:rPr>
              <a:t>Electrons are not stationary – they move randomly.</a:t>
            </a: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0" dirty="0">
              <a:solidFill>
                <a:schemeClr val="tx1"/>
              </a:solidFill>
              <a:latin typeface="Arial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MS PGothic" charset="0"/>
              </a:rPr>
              <a:t>It is possible to have temporary unequal distribution of e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  <a:ea typeface="MS PGothic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MS PGothic" charset="0"/>
              </a:rPr>
              <a:t>’s.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Region with excess electron density has partial (–) charge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Region with depleted electron density has partial (+) charge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0" dirty="0">
              <a:solidFill>
                <a:schemeClr val="tx1"/>
              </a:solidFill>
              <a:latin typeface="Arial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MS PGothic" charset="0"/>
              </a:rPr>
              <a:t>Results in a </a:t>
            </a:r>
            <a:r>
              <a:rPr lang="en-US" u="sng" dirty="0">
                <a:solidFill>
                  <a:srgbClr val="0070C0"/>
                </a:solidFill>
                <a:latin typeface="Arial" charset="0"/>
                <a:ea typeface="MS PGothic" charset="0"/>
              </a:rPr>
              <a:t>temporary</a:t>
            </a:r>
            <a:r>
              <a:rPr lang="en-US" dirty="0">
                <a:solidFill>
                  <a:srgbClr val="0070C0"/>
                </a:solidFill>
                <a:latin typeface="Arial" charset="0"/>
                <a:ea typeface="MS PGothic" charset="0"/>
              </a:rPr>
              <a:t> dipole</a:t>
            </a:r>
            <a:r>
              <a:rPr lang="en-US" b="0" dirty="0">
                <a:solidFill>
                  <a:schemeClr val="tx1"/>
                </a:solidFill>
                <a:latin typeface="Arial" charset="0"/>
                <a:ea typeface="MS PGothic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0" dirty="0">
              <a:solidFill>
                <a:schemeClr val="tx1"/>
              </a:solidFill>
              <a:latin typeface="Arial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MS PGothic" charset="0"/>
              </a:rPr>
              <a:t>Called dispersion forces (aka London Dispersion Forces)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Dispersion Forces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4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381000" y="1285876"/>
            <a:ext cx="11277599" cy="39719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u="sng" dirty="0">
                <a:solidFill>
                  <a:srgbClr val="FF0000"/>
                </a:solidFill>
                <a:latin typeface="Arial" charset="0"/>
                <a:ea typeface="MS PGothic" charset="0"/>
              </a:rPr>
              <a:t>All</a:t>
            </a:r>
            <a:r>
              <a:rPr lang="en-US" sz="3600" dirty="0">
                <a:solidFill>
                  <a:srgbClr val="FF0000"/>
                </a:solidFill>
                <a:latin typeface="Arial" charset="0"/>
                <a:ea typeface="MS PGothic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charset="0"/>
                <a:ea typeface="MS PGothic" charset="0"/>
              </a:rPr>
              <a:t>molecules and atoms will have them.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b="0" dirty="0">
              <a:solidFill>
                <a:schemeClr val="tx1"/>
              </a:solidFill>
              <a:latin typeface="Arial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>
                <a:solidFill>
                  <a:schemeClr val="tx1"/>
                </a:solidFill>
                <a:latin typeface="Arial" charset="0"/>
                <a:ea typeface="MS PGothic" charset="0"/>
              </a:rPr>
              <a:t>As a temporary dipole is established in one molecule, it induces a dipole in all the surrounding molecules.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Dispersion Forces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11_04_Figure.jpg">
            <a:extLst>
              <a:ext uri="{FF2B5EF4-FFF2-40B4-BE49-F238E27FC236}">
                <a16:creationId xmlns:a16="http://schemas.microsoft.com/office/drawing/2014/main" id="{30C07FF1-BCF6-40A6-B1BC-B6EF84A6E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82" b="6271"/>
          <a:stretch/>
        </p:blipFill>
        <p:spPr bwMode="auto">
          <a:xfrm>
            <a:off x="339637" y="4224525"/>
            <a:ext cx="11512725" cy="206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6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1049908"/>
            <a:ext cx="11734800" cy="2023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N29 – Intermolecular Forces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381000" y="3842446"/>
            <a:ext cx="11582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give detailed and complex reasoning for how various IMFs work, and how they affect the properties of various substances.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E623D-164B-4A83-CFF3-CE89FAD7CD9B}"/>
              </a:ext>
            </a:extLst>
          </p:cNvPr>
          <p:cNvSpPr txBox="1"/>
          <p:nvPr/>
        </p:nvSpPr>
        <p:spPr>
          <a:xfrm>
            <a:off x="2088355" y="2519663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Going in Depth</a:t>
            </a:r>
          </a:p>
        </p:txBody>
      </p:sp>
    </p:spTree>
    <p:extLst>
      <p:ext uri="{BB962C8B-B14F-4D97-AF65-F5344CB8AC3E}">
        <p14:creationId xmlns:p14="http://schemas.microsoft.com/office/powerpoint/2010/main" val="231106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381000" y="1141414"/>
            <a:ext cx="11353800" cy="5102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chemeClr val="tx1"/>
                </a:solidFill>
                <a:latin typeface="Arial" charset="0"/>
                <a:ea typeface="MS PGothic" charset="0"/>
              </a:rPr>
              <a:t>The magnitude of the induced </a:t>
            </a:r>
            <a:br>
              <a:rPr lang="en-US" sz="3200" dirty="0">
                <a:solidFill>
                  <a:schemeClr val="tx1"/>
                </a:solidFill>
                <a:latin typeface="Arial" charset="0"/>
                <a:ea typeface="MS PGothic" charset="0"/>
              </a:rPr>
            </a:br>
            <a:r>
              <a:rPr lang="en-US" sz="3200" dirty="0">
                <a:solidFill>
                  <a:schemeClr val="tx1"/>
                </a:solidFill>
                <a:latin typeface="Arial" charset="0"/>
                <a:ea typeface="MS PGothic" charset="0"/>
              </a:rPr>
              <a:t>dipole depends on several factors.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0070C0"/>
                </a:solidFill>
                <a:latin typeface="Arial" charset="0"/>
                <a:ea typeface="MS PGothic" charset="0"/>
              </a:rPr>
              <a:t>Polarizability of the electrons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  <a:latin typeface="Arial" charset="0"/>
                <a:ea typeface="MS PGothic" charset="0"/>
              </a:rPr>
              <a:t>Volume of the electron cloud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USUALLY: More electrons = larger electron cloud </a:t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= increased polarizability = stronger attractions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0070C0"/>
                </a:solidFill>
                <a:latin typeface="Arial" charset="0"/>
                <a:ea typeface="MS PGothic" charset="0"/>
              </a:rPr>
              <a:t>Shape of the molecule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More surface area for interactions = larger induced dipole </a:t>
            </a:r>
            <a:b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</a:br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= stronger attraction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Induced Dipole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1074241"/>
            <a:ext cx="3668843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</a:t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ELECTRONS, BIGGER, LARGER MASS OR SIZE!</a:t>
            </a:r>
          </a:p>
        </p:txBody>
      </p:sp>
    </p:spTree>
    <p:extLst>
      <p:ext uri="{BB962C8B-B14F-4D97-AF65-F5344CB8AC3E}">
        <p14:creationId xmlns:p14="http://schemas.microsoft.com/office/powerpoint/2010/main" val="28579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11_05_Figur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95"/>
          <a:stretch>
            <a:fillRect/>
          </a:stretch>
        </p:blipFill>
        <p:spPr bwMode="auto">
          <a:xfrm>
            <a:off x="1295130" y="1219200"/>
            <a:ext cx="10363740" cy="51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Surface Area on Size of LDF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04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381000" y="1450976"/>
            <a:ext cx="5976939" cy="4721225"/>
          </a:xfrm>
        </p:spPr>
        <p:txBody>
          <a:bodyPr/>
          <a:lstStyle/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Noble gases are all nonpolar atomic elements.</a:t>
            </a:r>
          </a:p>
          <a:p>
            <a:pPr marL="0" indent="0" eaLnBrk="1" hangingPunct="1">
              <a:buNone/>
            </a:pPr>
            <a:endParaRPr lang="en-US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eaLnBrk="1" hangingPunct="1"/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stronger the attractive forces between the molecules, the higher the boiling point will be.</a:t>
            </a:r>
          </a:p>
        </p:txBody>
      </p:sp>
      <p:pic>
        <p:nvPicPr>
          <p:cNvPr id="76804" name="Picture 1" descr="11_03_Tabl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>
            <a:fillRect/>
          </a:stretch>
        </p:blipFill>
        <p:spPr bwMode="auto">
          <a:xfrm>
            <a:off x="6334692" y="1101363"/>
            <a:ext cx="4724400" cy="536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e- Cloud Size on Size of LDF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68C9C9-6A46-4DFA-B5E6-4CC3693FDDD4}"/>
              </a:ext>
            </a:extLst>
          </p:cNvPr>
          <p:cNvSpPr/>
          <p:nvPr/>
        </p:nvSpPr>
        <p:spPr bwMode="auto">
          <a:xfrm>
            <a:off x="8077200" y="1524000"/>
            <a:ext cx="1219200" cy="5029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 TALK ABOUT MASS!!!</a:t>
            </a:r>
          </a:p>
        </p:txBody>
      </p:sp>
    </p:spTree>
    <p:extLst>
      <p:ext uri="{BB962C8B-B14F-4D97-AF65-F5344CB8AC3E}">
        <p14:creationId xmlns:p14="http://schemas.microsoft.com/office/powerpoint/2010/main" val="37011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533400" y="1397000"/>
            <a:ext cx="5824539" cy="5003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As the number of electrons increase, the size of the electron cloud increases and it is more “polarizable” – more likely to result in unequal electron distribution.  Therefore, the strength of the dispersion forces increases.</a:t>
            </a:r>
          </a:p>
          <a:p>
            <a:pPr marL="0" indent="0" eaLnBrk="1" hangingPunct="1">
              <a:buNone/>
            </a:pPr>
            <a:endParaRPr lang="en-US" sz="2800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marL="0" indent="0" eaLnBrk="1" hangingPunct="1">
              <a:buNone/>
            </a:pPr>
            <a:r>
              <a:rPr lang="en-US" sz="28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The stronger the attractive forces between the molecules, the higher the boiling point will be.</a:t>
            </a:r>
          </a:p>
        </p:txBody>
      </p:sp>
      <p:pic>
        <p:nvPicPr>
          <p:cNvPr id="78851" name="Picture 6" descr="11_03_Tabl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>
            <a:fillRect/>
          </a:stretch>
        </p:blipFill>
        <p:spPr bwMode="auto">
          <a:xfrm>
            <a:off x="6705600" y="1152595"/>
            <a:ext cx="4622801" cy="524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e- Cloud Size on Size of LDF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A2277-A389-464C-8884-1CA4CA0D9F55}"/>
              </a:ext>
            </a:extLst>
          </p:cNvPr>
          <p:cNvSpPr/>
          <p:nvPr/>
        </p:nvSpPr>
        <p:spPr bwMode="auto">
          <a:xfrm>
            <a:off x="8382000" y="1600200"/>
            <a:ext cx="1219200" cy="5029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 TALK ABOUT MASS!!!</a:t>
            </a:r>
          </a:p>
        </p:txBody>
      </p:sp>
    </p:spTree>
    <p:extLst>
      <p:ext uri="{BB962C8B-B14F-4D97-AF65-F5344CB8AC3E}">
        <p14:creationId xmlns:p14="http://schemas.microsoft.com/office/powerpoint/2010/main" val="4273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11_06_Figur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98"/>
          <a:stretch>
            <a:fillRect/>
          </a:stretch>
        </p:blipFill>
        <p:spPr bwMode="auto">
          <a:xfrm>
            <a:off x="609599" y="1219200"/>
            <a:ext cx="1107619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Boiling Points of n-Alkanes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1810C-BA2B-4373-802B-DD7FFDC61867}"/>
              </a:ext>
            </a:extLst>
          </p:cNvPr>
          <p:cNvSpPr/>
          <p:nvPr/>
        </p:nvSpPr>
        <p:spPr bwMode="auto">
          <a:xfrm rot="5400000">
            <a:off x="4876800" y="1981200"/>
            <a:ext cx="1219200" cy="7924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DON’T TALK ABOUT MASS!!!</a:t>
            </a:r>
          </a:p>
        </p:txBody>
      </p:sp>
    </p:spTree>
    <p:extLst>
      <p:ext uri="{BB962C8B-B14F-4D97-AF65-F5344CB8AC3E}">
        <p14:creationId xmlns:p14="http://schemas.microsoft.com/office/powerpoint/2010/main" val="24761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boilingpoi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2140" y="1066800"/>
            <a:ext cx="8358188" cy="571500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as a Measure of IMFs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6"/>
          <p:cNvSpPr>
            <a:spLocks noGrp="1"/>
          </p:cNvSpPr>
          <p:nvPr>
            <p:ph idx="1"/>
          </p:nvPr>
        </p:nvSpPr>
        <p:spPr>
          <a:xfrm>
            <a:off x="457202" y="1321906"/>
            <a:ext cx="6340476" cy="31448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In a mixture, ions from an ionic compound are attracted to the dipole of polar molecules.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pic>
        <p:nvPicPr>
          <p:cNvPr id="111619" name="Picture 1" descr="11_1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4" b="3209"/>
          <a:stretch/>
        </p:blipFill>
        <p:spPr bwMode="auto">
          <a:xfrm>
            <a:off x="6797678" y="689520"/>
            <a:ext cx="4861969" cy="23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Ion-Dipole Attraction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1" y="3681913"/>
            <a:ext cx="11202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The strength of the ion–dipole attraction is one of the main factors that determines the solubility of ionic compounds in water.</a:t>
            </a:r>
          </a:p>
        </p:txBody>
      </p:sp>
    </p:spTree>
    <p:extLst>
      <p:ext uri="{BB962C8B-B14F-4D97-AF65-F5344CB8AC3E}">
        <p14:creationId xmlns:p14="http://schemas.microsoft.com/office/powerpoint/2010/main" val="1211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6"/>
          <p:cNvSpPr>
            <a:spLocks noGrp="1"/>
          </p:cNvSpPr>
          <p:nvPr>
            <p:ph idx="1"/>
          </p:nvPr>
        </p:nvSpPr>
        <p:spPr>
          <a:xfrm>
            <a:off x="457202" y="1321906"/>
            <a:ext cx="5333998" cy="31448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An ion can induce a dipole in a nonpolar molecule.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By attracting the electrons in the nonpolar molecule the ion causes the nonpolar molecule to become slightly polar.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Induced Dipole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754" name="Picture 2" descr="Dipole Forc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80699"/>
            <a:ext cx="6000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3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6"/>
          <p:cNvSpPr>
            <a:spLocks noGrp="1"/>
          </p:cNvSpPr>
          <p:nvPr>
            <p:ph idx="1"/>
          </p:nvPr>
        </p:nvSpPr>
        <p:spPr>
          <a:xfrm>
            <a:off x="457202" y="1321906"/>
            <a:ext cx="5333998" cy="31448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An dipole can induce a dipole in a nonpolar molecule.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By attracting the electrons in the nonpolar molecule the dipole causes the nonpolar molecule to become slightly polar.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Induced Dipole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282" name="Picture 2" descr="Chapter 10 Liquids and Solid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4661888" cy="43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6"/>
          <p:cNvSpPr>
            <a:spLocks noGrp="1"/>
          </p:cNvSpPr>
          <p:nvPr>
            <p:ph idx="1"/>
          </p:nvPr>
        </p:nvSpPr>
        <p:spPr>
          <a:xfrm>
            <a:off x="457202" y="1321906"/>
            <a:ext cx="11201398" cy="3144837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It can be hard to rank the strength of IMFs in various molecules without lab data like BP or MP. 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AP will usually give you data!</a:t>
            </a: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Don’t argue with their data!</a:t>
            </a: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A ton of a weak force can result in a larger </a:t>
            </a:r>
            <a:r>
              <a:rPr lang="en-US" sz="3200" u="sng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sum</a:t>
            </a:r>
            <a:r>
              <a:rPr lang="en-US" sz="320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 of attractive force than expected!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 When Ranking Things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1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1000" y="1163096"/>
            <a:ext cx="11353800" cy="3539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London Dispersion Forces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Dipole-Dipole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Hydrogen Bond </a:t>
            </a:r>
          </a:p>
          <a:p>
            <a:pPr eaLnBrk="0" hangingPunct="0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Ion-Dipole Forces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Ion Induced Dipole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Dipole Induced Dipole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IMFs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6248400" y="1163096"/>
            <a:ext cx="533400" cy="1503904"/>
          </a:xfrm>
          <a:prstGeom prst="rightBrac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14478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three talked about in Honors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6248400" y="3068096"/>
            <a:ext cx="533400" cy="1503904"/>
          </a:xfrm>
          <a:prstGeom prst="rightBrace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33528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three talked are probably 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6"/>
          <p:cNvSpPr>
            <a:spLocks noGrp="1"/>
          </p:cNvSpPr>
          <p:nvPr>
            <p:ph idx="1"/>
          </p:nvPr>
        </p:nvSpPr>
        <p:spPr>
          <a:xfrm>
            <a:off x="457202" y="1321906"/>
            <a:ext cx="11429998" cy="3144837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Don’t just list the dominant IMF!</a:t>
            </a:r>
          </a:p>
          <a:p>
            <a:r>
              <a:rPr lang="en-US" sz="320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List ALL the forces</a:t>
            </a:r>
            <a:r>
              <a:rPr lang="en-US" sz="3200" b="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!</a:t>
            </a:r>
          </a:p>
          <a:p>
            <a:pPr lvl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Water = LDF, DP-DP, H-bond</a:t>
            </a:r>
          </a:p>
          <a:p>
            <a:pPr lvl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CO</a:t>
            </a:r>
            <a:r>
              <a:rPr lang="en-US" sz="3200" b="0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= LDF</a:t>
            </a:r>
          </a:p>
          <a:p>
            <a:pPr lvl="1"/>
            <a:endParaRPr lang="en-US" sz="32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How do you know when to just report one versus all of them? Who knows! Look for key words, err on the side of listing all unless a key word implies they just want dominant.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 When Listing Things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6"/>
          <p:cNvSpPr>
            <a:spLocks noGrp="1"/>
          </p:cNvSpPr>
          <p:nvPr>
            <p:ph idx="1"/>
          </p:nvPr>
        </p:nvSpPr>
        <p:spPr>
          <a:xfrm>
            <a:off x="457202" y="1321906"/>
            <a:ext cx="11429998" cy="3144837"/>
          </a:xfrm>
        </p:spPr>
        <p:txBody>
          <a:bodyPr/>
          <a:lstStyle/>
          <a:p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When comparing substances you 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HAVE TO MENTION BOTH THE MOLECULES</a:t>
            </a:r>
            <a:r>
              <a:rPr lang="en-US" sz="3200" b="0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in the question! They specifically wont give points if you only mention one. </a:t>
            </a:r>
          </a:p>
          <a:p>
            <a:pPr lvl="1"/>
            <a:r>
              <a:rPr lang="en-US" i="1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Example: </a:t>
            </a:r>
            <a:r>
              <a:rPr lang="en-US" b="0" i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Why does H</a:t>
            </a:r>
            <a:r>
              <a:rPr lang="en-US" b="0" i="1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  <a:r>
              <a:rPr lang="en-US" b="0" i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O have a higher BP than CO</a:t>
            </a:r>
            <a:r>
              <a:rPr lang="en-US" b="0" i="1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</a:p>
          <a:p>
            <a:pPr lvl="1"/>
            <a:r>
              <a:rPr lang="en-US" i="1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Bad answer:</a:t>
            </a:r>
            <a:r>
              <a:rPr lang="en-US" b="0" i="1" dirty="0">
                <a:solidFill>
                  <a:srgbClr val="FF0000"/>
                </a:solidFill>
                <a:effectLst/>
                <a:latin typeface="Arial" charset="0"/>
                <a:ea typeface="MS PGothic" charset="0"/>
              </a:rPr>
              <a:t> </a:t>
            </a:r>
            <a:r>
              <a:rPr lang="en-US" b="0" i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</a:t>
            </a:r>
            <a:r>
              <a:rPr lang="en-US" b="0" i="1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  <a:r>
              <a:rPr lang="en-US" b="0" i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O has a higher BP because it has H-bonding. </a:t>
            </a:r>
            <a:endParaRPr lang="en-US" i="1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lvl="1"/>
            <a:r>
              <a:rPr lang="en-US" i="1" dirty="0">
                <a:solidFill>
                  <a:srgbClr val="00B050"/>
                </a:solidFill>
                <a:effectLst/>
                <a:latin typeface="Arial" charset="0"/>
                <a:ea typeface="MS PGothic" charset="0"/>
              </a:rPr>
              <a:t>Good answer: </a:t>
            </a:r>
            <a:r>
              <a:rPr lang="en-US" b="0" i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While CO</a:t>
            </a:r>
            <a:r>
              <a:rPr lang="en-US" b="0" i="1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  <a:r>
              <a:rPr lang="en-US" b="0" i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has LDF forces, H</a:t>
            </a:r>
            <a:r>
              <a:rPr lang="en-US" b="0" i="1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  <a:r>
              <a:rPr lang="en-US" b="0" i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O has LDF AND H-Bonding. The H-Bonding in H</a:t>
            </a:r>
            <a:r>
              <a:rPr lang="en-US" b="0" i="1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  <a:r>
              <a:rPr lang="en-US" b="0" i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O results in more intermolecular attractions so it has a higher BP than CO</a:t>
            </a:r>
            <a:r>
              <a:rPr lang="en-US" b="0" i="1" baseline="-250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</a:t>
            </a:r>
            <a:r>
              <a:rPr lang="en-US" b="0" i="1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does.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Careful with Phrasing Answers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11125200" cy="4487366"/>
          </a:xfrm>
        </p:spPr>
        <p:txBody>
          <a:bodyPr/>
          <a:lstStyle/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weakest of the intermolecular attractions.</a:t>
            </a:r>
            <a:b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</a:br>
            <a:endParaRPr lang="en-US" sz="11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Present in all molecules and atoms. </a:t>
            </a:r>
            <a:b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</a:br>
            <a:endParaRPr lang="en-US" sz="12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Magnitude increases with increasing polarizability and surface area.</a:t>
            </a:r>
          </a:p>
          <a:p>
            <a:pPr marL="0" indent="0" eaLnBrk="1" hangingPunct="1">
              <a:buNone/>
            </a:pPr>
            <a:endParaRPr lang="en-US" sz="105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There can be so many LDFs that the </a:t>
            </a:r>
            <a:r>
              <a:rPr lang="en-US" sz="3600" u="sng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sum</a:t>
            </a:r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of all the LDFs makes higher BP than expected.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– London Forces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533400" y="1379041"/>
            <a:ext cx="11125200" cy="4327525"/>
          </a:xfrm>
        </p:spPr>
        <p:txBody>
          <a:bodyPr/>
          <a:lstStyle/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Polar molecules have LDF and dipole–dipole forces.</a:t>
            </a:r>
          </a:p>
          <a:p>
            <a:pPr eaLnBrk="1" hangingPunct="1"/>
            <a:endParaRPr lang="en-US" sz="36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H-Bonds are the strongest of the intermolecular attractive forces a pure substance can have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.</a:t>
            </a:r>
          </a:p>
          <a:p>
            <a:pPr eaLnBrk="1" hangingPunct="1"/>
            <a:endParaRPr lang="en-US" sz="32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H-bonds will be present when a molecule has H directly bonded to either O, N, or F atoms.</a:t>
            </a:r>
          </a:p>
          <a:p>
            <a:pPr marL="0" indent="0" eaLnBrk="1" hangingPunct="1">
              <a:buNone/>
            </a:pPr>
            <a:endParaRPr lang="en-US" sz="36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– Dipole-Dipole and H-Bonding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417163" y="1263650"/>
            <a:ext cx="11506199" cy="5594350"/>
          </a:xfrm>
        </p:spPr>
        <p:txBody>
          <a:bodyPr/>
          <a:lstStyle/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Present in mixtures of ionic compounds with polar molecules.</a:t>
            </a:r>
          </a:p>
          <a:p>
            <a:pPr eaLnBrk="1" hangingPunct="1"/>
            <a:endParaRPr lang="en-US" sz="36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Often the strongest intermolecular attraction.</a:t>
            </a:r>
          </a:p>
          <a:p>
            <a:pPr eaLnBrk="1" hangingPunct="1"/>
            <a:endParaRPr lang="en-US" sz="36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6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Especially important in aqueous solutions of ionic compounds.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– Ion-Dipole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4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417163" y="1263650"/>
            <a:ext cx="11506199" cy="559435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Ion induced Dipole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attractions are when an ion can induce a dipole in a normally nonpolar molecule. </a:t>
            </a:r>
          </a:p>
          <a:p>
            <a:pPr eaLnBrk="1" hangingPunct="1"/>
            <a:endParaRPr lang="en-US" sz="32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Dipole induced Dipole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attractions are when a dipole can induce a dipole in a normally nonpolar molecule.</a:t>
            </a:r>
          </a:p>
          <a:p>
            <a:pPr eaLnBrk="1" hangingPunct="1"/>
            <a:endParaRPr lang="en-US" sz="32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eaLnBrk="1" hangingPunct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Be very careful with the difference between “Ion-Dipole” and “Ion Induced Dipole”  - they are not the same! And be careful about the difference between “Dipole-Dipole” and “Dipole Induced Dipole” – they are not the same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– Induced Dipoles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5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3" descr="11_04_Tabl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3516091" y="304800"/>
            <a:ext cx="8345709" cy="62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1219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Common 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IMFs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6090" y="1402377"/>
            <a:ext cx="15131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1288" y="2549986"/>
            <a:ext cx="212271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Dipole-Dipole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7243" y="3693730"/>
            <a:ext cx="259079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7839" y="5415546"/>
            <a:ext cx="190960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Ion-Dipole</a:t>
            </a:r>
          </a:p>
        </p:txBody>
      </p:sp>
      <p:pic>
        <p:nvPicPr>
          <p:cNvPr id="5" name="Picture 4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FC7146E4-F2A4-6FA7-52AB-1E963DD6CD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344000" y="3758814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22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Link to Presentation:</a:t>
            </a:r>
          </a:p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https://youtu.be/i4JT1_E9kCs</a:t>
            </a:r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1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381000" y="1289050"/>
            <a:ext cx="11430000" cy="46545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>
                <a:solidFill>
                  <a:srgbClr val="0070C0"/>
                </a:solidFill>
                <a:latin typeface="Arial" charset="0"/>
                <a:ea typeface="MS PGothic" charset="0"/>
              </a:rPr>
              <a:t>Polar molecules 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</a:rPr>
              <a:t>have a 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  <a:ea typeface="MS PGothic" charset="0"/>
              </a:rPr>
              <a:t>permanent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</a:rPr>
              <a:t> dipole.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Bond polarity and shape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Dipole moment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</a:rPr>
              <a:t>The permanent dipole...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>
                <a:solidFill>
                  <a:srgbClr val="000000"/>
                </a:solidFill>
                <a:latin typeface="Arial" charset="0"/>
                <a:ea typeface="MS PGothic" charset="0"/>
              </a:rPr>
              <a:t>adds to attractive forces between the molecules,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latin typeface="Arial" charset="0"/>
                <a:ea typeface="MS PGothic" charset="0"/>
              </a:rPr>
              <a:t> raising the boiling and melting points compared to nonpolar molecules of similar size and shape.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– Dipole Attractions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1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 descr="11_07_Figure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52" b="4323"/>
          <a:stretch/>
        </p:blipFill>
        <p:spPr bwMode="auto">
          <a:xfrm>
            <a:off x="685800" y="2322711"/>
            <a:ext cx="10720215" cy="315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– Dipole Attractions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1163096"/>
            <a:ext cx="113538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positive end of a polar molecule is attracted to the </a:t>
            </a:r>
            <a:r>
              <a:rPr 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negative end of its neighbor. </a:t>
            </a:r>
          </a:p>
        </p:txBody>
      </p:sp>
    </p:spTree>
    <p:extLst>
      <p:ext uri="{BB962C8B-B14F-4D97-AF65-F5344CB8AC3E}">
        <p14:creationId xmlns:p14="http://schemas.microsoft.com/office/powerpoint/2010/main" val="404257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 descr="11_Pg490_Un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1"/>
          <a:stretch>
            <a:fillRect/>
          </a:stretch>
        </p:blipFill>
        <p:spPr bwMode="auto">
          <a:xfrm>
            <a:off x="533399" y="1219200"/>
            <a:ext cx="111263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DP-DP Attractions on BP and MP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1104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Formaldehyde has DP-DP and higher BP and MP</a:t>
            </a:r>
          </a:p>
        </p:txBody>
      </p:sp>
    </p:spTree>
    <p:extLst>
      <p:ext uri="{BB962C8B-B14F-4D97-AF65-F5344CB8AC3E}">
        <p14:creationId xmlns:p14="http://schemas.microsoft.com/office/powerpoint/2010/main" val="18939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 descr="11_08_Figure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78"/>
          <a:stretch>
            <a:fillRect/>
          </a:stretch>
        </p:blipFill>
        <p:spPr bwMode="auto">
          <a:xfrm>
            <a:off x="2743200" y="914400"/>
            <a:ext cx="6714776" cy="570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Dipole Moment and Boiling Point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84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408482" y="1560730"/>
            <a:ext cx="11506199" cy="5264791"/>
          </a:xfrm>
        </p:spPr>
        <p:txBody>
          <a:bodyPr/>
          <a:lstStyle/>
          <a:p>
            <a: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When a very electronegative atom is bonded to H, </a:t>
            </a:r>
            <a:r>
              <a:rPr lang="en-US" sz="3000" dirty="0">
                <a:solidFill>
                  <a:srgbClr val="000000"/>
                </a:solidFill>
                <a:latin typeface="Arial" charset="0"/>
                <a:ea typeface="MS PGothic" charset="0"/>
              </a:rPr>
              <a:t>it strongly pulls the bonding electrons toward it.</a:t>
            </a:r>
          </a:p>
          <a:p>
            <a:pPr marL="57150" indent="0" algn="ctr" eaLnBrk="1" hangingPunct="1">
              <a:lnSpc>
                <a:spcPct val="90000"/>
              </a:lnSpc>
              <a:buNone/>
            </a:pPr>
            <a:r>
              <a:rPr lang="en-US" sz="3400" dirty="0">
                <a:solidFill>
                  <a:srgbClr val="FF0000"/>
                </a:solidFill>
                <a:latin typeface="Arial" charset="0"/>
                <a:ea typeface="MS PGothic" charset="0"/>
              </a:rPr>
              <a:t>ONLY</a:t>
            </a:r>
            <a:r>
              <a:rPr lang="en-US" sz="34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        :N─H        :O─H        or        :F─H</a:t>
            </a:r>
            <a:br>
              <a:rPr lang="en-US" sz="3400" b="0" dirty="0">
                <a:solidFill>
                  <a:srgbClr val="000000"/>
                </a:solidFill>
                <a:latin typeface="Arial" charset="0"/>
                <a:ea typeface="MS PGothic" charset="0"/>
              </a:rPr>
            </a:br>
            <a:endParaRPr lang="en-US" sz="3400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Because H has no other electrons, when its e- is pulled away, the </a:t>
            </a:r>
            <a:r>
              <a:rPr lang="en-US" sz="3000" dirty="0">
                <a:solidFill>
                  <a:srgbClr val="000000"/>
                </a:solidFill>
                <a:latin typeface="Arial" charset="0"/>
                <a:ea typeface="MS PGothic" charset="0"/>
              </a:rPr>
              <a:t>nucleus becomes de-shielded, </a:t>
            </a:r>
            <a:r>
              <a:rPr lang="en-US" sz="3000" dirty="0">
                <a:solidFill>
                  <a:srgbClr val="FF0000"/>
                </a:solidFill>
                <a:latin typeface="Arial" charset="0"/>
                <a:ea typeface="MS PGothic" charset="0"/>
              </a:rPr>
              <a:t>exposing the H proton</a:t>
            </a:r>
            <a: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.</a:t>
            </a:r>
            <a:br>
              <a:rPr lang="en-US" sz="3000" b="0" dirty="0">
                <a:solidFill>
                  <a:srgbClr val="000000"/>
                </a:solidFill>
                <a:latin typeface="Arial" charset="0"/>
                <a:ea typeface="MS PGothic" charset="0"/>
              </a:rPr>
            </a:br>
            <a:endParaRPr lang="en-US" sz="3000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r>
              <a:rPr lang="en-US" sz="3000" dirty="0">
                <a:solidFill>
                  <a:srgbClr val="000000"/>
                </a:solidFill>
                <a:latin typeface="Arial" charset="0"/>
                <a:ea typeface="MS PGothic" charset="0"/>
              </a:rPr>
              <a:t>The exposed proton acts as a very strong partial positive charge, attracting e- clouds from neighboring molecules.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Bonding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5CC687AB-D0FC-C28B-2228-61AFF0EFF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966" y="486489"/>
            <a:ext cx="5762277" cy="8925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– NOF:   </a:t>
            </a:r>
          </a:p>
          <a:p>
            <a:pPr algn="ctr" eaLnBrk="0" hangingPunct="0"/>
            <a:r>
              <a:rPr 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Way to remember it but don’t write it on AP test!</a:t>
            </a:r>
          </a:p>
        </p:txBody>
      </p:sp>
    </p:spTree>
    <p:extLst>
      <p:ext uri="{BB962C8B-B14F-4D97-AF65-F5344CB8AC3E}">
        <p14:creationId xmlns:p14="http://schemas.microsoft.com/office/powerpoint/2010/main" val="31191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381000" y="1411329"/>
            <a:ext cx="11430000" cy="49132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Results in higher boiling points and melting points than similar substances that cannot.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H-bonds are very strong intermolecular attractive forces.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(Usually) stronger than dipole–dipole or dispersion forces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But H-bonds are not nearly as strong as chemical bonds.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MS PGothic" charset="0"/>
              </a:rPr>
              <a:t>2–5% the strength of covalent bonds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 Bonding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2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1383</Words>
  <Application>Microsoft Office PowerPoint</Application>
  <PresentationFormat>Widescreen</PresentationFormat>
  <Paragraphs>222</Paragraphs>
  <Slides>37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Impact</vt:lpstr>
      <vt:lpstr>Times</vt:lpstr>
      <vt:lpstr>Times New Roman</vt:lpstr>
      <vt:lpstr>Chemistry Format</vt:lpstr>
      <vt:lpstr>chemistry</vt:lpstr>
      <vt:lpstr>Office Theme</vt:lpstr>
      <vt:lpstr>1_Office Theme</vt:lpstr>
      <vt:lpstr>ChemSketch</vt:lpstr>
      <vt:lpstr>N29 – Intermolecular Forces</vt:lpstr>
      <vt:lpstr>N29 – Intermolecular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126</cp:revision>
  <cp:lastPrinted>2019-01-29T14:50:21Z</cp:lastPrinted>
  <dcterms:created xsi:type="dcterms:W3CDTF">2006-06-05T15:43:55Z</dcterms:created>
  <dcterms:modified xsi:type="dcterms:W3CDTF">2024-04-17T22:01:14Z</dcterms:modified>
</cp:coreProperties>
</file>