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20"/>
  </p:notesMasterIdLst>
  <p:sldIdLst>
    <p:sldId id="256" r:id="rId3"/>
    <p:sldId id="315" r:id="rId4"/>
    <p:sldId id="316" r:id="rId5"/>
    <p:sldId id="357" r:id="rId6"/>
    <p:sldId id="317" r:id="rId7"/>
    <p:sldId id="358" r:id="rId8"/>
    <p:sldId id="359" r:id="rId9"/>
    <p:sldId id="318" r:id="rId10"/>
    <p:sldId id="360" r:id="rId11"/>
    <p:sldId id="361" r:id="rId12"/>
    <p:sldId id="257" r:id="rId13"/>
    <p:sldId id="362" r:id="rId14"/>
    <p:sldId id="363" r:id="rId15"/>
    <p:sldId id="364" r:id="rId16"/>
    <p:sldId id="365" r:id="rId17"/>
    <p:sldId id="366" r:id="rId18"/>
    <p:sldId id="367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5FB03"/>
    <a:srgbClr val="5F5F5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14"/>
    <p:restoredTop sz="94620"/>
  </p:normalViewPr>
  <p:slideViewPr>
    <p:cSldViewPr>
      <p:cViewPr varScale="1">
        <p:scale>
          <a:sx n="103" d="100"/>
          <a:sy n="103" d="100"/>
        </p:scale>
        <p:origin x="224" y="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fld id="{914EF5DF-570D-4EE9-9CAB-1097E7D49A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422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FE763D6C-9AD7-4449-825F-C738E6A2EB4E}" type="slidenum">
              <a:rPr lang="en-US" sz="1200"/>
              <a:pPr/>
              <a:t>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494151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428C0B20-A277-1E44-AE44-4E35970B0112}" type="slidenum">
              <a:rPr lang="en-US" sz="1200"/>
              <a:pPr/>
              <a:t>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671421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428C0B20-A277-1E44-AE44-4E35970B0112}" type="slidenum">
              <a:rPr lang="en-US" sz="1200"/>
              <a:pPr/>
              <a:t>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564208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68452A02-C37E-D348-838F-7E450E57B497}" type="slidenum">
              <a:rPr lang="en-US" sz="1200"/>
              <a:pPr/>
              <a:t>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45866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68452A02-C37E-D348-838F-7E450E57B497}" type="slidenum">
              <a:rPr lang="en-US" sz="1200"/>
              <a:pPr/>
              <a:t>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84064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68452A02-C37E-D348-838F-7E450E57B497}" type="slidenum">
              <a:rPr lang="en-US" sz="1200"/>
              <a:pPr/>
              <a:t>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758573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D944CA0C-3067-CA44-B3B0-5590589B8A4A}" type="slidenum">
              <a:rPr lang="en-US" sz="1200"/>
              <a:pPr/>
              <a:t>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889621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D944CA0C-3067-CA44-B3B0-5590589B8A4A}" type="slidenum">
              <a:rPr lang="en-US" sz="1200"/>
              <a:pPr/>
              <a:t>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8856439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D944CA0C-3067-CA44-B3B0-5590589B8A4A}" type="slidenum">
              <a:rPr lang="en-US" sz="1200"/>
              <a:pPr/>
              <a:t>10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761895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5A1369-5641-40B2-892B-27193CB111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7C8DC9-8D7C-42DE-8B51-96AFBE16AD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4CB7ED-2A66-43E5-953B-F55C4BCD74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62634-F5C7-4EAB-9C29-9AED0A0283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0F5D03-6AA9-4BE1-84C5-F3A2DFFDD1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A2B64D-2DB3-444F-8F20-6E31E2D115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0A87C-788D-4E9C-AA49-AB7A4F6773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CC0E22-19DD-4740-A200-CDFD09DE61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C47E72-EFD5-4AF1-9F80-0595A17950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0B354D-CF80-4E00-A60C-CAEAAEA395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E1B167-F8A0-4F66-8D08-5974B36C34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BAD7BA-3A23-4DB8-9787-6CAFFFECD8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DE12F9-A315-4D4C-A739-8AE5AD10FF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77781C-D7E7-4E40-8C17-2D7C19C79A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AC3DA-5FD3-4CA6-A876-41C15DCCB6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88A2D5-FAED-4A15-BF59-2877563B28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51F46-0505-436E-A9C1-07C8B99BF0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FBBC3F-DA66-4CCE-A0D5-8D45AA18B9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AF2039-043E-4BC6-B118-795D00A86D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C915D6-CEA0-43A3-B1BB-F13017DAEB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25217-B1D0-43F0-9B21-FBF0355FCA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2E973A-001A-4BA3-A678-3E2415C3E3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fld id="{2458C8B8-AA2C-42EE-8D6B-9FB97DCF85F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latin typeface="Times New Roman" pitchFamily="18" charset="0"/>
              </a:defRPr>
            </a:lvl1pPr>
          </a:lstStyle>
          <a:p>
            <a:fld id="{A3CE06FD-6CCA-4F9C-82FE-3660FB2FD9E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981200"/>
            <a:ext cx="7772400" cy="1470025"/>
          </a:xfrm>
        </p:spPr>
        <p:txBody>
          <a:bodyPr/>
          <a:lstStyle/>
          <a:p>
            <a:r>
              <a:rPr lang="en-US" sz="4800" b="1" u="sng" dirty="0">
                <a:latin typeface="Comic Sans MS" pitchFamily="66" charset="0"/>
              </a:rPr>
              <a:t>Intermolecular Forces</a:t>
            </a:r>
            <a:br>
              <a:rPr lang="en-US" sz="4800" b="1" u="sng" dirty="0">
                <a:latin typeface="Comic Sans MS" pitchFamily="66" charset="0"/>
              </a:rPr>
            </a:br>
            <a:br>
              <a:rPr lang="en-US" sz="4800" b="1" u="sng" dirty="0">
                <a:latin typeface="Comic Sans MS" pitchFamily="66" charset="0"/>
              </a:rPr>
            </a:br>
            <a:r>
              <a:rPr lang="en-US" sz="3200" b="1" u="sng" dirty="0">
                <a:latin typeface="Comic Sans MS" pitchFamily="66" charset="0"/>
              </a:rPr>
              <a:t>an introduction</a:t>
            </a:r>
            <a:endParaRPr lang="en-US" sz="4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0997"/>
          </a:xfrm>
          <a:solidFill>
            <a:srgbClr val="FFFFFF"/>
          </a:solidFill>
          <a:ln>
            <a:solidFill>
              <a:srgbClr val="FFFFFF"/>
            </a:solidFill>
            <a:miter lim="800000"/>
            <a:headEnd/>
            <a:tailEnd/>
          </a:ln>
        </p:spPr>
        <p:txBody>
          <a:bodyPr lIns="457200" anchor="t">
            <a:spAutoFit/>
          </a:bodyPr>
          <a:lstStyle/>
          <a:p>
            <a:r>
              <a:rPr lang="en-US" sz="4800" dirty="0">
                <a:latin typeface="Arial" charset="0"/>
                <a:ea typeface="MS PGothic" charset="0"/>
                <a:cs typeface="Arial" charset="0"/>
              </a:rPr>
              <a:t>Kinds of Attractive Forces</a:t>
            </a:r>
            <a:endParaRPr lang="en-US" sz="4800" dirty="0">
              <a:latin typeface="Arial" charset="0"/>
              <a:ea typeface="MS PGothic" charset="0"/>
            </a:endParaRPr>
          </a:p>
        </p:txBody>
      </p:sp>
      <p:sp>
        <p:nvSpPr>
          <p:cNvPr id="66562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5213350"/>
          </a:xfrm>
        </p:spPr>
        <p:txBody>
          <a:bodyPr/>
          <a:lstStyle/>
          <a:p>
            <a:pPr eaLnBrk="1" hangingPunct="1"/>
            <a:r>
              <a:rPr lang="en-US" sz="4400" dirty="0">
                <a:latin typeface="Arial" charset="0"/>
                <a:ea typeface="MS PGothic" charset="0"/>
              </a:rPr>
              <a:t>An especially strong dipole–dipole attraction results when H is attached to an extremely electronegative atom [N,O,F].  These are called </a:t>
            </a:r>
            <a:r>
              <a:rPr lang="en-US" sz="4400" b="1" dirty="0">
                <a:solidFill>
                  <a:srgbClr val="FF0000"/>
                </a:solidFill>
                <a:latin typeface="Arial" charset="0"/>
                <a:ea typeface="MS PGothic" charset="0"/>
              </a:rPr>
              <a:t>hydrogen bonds.</a:t>
            </a:r>
            <a:endParaRPr lang="en-US" sz="4400" dirty="0">
              <a:solidFill>
                <a:srgbClr val="FF0000"/>
              </a:solidFill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899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chemeClr val="bg1"/>
          </a:solidFill>
        </p:spPr>
        <p:txBody>
          <a:bodyPr/>
          <a:lstStyle/>
          <a:p>
            <a:r>
              <a:rPr lang="en-US" sz="40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Relative Magnitudes of Forces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762000" y="838200"/>
            <a:ext cx="7467600" cy="152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28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types of bonding forces vary in their strength as measured by average bond energy.</a:t>
            </a:r>
            <a:endParaRPr lang="en-US" sz="2800" b="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n-US" sz="2800" b="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971800" y="2362200"/>
            <a:ext cx="61722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 Covalent bonds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400 kcal/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971800" y="3200400"/>
            <a:ext cx="571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Hydrogen bonding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12-16 kcal/mol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514600" y="4038600"/>
            <a:ext cx="6629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Dipole-dipole interactions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2-0.5 kcal/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971800" y="4800600"/>
            <a:ext cx="5638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London forces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 than 1 kcal/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81000" y="2286000"/>
            <a:ext cx="1828800" cy="3046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Strongest</a:t>
            </a:r>
          </a:p>
          <a:p>
            <a:pPr algn="ctr" eaLnBrk="0" hangingPunct="0"/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Weakest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295400" y="2819400"/>
            <a:ext cx="0" cy="17526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  <p:bldP spid="4101" grpId="0" autoUpdateAnimBg="0"/>
      <p:bldP spid="4102" grpId="0" autoUpdateAnimBg="0"/>
      <p:bldP spid="4103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chemeClr val="bg1"/>
          </a:solidFill>
        </p:spPr>
        <p:txBody>
          <a:bodyPr/>
          <a:lstStyle/>
          <a:p>
            <a:r>
              <a:rPr lang="en-US" sz="40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0D1F35-0784-7649-A2BF-C2C94FFB9DFC}"/>
              </a:ext>
            </a:extLst>
          </p:cNvPr>
          <p:cNvSpPr txBox="1"/>
          <p:nvPr/>
        </p:nvSpPr>
        <p:spPr>
          <a:xfrm>
            <a:off x="1500486" y="1982450"/>
            <a:ext cx="614302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What type of IMF is in </a:t>
            </a:r>
          </a:p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4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O?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87D7F0-64EB-284A-ACEB-AB6379649CE7}"/>
              </a:ext>
            </a:extLst>
          </p:cNvPr>
          <p:cNvSpPr txBox="1"/>
          <p:nvPr/>
        </p:nvSpPr>
        <p:spPr>
          <a:xfrm>
            <a:off x="2971800" y="45720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Hydrogen Bonding</a:t>
            </a:r>
          </a:p>
        </p:txBody>
      </p:sp>
    </p:spTree>
    <p:extLst>
      <p:ext uri="{BB962C8B-B14F-4D97-AF65-F5344CB8AC3E}">
        <p14:creationId xmlns:p14="http://schemas.microsoft.com/office/powerpoint/2010/main" val="1559438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chemeClr val="bg1"/>
          </a:solidFill>
        </p:spPr>
        <p:txBody>
          <a:bodyPr/>
          <a:lstStyle/>
          <a:p>
            <a:r>
              <a:rPr lang="en-US" sz="40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0D1F35-0784-7649-A2BF-C2C94FFB9DFC}"/>
              </a:ext>
            </a:extLst>
          </p:cNvPr>
          <p:cNvSpPr txBox="1"/>
          <p:nvPr/>
        </p:nvSpPr>
        <p:spPr>
          <a:xfrm>
            <a:off x="1772195" y="2105561"/>
            <a:ext cx="559961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What type of IMF is in </a:t>
            </a:r>
          </a:p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Ammonia?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B285B7-96E3-0B40-A26F-6C7045A9888D}"/>
              </a:ext>
            </a:extLst>
          </p:cNvPr>
          <p:cNvSpPr txBox="1"/>
          <p:nvPr/>
        </p:nvSpPr>
        <p:spPr>
          <a:xfrm>
            <a:off x="2971800" y="45720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Hydrogen Bonding</a:t>
            </a:r>
          </a:p>
        </p:txBody>
      </p:sp>
    </p:spTree>
    <p:extLst>
      <p:ext uri="{BB962C8B-B14F-4D97-AF65-F5344CB8AC3E}">
        <p14:creationId xmlns:p14="http://schemas.microsoft.com/office/powerpoint/2010/main" val="427623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chemeClr val="bg1"/>
          </a:solidFill>
        </p:spPr>
        <p:txBody>
          <a:bodyPr/>
          <a:lstStyle/>
          <a:p>
            <a:r>
              <a:rPr lang="en-US" sz="40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0D1F35-0784-7649-A2BF-C2C94FFB9DFC}"/>
              </a:ext>
            </a:extLst>
          </p:cNvPr>
          <p:cNvSpPr txBox="1"/>
          <p:nvPr/>
        </p:nvSpPr>
        <p:spPr>
          <a:xfrm>
            <a:off x="1772195" y="2105561"/>
            <a:ext cx="559961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What type of IMF is in </a:t>
            </a:r>
          </a:p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HCl?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CF62DA-1545-6C4D-944B-17D2FEAD6130}"/>
              </a:ext>
            </a:extLst>
          </p:cNvPr>
          <p:cNvSpPr txBox="1"/>
          <p:nvPr/>
        </p:nvSpPr>
        <p:spPr>
          <a:xfrm>
            <a:off x="2971800" y="45720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Dipole-Dipole</a:t>
            </a:r>
          </a:p>
        </p:txBody>
      </p:sp>
    </p:spTree>
    <p:extLst>
      <p:ext uri="{BB962C8B-B14F-4D97-AF65-F5344CB8AC3E}">
        <p14:creationId xmlns:p14="http://schemas.microsoft.com/office/powerpoint/2010/main" val="949145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chemeClr val="bg1"/>
          </a:solidFill>
        </p:spPr>
        <p:txBody>
          <a:bodyPr/>
          <a:lstStyle/>
          <a:p>
            <a:r>
              <a:rPr lang="en-US" sz="40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0D1F35-0784-7649-A2BF-C2C94FFB9DFC}"/>
              </a:ext>
            </a:extLst>
          </p:cNvPr>
          <p:cNvSpPr txBox="1"/>
          <p:nvPr/>
        </p:nvSpPr>
        <p:spPr>
          <a:xfrm>
            <a:off x="1772195" y="2105561"/>
            <a:ext cx="559961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What type of IMF is in </a:t>
            </a:r>
          </a:p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US" sz="4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05CFA6-12CD-3946-825A-A223B3094F08}"/>
              </a:ext>
            </a:extLst>
          </p:cNvPr>
          <p:cNvSpPr txBox="1"/>
          <p:nvPr/>
        </p:nvSpPr>
        <p:spPr>
          <a:xfrm>
            <a:off x="2971800" y="45720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Londone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Dispersion</a:t>
            </a:r>
          </a:p>
        </p:txBody>
      </p:sp>
    </p:spTree>
    <p:extLst>
      <p:ext uri="{BB962C8B-B14F-4D97-AF65-F5344CB8AC3E}">
        <p14:creationId xmlns:p14="http://schemas.microsoft.com/office/powerpoint/2010/main" val="176439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chemeClr val="bg1"/>
          </a:solidFill>
        </p:spPr>
        <p:txBody>
          <a:bodyPr/>
          <a:lstStyle/>
          <a:p>
            <a:r>
              <a:rPr lang="en-US" sz="40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0D1F35-0784-7649-A2BF-C2C94FFB9DFC}"/>
              </a:ext>
            </a:extLst>
          </p:cNvPr>
          <p:cNvSpPr txBox="1"/>
          <p:nvPr/>
        </p:nvSpPr>
        <p:spPr>
          <a:xfrm>
            <a:off x="1772195" y="2105561"/>
            <a:ext cx="559961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What type of IMF is in </a:t>
            </a:r>
          </a:p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40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FCE0CC-95E5-8B48-BE20-88FF3A8A13FB}"/>
              </a:ext>
            </a:extLst>
          </p:cNvPr>
          <p:cNvSpPr txBox="1"/>
          <p:nvPr/>
        </p:nvSpPr>
        <p:spPr>
          <a:xfrm>
            <a:off x="2971800" y="45720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London Dispersion</a:t>
            </a:r>
          </a:p>
        </p:txBody>
      </p:sp>
    </p:spTree>
    <p:extLst>
      <p:ext uri="{BB962C8B-B14F-4D97-AF65-F5344CB8AC3E}">
        <p14:creationId xmlns:p14="http://schemas.microsoft.com/office/powerpoint/2010/main" val="999113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chemeClr val="bg1"/>
          </a:solidFill>
        </p:spPr>
        <p:txBody>
          <a:bodyPr/>
          <a:lstStyle/>
          <a:p>
            <a:r>
              <a:rPr lang="en-US" sz="40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0D1F35-0784-7649-A2BF-C2C94FFB9DFC}"/>
              </a:ext>
            </a:extLst>
          </p:cNvPr>
          <p:cNvSpPr txBox="1"/>
          <p:nvPr/>
        </p:nvSpPr>
        <p:spPr>
          <a:xfrm>
            <a:off x="1772195" y="2105561"/>
            <a:ext cx="559961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What type of IMF is in </a:t>
            </a:r>
          </a:p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Hydrogen Sulfide?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BD3EA6-B23A-1C43-922A-E3BAF644FFFB}"/>
              </a:ext>
            </a:extLst>
          </p:cNvPr>
          <p:cNvSpPr txBox="1"/>
          <p:nvPr/>
        </p:nvSpPr>
        <p:spPr>
          <a:xfrm>
            <a:off x="2971800" y="45720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Dipole-Dipole</a:t>
            </a:r>
          </a:p>
        </p:txBody>
      </p:sp>
    </p:spTree>
    <p:extLst>
      <p:ext uri="{BB962C8B-B14F-4D97-AF65-F5344CB8AC3E}">
        <p14:creationId xmlns:p14="http://schemas.microsoft.com/office/powerpoint/2010/main" val="277547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3330"/>
          </a:xfrm>
          <a:solidFill>
            <a:srgbClr val="FFFFFF"/>
          </a:solidFill>
          <a:ln>
            <a:solidFill>
              <a:srgbClr val="FFFFFF"/>
            </a:solidFill>
            <a:miter lim="800000"/>
            <a:headEnd/>
            <a:tailEnd/>
          </a:ln>
        </p:spPr>
        <p:txBody>
          <a:bodyPr lIns="457200" anchor="t">
            <a:spAutoFit/>
          </a:bodyPr>
          <a:lstStyle/>
          <a:p>
            <a:r>
              <a:rPr lang="en-US" sz="5400" dirty="0">
                <a:latin typeface="Arial" charset="0"/>
                <a:ea typeface="MS PGothic" charset="0"/>
                <a:cs typeface="Arial" charset="0"/>
              </a:rPr>
              <a:t>Intermolecular Attractions</a:t>
            </a:r>
            <a:endParaRPr lang="en-US" sz="5400" dirty="0">
              <a:latin typeface="Arial" charset="0"/>
              <a:ea typeface="MS PGothic" charset="0"/>
            </a:endParaRPr>
          </a:p>
        </p:txBody>
      </p:sp>
      <p:sp>
        <p:nvSpPr>
          <p:cNvPr id="60418" name="Content Placeholder 2"/>
          <p:cNvSpPr>
            <a:spLocks noGrp="1"/>
          </p:cNvSpPr>
          <p:nvPr>
            <p:ph idx="1"/>
          </p:nvPr>
        </p:nvSpPr>
        <p:spPr>
          <a:xfrm>
            <a:off x="381000" y="1154113"/>
            <a:ext cx="8229600" cy="5232400"/>
          </a:xfrm>
        </p:spPr>
        <p:txBody>
          <a:bodyPr/>
          <a:lstStyle/>
          <a:p>
            <a:r>
              <a:rPr lang="en-US" dirty="0">
                <a:latin typeface="Arial" charset="0"/>
                <a:ea typeface="MS PGothic" charset="0"/>
              </a:rPr>
              <a:t>The strength of the attractions between the particles of a substance determines </a:t>
            </a:r>
            <a:br>
              <a:rPr lang="en-US" dirty="0">
                <a:latin typeface="Arial" charset="0"/>
                <a:ea typeface="MS PGothic" charset="0"/>
              </a:rPr>
            </a:br>
            <a:r>
              <a:rPr lang="en-US" dirty="0">
                <a:latin typeface="Arial" charset="0"/>
                <a:ea typeface="MS PGothic" charset="0"/>
              </a:rPr>
              <a:t>its state.</a:t>
            </a:r>
          </a:p>
          <a:p>
            <a:r>
              <a:rPr lang="en-US" dirty="0">
                <a:latin typeface="Arial" charset="0"/>
                <a:ea typeface="MS PGothic" charset="0"/>
              </a:rPr>
              <a:t>At room temperature, moderate to strong attractive forces result in materials being solids or liquids.</a:t>
            </a:r>
          </a:p>
          <a:p>
            <a:r>
              <a:rPr lang="en-US" dirty="0">
                <a:latin typeface="Arial" charset="0"/>
                <a:ea typeface="MS PGothic" charset="0"/>
              </a:rPr>
              <a:t>The stronger the attractive forces are, the higher will be the boiling point of the liquid and the melting point of the solid.</a:t>
            </a:r>
          </a:p>
          <a:p>
            <a:pPr lvl="1"/>
            <a:r>
              <a:rPr lang="en-US" dirty="0">
                <a:latin typeface="Arial" charset="0"/>
                <a:ea typeface="MS PGothic" charset="0"/>
              </a:rPr>
              <a:t>Other factors also influence the melting point.</a:t>
            </a:r>
          </a:p>
        </p:txBody>
      </p:sp>
    </p:spTree>
    <p:extLst>
      <p:ext uri="{BB962C8B-B14F-4D97-AF65-F5344CB8AC3E}">
        <p14:creationId xmlns:p14="http://schemas.microsoft.com/office/powerpoint/2010/main" val="3613744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0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0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0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5" name="Picture 2" descr="11_Pg487_UnFigur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40"/>
          <a:stretch>
            <a:fillRect/>
          </a:stretch>
        </p:blipFill>
        <p:spPr bwMode="auto">
          <a:xfrm>
            <a:off x="6059488" y="2233613"/>
            <a:ext cx="2816225" cy="17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00329"/>
          </a:xfrm>
          <a:solidFill>
            <a:srgbClr val="FFFFFF"/>
          </a:solidFill>
          <a:ln>
            <a:solidFill>
              <a:srgbClr val="FFFFFF"/>
            </a:solidFill>
            <a:miter lim="800000"/>
            <a:headEnd/>
            <a:tailEnd/>
          </a:ln>
        </p:spPr>
        <p:txBody>
          <a:bodyPr lIns="457200" anchor="t">
            <a:spAutoFit/>
          </a:bodyPr>
          <a:lstStyle/>
          <a:p>
            <a:r>
              <a:rPr lang="en-US" sz="3600" dirty="0">
                <a:latin typeface="Arial" charset="0"/>
                <a:ea typeface="MS PGothic" charset="0"/>
                <a:cs typeface="Arial" charset="0"/>
              </a:rPr>
              <a:t>Why Are Molecules Attracted to </a:t>
            </a:r>
            <a:br>
              <a:rPr lang="en-US" sz="3600" dirty="0">
                <a:latin typeface="Arial" charset="0"/>
                <a:ea typeface="MS PGothic" charset="0"/>
                <a:cs typeface="Arial" charset="0"/>
              </a:rPr>
            </a:br>
            <a:r>
              <a:rPr lang="en-US" sz="3600" dirty="0">
                <a:latin typeface="Arial" charset="0"/>
                <a:ea typeface="MS PGothic" charset="0"/>
                <a:cs typeface="Arial" charset="0"/>
              </a:rPr>
              <a:t>Each Other? </a:t>
            </a:r>
            <a:endParaRPr lang="en-US" sz="3600" dirty="0">
              <a:latin typeface="Arial" charset="0"/>
              <a:ea typeface="MS PGothic" charset="0"/>
            </a:endParaRP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>
          <a:xfrm>
            <a:off x="381000" y="1200328"/>
            <a:ext cx="5894388" cy="5429071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dirty="0">
                <a:latin typeface="Arial" charset="0"/>
                <a:ea typeface="MS PGothic" charset="0"/>
              </a:rPr>
              <a:t>Intermolecular attractions are due to attractive forces between opposite charges.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>
                <a:latin typeface="Arial" charset="0"/>
                <a:ea typeface="MS PGothic" charset="0"/>
              </a:rPr>
              <a:t>+ ion to − 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>
                <a:latin typeface="Arial" charset="0"/>
                <a:ea typeface="MS PGothic" charset="0"/>
              </a:rPr>
              <a:t>+ end of polar molecule to − end of polar molecule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 dirty="0">
                <a:latin typeface="Arial" charset="0"/>
                <a:ea typeface="MS PGothic" charset="0"/>
              </a:rPr>
              <a:t>H-bonding especially strong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>
                <a:latin typeface="Arial" charset="0"/>
                <a:ea typeface="MS PGothic" charset="0"/>
              </a:rPr>
              <a:t>Even nonpolar molecules will have temporary charges</a:t>
            </a:r>
          </a:p>
        </p:txBody>
      </p:sp>
    </p:spTree>
    <p:extLst>
      <p:ext uri="{BB962C8B-B14F-4D97-AF65-F5344CB8AC3E}">
        <p14:creationId xmlns:p14="http://schemas.microsoft.com/office/powerpoint/2010/main" val="3588120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5" name="Picture 2" descr="11_Pg487_UnFigur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40"/>
          <a:stretch>
            <a:fillRect/>
          </a:stretch>
        </p:blipFill>
        <p:spPr bwMode="auto">
          <a:xfrm>
            <a:off x="6059488" y="2233613"/>
            <a:ext cx="2816225" cy="17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00329"/>
          </a:xfrm>
          <a:solidFill>
            <a:srgbClr val="FFFFFF"/>
          </a:solidFill>
          <a:ln>
            <a:solidFill>
              <a:srgbClr val="FFFFFF"/>
            </a:solidFill>
            <a:miter lim="800000"/>
            <a:headEnd/>
            <a:tailEnd/>
          </a:ln>
        </p:spPr>
        <p:txBody>
          <a:bodyPr lIns="457200" anchor="t">
            <a:spAutoFit/>
          </a:bodyPr>
          <a:lstStyle/>
          <a:p>
            <a:r>
              <a:rPr lang="en-US" sz="3600" dirty="0">
                <a:latin typeface="Arial" charset="0"/>
                <a:ea typeface="MS PGothic" charset="0"/>
                <a:cs typeface="Arial" charset="0"/>
              </a:rPr>
              <a:t>Why Are Molecules Attracted to </a:t>
            </a:r>
            <a:br>
              <a:rPr lang="en-US" sz="3600" dirty="0">
                <a:latin typeface="Arial" charset="0"/>
                <a:ea typeface="MS PGothic" charset="0"/>
                <a:cs typeface="Arial" charset="0"/>
              </a:rPr>
            </a:br>
            <a:r>
              <a:rPr lang="en-US" sz="3600" dirty="0">
                <a:latin typeface="Arial" charset="0"/>
                <a:ea typeface="MS PGothic" charset="0"/>
                <a:cs typeface="Arial" charset="0"/>
              </a:rPr>
              <a:t>Each Other? </a:t>
            </a:r>
            <a:endParaRPr lang="en-US" sz="3600" dirty="0">
              <a:latin typeface="Arial" charset="0"/>
              <a:ea typeface="MS PGothic" charset="0"/>
            </a:endParaRP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>
          <a:xfrm>
            <a:off x="381000" y="1200328"/>
            <a:ext cx="5894388" cy="5429071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>
                <a:latin typeface="Arial" charset="0"/>
                <a:ea typeface="MS PGothic" charset="0"/>
              </a:rPr>
              <a:t>Larger charge = stronger attraction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>
                <a:latin typeface="Arial" charset="0"/>
                <a:ea typeface="MS PGothic" charset="0"/>
              </a:rPr>
              <a:t>Longer distance = weaker attraction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  <a:ea typeface="MS PGothic" charset="0"/>
              </a:rPr>
              <a:t>However, these attractive forces are     small relative to the bonding forces  between atoms.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  <a:ea typeface="MS PGothic" charset="0"/>
              </a:rPr>
              <a:t>Generally smaller charges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  <a:ea typeface="MS PGothic" charset="0"/>
              </a:rPr>
              <a:t>Generally over much larger distances</a:t>
            </a:r>
          </a:p>
        </p:txBody>
      </p:sp>
    </p:spTree>
    <p:extLst>
      <p:ext uri="{BB962C8B-B14F-4D97-AF65-F5344CB8AC3E}">
        <p14:creationId xmlns:p14="http://schemas.microsoft.com/office/powerpoint/2010/main" val="318585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3439"/>
          </a:xfrm>
          <a:solidFill>
            <a:srgbClr val="FFFFFF"/>
          </a:solidFill>
          <a:ln>
            <a:solidFill>
              <a:srgbClr val="FFFFFF"/>
            </a:solidFill>
            <a:miter lim="800000"/>
            <a:headEnd/>
            <a:tailEnd/>
          </a:ln>
        </p:spPr>
        <p:txBody>
          <a:bodyPr lIns="457200" anchor="t">
            <a:spAutoFit/>
          </a:bodyPr>
          <a:lstStyle/>
          <a:p>
            <a:r>
              <a:rPr lang="en-US" sz="4000" dirty="0">
                <a:latin typeface="Arial" charset="0"/>
                <a:ea typeface="MS PGothic" charset="0"/>
                <a:cs typeface="Arial" charset="0"/>
              </a:rPr>
              <a:t>Trends in the Strength of Intermolecular Attraction</a:t>
            </a:r>
            <a:endParaRPr lang="en-US" sz="4000" dirty="0">
              <a:latin typeface="Arial" charset="0"/>
              <a:ea typeface="MS PGothic" charset="0"/>
            </a:endParaRPr>
          </a:p>
        </p:txBody>
      </p:sp>
      <p:sp>
        <p:nvSpPr>
          <p:cNvPr id="64514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37588" cy="5237162"/>
          </a:xfrm>
        </p:spPr>
        <p:txBody>
          <a:bodyPr/>
          <a:lstStyle/>
          <a:p>
            <a:pPr eaLnBrk="1" hangingPunct="1"/>
            <a:r>
              <a:rPr lang="en-US" sz="4400" dirty="0">
                <a:latin typeface="Arial" charset="0"/>
                <a:ea typeface="MS PGothic" charset="0"/>
              </a:rPr>
              <a:t>The stronger the attractions between the atoms or molecules, the more energy it will take to separate them.</a:t>
            </a:r>
          </a:p>
        </p:txBody>
      </p:sp>
    </p:spTree>
    <p:extLst>
      <p:ext uri="{BB962C8B-B14F-4D97-AF65-F5344CB8AC3E}">
        <p14:creationId xmlns:p14="http://schemas.microsoft.com/office/powerpoint/2010/main" val="602455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4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3439"/>
          </a:xfrm>
          <a:solidFill>
            <a:srgbClr val="FFFFFF"/>
          </a:solidFill>
          <a:ln>
            <a:solidFill>
              <a:srgbClr val="FFFFFF"/>
            </a:solidFill>
            <a:miter lim="800000"/>
            <a:headEnd/>
            <a:tailEnd/>
          </a:ln>
        </p:spPr>
        <p:txBody>
          <a:bodyPr lIns="457200" anchor="t">
            <a:spAutoFit/>
          </a:bodyPr>
          <a:lstStyle/>
          <a:p>
            <a:r>
              <a:rPr lang="en-US" sz="4000" dirty="0">
                <a:latin typeface="Arial" charset="0"/>
                <a:ea typeface="MS PGothic" charset="0"/>
                <a:cs typeface="Arial" charset="0"/>
              </a:rPr>
              <a:t>Trends in the Strength of Intermolecular Attraction</a:t>
            </a:r>
            <a:endParaRPr lang="en-US" sz="4000" dirty="0">
              <a:latin typeface="Arial" charset="0"/>
              <a:ea typeface="MS PGothic" charset="0"/>
            </a:endParaRPr>
          </a:p>
        </p:txBody>
      </p:sp>
      <p:sp>
        <p:nvSpPr>
          <p:cNvPr id="64514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37588" cy="5237162"/>
          </a:xfrm>
        </p:spPr>
        <p:txBody>
          <a:bodyPr/>
          <a:lstStyle/>
          <a:p>
            <a:pPr eaLnBrk="1" hangingPunct="1"/>
            <a:r>
              <a:rPr lang="en-US" sz="4400" dirty="0">
                <a:latin typeface="Arial" charset="0"/>
                <a:ea typeface="MS PGothic" charset="0"/>
              </a:rPr>
              <a:t>Boiling a liquid requires that we add enough energy to overcome all the attractions between the particles.</a:t>
            </a:r>
          </a:p>
          <a:p>
            <a:pPr lvl="1" eaLnBrk="1" hangingPunct="1"/>
            <a:r>
              <a:rPr lang="en-US" sz="4000" dirty="0">
                <a:latin typeface="Arial" charset="0"/>
                <a:ea typeface="MS PGothic" charset="0"/>
              </a:rPr>
              <a:t> However, not breaking the covalent bonds</a:t>
            </a:r>
          </a:p>
        </p:txBody>
      </p:sp>
    </p:spTree>
    <p:extLst>
      <p:ext uri="{BB962C8B-B14F-4D97-AF65-F5344CB8AC3E}">
        <p14:creationId xmlns:p14="http://schemas.microsoft.com/office/powerpoint/2010/main" val="36861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4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4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3439"/>
          </a:xfrm>
          <a:solidFill>
            <a:srgbClr val="FFFFFF"/>
          </a:solidFill>
          <a:ln>
            <a:solidFill>
              <a:srgbClr val="FFFFFF"/>
            </a:solidFill>
            <a:miter lim="800000"/>
            <a:headEnd/>
            <a:tailEnd/>
          </a:ln>
        </p:spPr>
        <p:txBody>
          <a:bodyPr lIns="457200" anchor="t">
            <a:spAutoFit/>
          </a:bodyPr>
          <a:lstStyle/>
          <a:p>
            <a:r>
              <a:rPr lang="en-US" sz="4000" dirty="0">
                <a:latin typeface="Arial" charset="0"/>
                <a:ea typeface="MS PGothic" charset="0"/>
                <a:cs typeface="Arial" charset="0"/>
              </a:rPr>
              <a:t>Trends in the Strength of Intermolecular Attraction</a:t>
            </a:r>
            <a:endParaRPr lang="en-US" sz="4000" dirty="0">
              <a:latin typeface="Arial" charset="0"/>
              <a:ea typeface="MS PGothic" charset="0"/>
            </a:endParaRPr>
          </a:p>
        </p:txBody>
      </p:sp>
      <p:sp>
        <p:nvSpPr>
          <p:cNvPr id="64514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37588" cy="5237162"/>
          </a:xfrm>
        </p:spPr>
        <p:txBody>
          <a:bodyPr/>
          <a:lstStyle/>
          <a:p>
            <a:pPr eaLnBrk="1" hangingPunct="1"/>
            <a:r>
              <a:rPr lang="en-US" sz="4400" b="1" dirty="0">
                <a:latin typeface="Arial" charset="0"/>
                <a:ea typeface="MS PGothic" charset="0"/>
              </a:rPr>
              <a:t>The higher the normal boiling point of the liquid, the stronger the intermolecular attractive forces.</a:t>
            </a:r>
          </a:p>
          <a:p>
            <a:pPr eaLnBrk="1" hangingPunct="1"/>
            <a:r>
              <a:rPr lang="en-US" sz="4400" dirty="0">
                <a:latin typeface="Arial" charset="0"/>
                <a:ea typeface="MS PGothic" charset="0"/>
              </a:rPr>
              <a:t>Normal BP: vapor pressure = atmospheric pressure</a:t>
            </a:r>
          </a:p>
        </p:txBody>
      </p:sp>
    </p:spTree>
    <p:extLst>
      <p:ext uri="{BB962C8B-B14F-4D97-AF65-F5344CB8AC3E}">
        <p14:creationId xmlns:p14="http://schemas.microsoft.com/office/powerpoint/2010/main" val="2775273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4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4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0997"/>
          </a:xfrm>
          <a:solidFill>
            <a:srgbClr val="FFFFFF"/>
          </a:solidFill>
          <a:ln>
            <a:solidFill>
              <a:srgbClr val="FFFFFF"/>
            </a:solidFill>
            <a:miter lim="800000"/>
            <a:headEnd/>
            <a:tailEnd/>
          </a:ln>
        </p:spPr>
        <p:txBody>
          <a:bodyPr lIns="457200" anchor="t">
            <a:spAutoFit/>
          </a:bodyPr>
          <a:lstStyle/>
          <a:p>
            <a:r>
              <a:rPr lang="en-US" sz="4800" dirty="0">
                <a:latin typeface="Arial" charset="0"/>
                <a:ea typeface="MS PGothic" charset="0"/>
                <a:cs typeface="Arial" charset="0"/>
              </a:rPr>
              <a:t>Kinds of Attractive Forces</a:t>
            </a:r>
            <a:endParaRPr lang="en-US" sz="4800" dirty="0">
              <a:latin typeface="Arial" charset="0"/>
              <a:ea typeface="MS PGothic" charset="0"/>
            </a:endParaRPr>
          </a:p>
        </p:txBody>
      </p:sp>
      <p:sp>
        <p:nvSpPr>
          <p:cNvPr id="66562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5213350"/>
          </a:xfrm>
        </p:spPr>
        <p:txBody>
          <a:bodyPr/>
          <a:lstStyle/>
          <a:p>
            <a:pPr eaLnBrk="1" hangingPunct="1"/>
            <a:r>
              <a:rPr lang="en-US" sz="4400" dirty="0">
                <a:latin typeface="Arial" charset="0"/>
                <a:ea typeface="MS PGothic" charset="0"/>
              </a:rPr>
              <a:t>Temporary polarity in the molecules due to unequal electron distribution leads to attractions called </a:t>
            </a:r>
            <a:r>
              <a:rPr lang="en-US" sz="4400" b="1" dirty="0">
                <a:solidFill>
                  <a:srgbClr val="FF0000"/>
                </a:solidFill>
                <a:latin typeface="Arial" charset="0"/>
                <a:ea typeface="MS PGothic" charset="0"/>
              </a:rPr>
              <a:t>London</a:t>
            </a:r>
            <a:r>
              <a:rPr lang="en-US" sz="4400" dirty="0">
                <a:solidFill>
                  <a:srgbClr val="FF0000"/>
                </a:solidFill>
                <a:latin typeface="Arial" charset="0"/>
                <a:ea typeface="MS PGothic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Arial" charset="0"/>
                <a:ea typeface="MS PGothic" charset="0"/>
              </a:rPr>
              <a:t>dispersion forces.</a:t>
            </a:r>
            <a:endParaRPr lang="en-US" sz="4400" dirty="0">
              <a:solidFill>
                <a:srgbClr val="FF0000"/>
              </a:solidFill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182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0997"/>
          </a:xfrm>
          <a:solidFill>
            <a:srgbClr val="FFFFFF"/>
          </a:solidFill>
          <a:ln>
            <a:solidFill>
              <a:srgbClr val="FFFFFF"/>
            </a:solidFill>
            <a:miter lim="800000"/>
            <a:headEnd/>
            <a:tailEnd/>
          </a:ln>
        </p:spPr>
        <p:txBody>
          <a:bodyPr lIns="457200" anchor="t">
            <a:spAutoFit/>
          </a:bodyPr>
          <a:lstStyle/>
          <a:p>
            <a:r>
              <a:rPr lang="en-US" sz="4800" dirty="0">
                <a:latin typeface="Arial" charset="0"/>
                <a:ea typeface="MS PGothic" charset="0"/>
                <a:cs typeface="Arial" charset="0"/>
              </a:rPr>
              <a:t>Kinds of Attractive Forces</a:t>
            </a:r>
            <a:endParaRPr lang="en-US" sz="4800" dirty="0">
              <a:latin typeface="Arial" charset="0"/>
              <a:ea typeface="MS PGothic" charset="0"/>
            </a:endParaRPr>
          </a:p>
        </p:txBody>
      </p:sp>
      <p:sp>
        <p:nvSpPr>
          <p:cNvPr id="66562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5213350"/>
          </a:xfrm>
        </p:spPr>
        <p:txBody>
          <a:bodyPr/>
          <a:lstStyle/>
          <a:p>
            <a:pPr eaLnBrk="1" hangingPunct="1"/>
            <a:r>
              <a:rPr lang="en-US" sz="4400" dirty="0">
                <a:latin typeface="Arial" charset="0"/>
                <a:ea typeface="MS PGothic" charset="0"/>
              </a:rPr>
              <a:t>Permanent polarity in the molecules due to their structure leads to attractive forces called </a:t>
            </a:r>
            <a:r>
              <a:rPr lang="en-US" sz="4400" b="1" dirty="0">
                <a:solidFill>
                  <a:srgbClr val="FF0000"/>
                </a:solidFill>
                <a:latin typeface="Arial" charset="0"/>
                <a:ea typeface="MS PGothic" charset="0"/>
              </a:rPr>
              <a:t>dipole–dipole attractions</a:t>
            </a:r>
            <a:r>
              <a:rPr lang="en-US" sz="4400" b="1" dirty="0">
                <a:latin typeface="Arial" charset="0"/>
                <a:ea typeface="MS PGothic" charset="0"/>
              </a:rPr>
              <a:t>.</a:t>
            </a:r>
            <a:endParaRPr lang="en-US" sz="4400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946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emistry Format">
  <a:themeElements>
    <a:clrScheme name="Chemistry Forma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 Format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hemistry Forma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Forma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Forma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10274</TotalTime>
  <Words>464</Words>
  <Application>Microsoft Macintosh PowerPoint</Application>
  <PresentationFormat>On-screen Show (4:3)</PresentationFormat>
  <Paragraphs>79</Paragraphs>
  <Slides>17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Comic Sans MS</vt:lpstr>
      <vt:lpstr>Times</vt:lpstr>
      <vt:lpstr>Times New Roman</vt:lpstr>
      <vt:lpstr>Default Design</vt:lpstr>
      <vt:lpstr>Chemistry Format</vt:lpstr>
      <vt:lpstr>Intermolecular Forces  an introduction</vt:lpstr>
      <vt:lpstr>Intermolecular Attractions</vt:lpstr>
      <vt:lpstr>Why Are Molecules Attracted to  Each Other? </vt:lpstr>
      <vt:lpstr>Why Are Molecules Attracted to  Each Other? </vt:lpstr>
      <vt:lpstr>Trends in the Strength of Intermolecular Attraction</vt:lpstr>
      <vt:lpstr>Trends in the Strength of Intermolecular Attraction</vt:lpstr>
      <vt:lpstr>Trends in the Strength of Intermolecular Attraction</vt:lpstr>
      <vt:lpstr>Kinds of Attractive Forces</vt:lpstr>
      <vt:lpstr>Kinds of Attractive Forces</vt:lpstr>
      <vt:lpstr>Kinds of Attractive Forces</vt:lpstr>
      <vt:lpstr>Relative Magnitudes of Forces</vt:lpstr>
      <vt:lpstr>Practice</vt:lpstr>
      <vt:lpstr>Practice</vt:lpstr>
      <vt:lpstr>Practice</vt:lpstr>
      <vt:lpstr>Practice</vt:lpstr>
      <vt:lpstr>Practice</vt:lpstr>
      <vt:lpstr>Practice</vt:lpstr>
    </vt:vector>
  </TitlesOfParts>
  <Company>Visalia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Allan</dc:creator>
  <cp:lastModifiedBy>Ethan Schnell</cp:lastModifiedBy>
  <cp:revision>110</cp:revision>
  <cp:lastPrinted>2019-01-29T14:50:21Z</cp:lastPrinted>
  <dcterms:created xsi:type="dcterms:W3CDTF">2006-06-05T15:43:55Z</dcterms:created>
  <dcterms:modified xsi:type="dcterms:W3CDTF">2021-01-07T20:24:48Z</dcterms:modified>
</cp:coreProperties>
</file>