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32"/>
  </p:notesMasterIdLst>
  <p:sldIdLst>
    <p:sldId id="256" r:id="rId4"/>
    <p:sldId id="260" r:id="rId5"/>
    <p:sldId id="259" r:id="rId6"/>
    <p:sldId id="307" r:id="rId7"/>
    <p:sldId id="331" r:id="rId8"/>
    <p:sldId id="332" r:id="rId9"/>
    <p:sldId id="333" r:id="rId10"/>
    <p:sldId id="334" r:id="rId11"/>
    <p:sldId id="335" r:id="rId12"/>
    <p:sldId id="327" r:id="rId13"/>
    <p:sldId id="328" r:id="rId14"/>
    <p:sldId id="329" r:id="rId15"/>
    <p:sldId id="330" r:id="rId16"/>
    <p:sldId id="261" r:id="rId17"/>
    <p:sldId id="319" r:id="rId18"/>
    <p:sldId id="357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274" r:id="rId27"/>
    <p:sldId id="336" r:id="rId28"/>
    <p:sldId id="337" r:id="rId29"/>
    <p:sldId id="338" r:id="rId30"/>
    <p:sldId id="33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5FB0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6"/>
    <p:restoredTop sz="94586"/>
  </p:normalViewPr>
  <p:slideViewPr>
    <p:cSldViewPr>
      <p:cViewPr varScale="1">
        <p:scale>
          <a:sx n="102" d="100"/>
          <a:sy n="102" d="100"/>
        </p:scale>
        <p:origin x="3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914EF5DF-570D-4EE9-9CAB-1097E7D49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1337FD4-0B24-6E4A-8442-7224CB6EC1B1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32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BFF819C-CB6C-3043-B8EB-724F903B4941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8644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BFF819C-CB6C-3043-B8EB-724F903B4941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8837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F9D3DC5-9058-2747-98EE-E8C4E9EF2F8E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01626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2CCA509-007D-E74A-8377-B08F454693D6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838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DFF1D35-509E-3344-9D38-8A7C8E6345E1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1441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13FF47B-B368-BE44-B673-1E3F9C251812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8197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99344A0-7A5D-4347-90A8-3DF6EE480B7E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300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888F243-5AD2-3E45-8A51-677EE1ED7346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595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0598B54-D721-914D-B791-9723AD5EDE76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5472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E7EE22-6304-4C49-B690-777E4D3512E1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7876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50816BD-3BE7-5147-9CE1-74DA21FAEBC5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37401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68BECCA-3573-E144-914A-EB03778E64FD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0520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3E0607B-6CE7-0544-8D59-D08BE71C598C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0302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903B905-5DD5-314E-BFDC-5042660BA083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85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133045D-6102-1446-8D9F-2673EDE14739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190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92A234D-78DD-8142-A4B6-A64ED0EC92A2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393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8E4E089-42FB-6A48-8C0F-C1311BC6AD19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752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4B89D5E-2CE4-8845-A78E-55C72214C96E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260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A84FF3A-28FE-5B4E-AAAE-571D32203BBA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094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2E06855-06FD-AB48-958C-14AB9300FA60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443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CD8ED2E-2825-584C-8264-3FDB270C4733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978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A1369-5641-40B2-892B-27193CB11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C8DC9-8D7C-42DE-8B51-96AFBE16A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CB7ED-2A66-43E5-953B-F55C4BCD7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2634-F5C7-4EAB-9C29-9AED0A028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F5D03-6AA9-4BE1-84C5-F3A2DFFDD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2B64D-2DB3-444F-8F20-6E31E2D11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0A87C-788D-4E9C-AA49-AB7A4F677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0E22-19DD-4740-A200-CDFD09DE6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7E72-EFD5-4AF1-9F80-0595A1795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354D-CF80-4E00-A60C-CAEAAEA39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B167-F8A0-4F66-8D08-5974B36C3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D7BA-3A23-4DB8-9787-6CAFFFECD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E12F9-A315-4D4C-A739-8AE5AD10F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781C-D7E7-4E40-8C17-2D7C19C79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AC3DA-5FD3-4CA6-A876-41C15DCCB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8A2D5-FAED-4A15-BF59-2877563B2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51F46-0505-436E-A9C1-07C8B99BF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BBC3F-DA66-4CCE-A0D5-8D45AA18B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2039-043E-4BC6-B118-795D00A8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15D6-CEA0-43A3-B1BB-F13017DAE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25217-B1D0-43F0-9B21-FBF0355F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E973A-001A-4BA3-A678-3E2415C3E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458C8B8-AA2C-42EE-8D6B-9FB97DCF85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fld id="{A3CE06FD-6CCA-4F9C-82FE-3660FB2FD9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Intermolecular Forces</a:t>
            </a:r>
            <a:b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Going in-depth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Dipole–Dipole Attractions</a:t>
            </a:r>
            <a:endParaRPr lang="en-US" sz="48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381000" y="1149350"/>
            <a:ext cx="829945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Polar molecules have a permanent dipole.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Bond polarity and shape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Dipole moment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always present induced dipole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permanent dipole adds to the attractive forces between the molecules, raising the boiling and melting points relative to nonpolar molecules of similar size and shape.</a:t>
            </a:r>
          </a:p>
        </p:txBody>
      </p:sp>
    </p:spTree>
    <p:extLst>
      <p:ext uri="{BB962C8B-B14F-4D97-AF65-F5344CB8AC3E}">
        <p14:creationId xmlns:p14="http://schemas.microsoft.com/office/powerpoint/2010/main" val="40101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 descr="11_0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"/>
          <a:stretch>
            <a:fillRect/>
          </a:stretch>
        </p:blipFill>
        <p:spPr bwMode="auto">
          <a:xfrm>
            <a:off x="309563" y="1155700"/>
            <a:ext cx="85344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C4BA189-DCD6-7C45-A398-539EB7D8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Dipole–Dipole Attractions</a:t>
            </a:r>
            <a:endParaRPr lang="en-US" sz="48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7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Effect of Dipole–Dipole Attraction on BP and MP</a:t>
            </a:r>
            <a:endParaRPr lang="en-US" sz="3600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pic>
        <p:nvPicPr>
          <p:cNvPr id="91138" name="Picture 3" descr="11_Pg490_Un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1"/>
          <a:stretch>
            <a:fillRect/>
          </a:stretch>
        </p:blipFill>
        <p:spPr bwMode="auto">
          <a:xfrm>
            <a:off x="423863" y="2044700"/>
            <a:ext cx="8534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6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 descr="11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>
            <a:fillRect/>
          </a:stretch>
        </p:blipFill>
        <p:spPr bwMode="auto">
          <a:xfrm>
            <a:off x="1096963" y="871537"/>
            <a:ext cx="695325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Dipole Movement and Boiling Point</a:t>
            </a:r>
            <a:endParaRPr lang="en-US" sz="4000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4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107"/>
            <a:ext cx="9144000" cy="883275"/>
          </a:xfrm>
          <a:solidFill>
            <a:schemeClr val="bg1"/>
          </a:solidFill>
        </p:spPr>
        <p:txBody>
          <a:bodyPr/>
          <a:lstStyle/>
          <a:p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London Dispersion Forces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352800" y="1143000"/>
            <a:ext cx="5410200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temporary separations of charge that lead to the London force attractions are what attract one </a:t>
            </a:r>
            <a:r>
              <a:rPr lang="en-US" sz="32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nonpolar</a:t>
            </a:r>
            <a:r>
              <a:rPr 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/noble gas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molecule to its neighbors.</a:t>
            </a:r>
          </a:p>
        </p:txBody>
      </p:sp>
      <p:pic>
        <p:nvPicPr>
          <p:cNvPr id="8196" name="Picture 4" descr="london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805113" cy="3429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05836" y="4572000"/>
            <a:ext cx="204590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Fritz London</a:t>
            </a:r>
          </a:p>
          <a:p>
            <a:pPr algn="ctr" eaLnBrk="0" hangingPunct="0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1900-1954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59151" y="4330005"/>
            <a:ext cx="5349875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London forces increase with the size of the molecules and increase in number of e-’s.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Dispersion Forces</a:t>
            </a:r>
            <a:endParaRPr lang="en-US" sz="4800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81000" y="1209675"/>
            <a:ext cx="8474075" cy="5343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Fluctuations in the electron distribution in atoms and molecules result in a temporary dipole.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Region with excess electron density has </a:t>
            </a:r>
            <a:b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</a:b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partial (–)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Region with depleted electron density has </a:t>
            </a:r>
            <a:b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</a:b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partial (+) charge</a:t>
            </a:r>
          </a:p>
          <a:p>
            <a:pPr eaLnBrk="1" hangingPunct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The attractive forces caused by these temporary dipoles are called dispersion forces.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Aka London Forces</a:t>
            </a:r>
          </a:p>
        </p:txBody>
      </p:sp>
    </p:spTree>
    <p:extLst>
      <p:ext uri="{BB962C8B-B14F-4D97-AF65-F5344CB8AC3E}">
        <p14:creationId xmlns:p14="http://schemas.microsoft.com/office/powerpoint/2010/main" val="23054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Dispersion Forces</a:t>
            </a:r>
            <a:endParaRPr lang="en-US" sz="4800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81000" y="1285875"/>
            <a:ext cx="8474075" cy="3971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0" dirty="0">
                <a:solidFill>
                  <a:schemeClr val="tx1"/>
                </a:solidFill>
                <a:latin typeface="Arial" charset="0"/>
                <a:ea typeface="MS PGothic" charset="0"/>
              </a:rPr>
              <a:t>All molecules and atoms will have them.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0" dirty="0">
                <a:solidFill>
                  <a:schemeClr val="tx1"/>
                </a:solidFill>
                <a:latin typeface="Arial" charset="0"/>
                <a:ea typeface="MS PGothic" charset="0"/>
              </a:rPr>
              <a:t>As a temporary dipole is established in one molecule, it induces a dipole in all the surrounding molecules.</a:t>
            </a:r>
          </a:p>
        </p:txBody>
      </p:sp>
    </p:spTree>
    <p:extLst>
      <p:ext uri="{BB962C8B-B14F-4D97-AF65-F5344CB8AC3E}">
        <p14:creationId xmlns:p14="http://schemas.microsoft.com/office/powerpoint/2010/main" val="6097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Dispersion Force</a:t>
            </a:r>
            <a:endParaRPr lang="en-US" sz="5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70658" name="Picture 3" descr="11_Pg488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1"/>
          <a:stretch>
            <a:fillRect/>
          </a:stretch>
        </p:blipFill>
        <p:spPr bwMode="auto">
          <a:xfrm>
            <a:off x="311150" y="1917700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87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Dispersion Force</a:t>
            </a:r>
            <a:endParaRPr lang="en-US" sz="5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72706" name="Picture 2" descr="11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"/>
          <a:stretch>
            <a:fillRect/>
          </a:stretch>
        </p:blipFill>
        <p:spPr bwMode="auto">
          <a:xfrm>
            <a:off x="314325" y="1663700"/>
            <a:ext cx="85344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4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Size of the Induced Dipole</a:t>
            </a:r>
            <a:endParaRPr lang="en-US" sz="4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450263" cy="5102225"/>
          </a:xfrm>
        </p:spPr>
        <p:txBody>
          <a:bodyPr/>
          <a:lstStyle/>
          <a:p>
            <a:pPr eaLnBrk="1" hangingPunct="1"/>
            <a:r>
              <a:rPr lang="en-US" sz="3200" b="0" dirty="0">
                <a:solidFill>
                  <a:schemeClr val="tx1"/>
                </a:solidFill>
                <a:latin typeface="Arial" charset="0"/>
                <a:ea typeface="MS PGothic" charset="0"/>
              </a:rPr>
              <a:t>The magnitude of the induced dipole depends on several factors.</a:t>
            </a:r>
          </a:p>
          <a:p>
            <a:pPr eaLnBrk="1" hangingPunct="1"/>
            <a:r>
              <a:rPr lang="en-US" sz="3200" b="0" dirty="0" err="1">
                <a:solidFill>
                  <a:schemeClr val="tx1"/>
                </a:solidFill>
                <a:latin typeface="Arial" charset="0"/>
                <a:ea typeface="MS PGothic" charset="0"/>
              </a:rPr>
              <a:t>Polarizability</a:t>
            </a:r>
            <a:r>
              <a:rPr lang="en-US" sz="3200" b="0" dirty="0">
                <a:solidFill>
                  <a:schemeClr val="tx1"/>
                </a:solidFill>
                <a:latin typeface="Arial" charset="0"/>
                <a:ea typeface="MS PGothic" charset="0"/>
              </a:rPr>
              <a:t> of the electrons</a:t>
            </a:r>
          </a:p>
          <a:p>
            <a:pPr lvl="1" eaLnBrk="1" hangingPunct="1"/>
            <a:r>
              <a:rPr lang="en-US" sz="2800" b="0" dirty="0">
                <a:solidFill>
                  <a:schemeClr val="tx1"/>
                </a:solidFill>
                <a:latin typeface="Arial" charset="0"/>
                <a:ea typeface="MS PGothic" charset="0"/>
              </a:rPr>
              <a:t>Volume of the electron cloud</a:t>
            </a:r>
          </a:p>
          <a:p>
            <a:pPr lvl="1"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Larger molar mass = more electrons = larger electron cloud = increased </a:t>
            </a:r>
            <a:r>
              <a:rPr lang="en-US" sz="2800" b="0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polarizability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 = stronger attractions</a:t>
            </a:r>
          </a:p>
          <a:p>
            <a:pPr eaLnBrk="1" hangingPunct="1"/>
            <a:r>
              <a:rPr lang="en-US" sz="32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Shape of the molecule</a:t>
            </a:r>
          </a:p>
          <a:p>
            <a:pPr lvl="1"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More surface-to-surface contact = larger induced dipole = stronger attraction</a:t>
            </a:r>
          </a:p>
        </p:txBody>
      </p:sp>
    </p:spTree>
    <p:extLst>
      <p:ext uri="{BB962C8B-B14F-4D97-AF65-F5344CB8AC3E}">
        <p14:creationId xmlns:p14="http://schemas.microsoft.com/office/powerpoint/2010/main" val="28579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09787"/>
            <a:ext cx="67056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1158875"/>
            <a:ext cx="8153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Bonding between hydrogen and more electronegative neighboring atoms such as oxygen and nitrogen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6096000"/>
            <a:ext cx="707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Hydrogen bonding between ammonia and water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Effect of Molecular Size on Size of Dispersion Force</a:t>
            </a:r>
            <a:endParaRPr lang="en-US" sz="36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7680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79413" y="1450975"/>
            <a:ext cx="4454525" cy="4721225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Noble gases are all nonpolar atomic elements.</a:t>
            </a:r>
          </a:p>
          <a:p>
            <a:pPr marL="0" indent="0" eaLnBrk="1" hangingPunct="1">
              <a:buFontTx/>
              <a:buNone/>
            </a:pPr>
            <a:endParaRPr lang="en-US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stronger the attractive forces between the molecules, the higher the boiling point will be.</a:t>
            </a:r>
          </a:p>
        </p:txBody>
      </p:sp>
      <p:pic>
        <p:nvPicPr>
          <p:cNvPr id="76804" name="Picture 1" descr="11_03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>
            <a:fillRect/>
          </a:stretch>
        </p:blipFill>
        <p:spPr bwMode="auto">
          <a:xfrm>
            <a:off x="4949825" y="1606550"/>
            <a:ext cx="39544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173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Effect of Molecular Size on Size of Dispersion Force</a:t>
            </a:r>
            <a:endParaRPr lang="en-US" sz="36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379413" y="1397000"/>
            <a:ext cx="4454525" cy="5003800"/>
          </a:xfrm>
        </p:spPr>
        <p:txBody>
          <a:bodyPr/>
          <a:lstStyle/>
          <a:p>
            <a:pPr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As the molar mass increases, the number of electrons increases.  Therefore, the strength of the dispersion forces increases.</a:t>
            </a:r>
          </a:p>
          <a:p>
            <a:pPr marL="0" indent="0" eaLnBrk="1" hangingPunct="1">
              <a:buFontTx/>
              <a:buNone/>
            </a:pPr>
            <a:endParaRPr lang="en-US" sz="2800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stronger the attractive forces between the molecules, the higher the boiling point will be.</a:t>
            </a:r>
          </a:p>
        </p:txBody>
      </p:sp>
      <p:pic>
        <p:nvPicPr>
          <p:cNvPr id="78851" name="Picture 6" descr="11_03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>
            <a:fillRect/>
          </a:stretch>
        </p:blipFill>
        <p:spPr bwMode="auto">
          <a:xfrm>
            <a:off x="4949825" y="1606550"/>
            <a:ext cx="39544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1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Effect of Molecular Shape on Size of Dispersion Force</a:t>
            </a:r>
            <a:endParaRPr lang="en-US" sz="36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80898" name="Picture 2" descr="11_0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"/>
          <a:stretch>
            <a:fillRect/>
          </a:stretch>
        </p:blipFill>
        <p:spPr bwMode="auto">
          <a:xfrm>
            <a:off x="309563" y="1758950"/>
            <a:ext cx="8534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</a:rPr>
              <a:t>Boiling Points of </a:t>
            </a:r>
            <a:r>
              <a:rPr lang="en-US" sz="4400" i="1" dirty="0">
                <a:solidFill>
                  <a:srgbClr val="000000"/>
                </a:solidFill>
                <a:latin typeface="Arial" charset="0"/>
                <a:ea typeface="MS PGothic" charset="0"/>
              </a:rPr>
              <a:t>n</a:t>
            </a:r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</a:rPr>
              <a:t>-Alkanes</a:t>
            </a:r>
          </a:p>
        </p:txBody>
      </p:sp>
      <p:pic>
        <p:nvPicPr>
          <p:cNvPr id="82946" name="Picture 1" descr="11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>
            <a:fillRect/>
          </a:stretch>
        </p:blipFill>
        <p:spPr bwMode="auto">
          <a:xfrm>
            <a:off x="304800" y="1862138"/>
            <a:ext cx="8534400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4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boilingpoi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" y="1066800"/>
            <a:ext cx="8358188" cy="5715000"/>
          </a:xfrm>
          <a:noFill/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Boiling point as a measure of intermolecular attractive forces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800" b="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Ion–Dipole Attraction</a:t>
            </a:r>
            <a:endParaRPr lang="en-US" sz="4800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11618" name="Content Placeholder 6"/>
          <p:cNvSpPr>
            <a:spLocks noGrp="1"/>
          </p:cNvSpPr>
          <p:nvPr>
            <p:ph idx="1"/>
          </p:nvPr>
        </p:nvSpPr>
        <p:spPr>
          <a:xfrm>
            <a:off x="0" y="1141413"/>
            <a:ext cx="5045075" cy="3144837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In a mixture, ions from an ionic compound are attracted to the dipole of polar molecules.</a:t>
            </a:r>
          </a:p>
          <a:p>
            <a:r>
              <a:rPr lang="en-US" sz="32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strength of the ion–dipole attraction is one of the main factors that determines the solubility of ionic compounds in water.</a:t>
            </a:r>
          </a:p>
        </p:txBody>
      </p:sp>
      <p:pic>
        <p:nvPicPr>
          <p:cNvPr id="111619" name="Picture 1" descr="11_1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"/>
          <a:stretch>
            <a:fillRect/>
          </a:stretch>
        </p:blipFill>
        <p:spPr bwMode="auto">
          <a:xfrm>
            <a:off x="5149850" y="1995488"/>
            <a:ext cx="38322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56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Summary</a:t>
            </a:r>
            <a:endParaRPr lang="en-US" sz="60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366713" y="1138238"/>
            <a:ext cx="8229600" cy="4327525"/>
          </a:xfrm>
        </p:spPr>
        <p:txBody>
          <a:bodyPr/>
          <a:lstStyle/>
          <a:p>
            <a:pPr eaLnBrk="1" hangingPunct="1"/>
            <a:r>
              <a:rPr lang="en-US" sz="36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Dispersion forces are the weakest of the intermolecular attractions.</a:t>
            </a: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Dispersion forces are present in all molecules and atoms. </a:t>
            </a: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magnitude of the dispersion forces increases with molar mass.</a:t>
            </a: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Polar molecules also have dipole–dipole attractive forces.</a:t>
            </a:r>
          </a:p>
        </p:txBody>
      </p:sp>
    </p:spTree>
    <p:extLst>
      <p:ext uri="{BB962C8B-B14F-4D97-AF65-F5344CB8AC3E}">
        <p14:creationId xmlns:p14="http://schemas.microsoft.com/office/powerpoint/2010/main" val="170615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56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Summary (cont.)</a:t>
            </a:r>
            <a:endParaRPr lang="en-US" sz="60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381000" y="1111250"/>
            <a:ext cx="8391525" cy="5594350"/>
          </a:xfrm>
        </p:spPr>
        <p:txBody>
          <a:bodyPr/>
          <a:lstStyle/>
          <a:p>
            <a:pPr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Hydrogen bonds are the strongest of the intermolecular attractive forces a pure substance can have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.</a:t>
            </a: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Hydrogen bonds will be present when a molecule has H directly bonded to either O, N, or F atoms.</a:t>
            </a:r>
          </a:p>
          <a:p>
            <a:pPr lvl="1" eaLnBrk="1" hangingPunct="1"/>
            <a:r>
              <a:rPr lang="en-US" sz="24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only example of H bonded to F is HF.</a:t>
            </a: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Ion–dipole attractions are present in mixtures of ionic compounds with polar molecules.</a:t>
            </a: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Ion–dipole attractions are the strongest intermolecular attraction.</a:t>
            </a: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Ion–dipole attractions are especially important in aqueous solutions of ionic compounds.</a:t>
            </a:r>
          </a:p>
        </p:txBody>
      </p:sp>
    </p:spTree>
    <p:extLst>
      <p:ext uri="{BB962C8B-B14F-4D97-AF65-F5344CB8AC3E}">
        <p14:creationId xmlns:p14="http://schemas.microsoft.com/office/powerpoint/2010/main" val="1949488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 descr="11_04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649288" y="495300"/>
            <a:ext cx="78232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2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 in DNA</a:t>
            </a:r>
          </a:p>
        </p:txBody>
      </p:sp>
      <p:graphicFrame>
        <p:nvGraphicFramePr>
          <p:cNvPr id="615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57200" y="1981200"/>
          <a:ext cx="8153400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ChemSketch" r:id="rId3" imgW="4757760" imgH="1344240" progId="ACD.ChemSketch.20">
                  <p:embed/>
                </p:oleObj>
              </mc:Choice>
              <mc:Fallback>
                <p:oleObj name="ChemSketch" r:id="rId3" imgW="4757760" imgH="1344240" progId="ACD.ChemSketch.20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8153400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108325" y="3962400"/>
            <a:ext cx="57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29200" y="3962400"/>
            <a:ext cx="592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962400" y="4343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43000" y="990600"/>
            <a:ext cx="641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T</a:t>
            </a:r>
            <a:r>
              <a:rPr lang="en-US" sz="2800"/>
              <a:t>hymine hydrogen bonds to </a:t>
            </a:r>
            <a:r>
              <a:rPr lang="en-US" sz="2800">
                <a:solidFill>
                  <a:srgbClr val="FF3300"/>
                </a:solidFill>
              </a:rPr>
              <a:t>A</a:t>
            </a:r>
            <a:r>
              <a:rPr lang="en-US" sz="2800"/>
              <a:t>denine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957"/>
            <a:ext cx="9144000" cy="762000"/>
          </a:xfrm>
          <a:solidFill>
            <a:schemeClr val="bg1"/>
          </a:solidFill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 in DNA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108325" y="3962400"/>
            <a:ext cx="53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029200" y="3962400"/>
            <a:ext cx="563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3962400" y="4343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373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33400" y="1905000"/>
          <a:ext cx="8229600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5" name="ChemSketch" r:id="rId3" imgW="4779360" imgH="1365480" progId="ACD.ChemSketch.20">
                  <p:embed/>
                </p:oleObj>
              </mc:Choice>
              <mc:Fallback>
                <p:oleObj name="ChemSketch" r:id="rId3" imgW="4779360" imgH="1365480" progId="ACD.ChemSketch.20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8229600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143000" y="990600"/>
            <a:ext cx="638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C</a:t>
            </a:r>
            <a:r>
              <a:rPr lang="en-US" sz="2800"/>
              <a:t>ytosine hydrogen bonds to </a:t>
            </a:r>
            <a:r>
              <a:rPr lang="en-US" sz="2800">
                <a:solidFill>
                  <a:srgbClr val="FF3300"/>
                </a:solidFill>
              </a:rPr>
              <a:t>G</a:t>
            </a:r>
            <a:r>
              <a:rPr lang="en-US" sz="2800"/>
              <a:t>uanine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/>
      <p:bldP spid="737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Hydrogen Bonding</a:t>
            </a:r>
            <a:endParaRPr lang="en-US" sz="4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381000" y="865188"/>
            <a:ext cx="8550275" cy="5688012"/>
          </a:xfrm>
        </p:spPr>
        <p:txBody>
          <a:bodyPr/>
          <a:lstStyle/>
          <a:p>
            <a: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When a very electronegative atom is bonded to hydrogen, it strongly pulls the bonding electrons toward it.</a:t>
            </a:r>
          </a:p>
          <a:p>
            <a:pPr lvl="1" eaLnBrk="1" hangingPunct="1">
              <a:lnSpc>
                <a:spcPct val="90000"/>
              </a:lnSpc>
              <a:buFont typeface="Courier New" charset="0"/>
              <a:buChar char="o"/>
            </a:pPr>
            <a: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:O─H, :N─H, or :F─H</a:t>
            </a:r>
          </a:p>
          <a:p>
            <a: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Because hydrogen has no other electrons, when its electron is pulled away, the nucleus becomes de-shielded, exposing the </a:t>
            </a:r>
            <a:b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</a:br>
            <a: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H proton.</a:t>
            </a:r>
          </a:p>
          <a:p>
            <a: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exposed proton acts as a very strong center of positive charge, attracting all the electron clouds from neighboring molecules.</a:t>
            </a:r>
          </a:p>
        </p:txBody>
      </p:sp>
    </p:spTree>
    <p:extLst>
      <p:ext uri="{BB962C8B-B14F-4D97-AF65-F5344CB8AC3E}">
        <p14:creationId xmlns:p14="http://schemas.microsoft.com/office/powerpoint/2010/main" val="31191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Hydrogen Bonding</a:t>
            </a:r>
            <a:endParaRPr lang="en-US" sz="4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01378" name="Picture 1" descr="11_1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"/>
          <a:stretch>
            <a:fillRect/>
          </a:stretch>
        </p:blipFill>
        <p:spPr bwMode="auto">
          <a:xfrm>
            <a:off x="306388" y="1765300"/>
            <a:ext cx="85344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05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3" descr="11_1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>
            <a:fillRect/>
          </a:stretch>
        </p:blipFill>
        <p:spPr bwMode="auto">
          <a:xfrm>
            <a:off x="4371975" y="1143000"/>
            <a:ext cx="43942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H–Bonding in Water and Ethanol</a:t>
            </a:r>
            <a:endParaRPr lang="en-US" sz="36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03427" name="Picture 2" descr="11_12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"/>
          <a:stretch>
            <a:fillRect/>
          </a:stretch>
        </p:blipFill>
        <p:spPr bwMode="auto">
          <a:xfrm>
            <a:off x="433388" y="1127125"/>
            <a:ext cx="37941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0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Hydrogen Bonds</a:t>
            </a:r>
            <a:endParaRPr lang="en-US" sz="40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91200"/>
          </a:xfrm>
        </p:spPr>
        <p:txBody>
          <a:bodyPr/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Hydrogen bonds are very strong intermolecular attractive forces.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Stronger than dipole–dipole or dispersion forces</a:t>
            </a:r>
          </a:p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Substances that can hydrogen bond will have higher boiling points and melting points than similar substances that cannot.</a:t>
            </a:r>
          </a:p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But hydrogen bonds are not nearly as strong as chemical bonds.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2–5% the strength of covalent bonds</a:t>
            </a:r>
          </a:p>
        </p:txBody>
      </p:sp>
    </p:spTree>
    <p:extLst>
      <p:ext uri="{BB962C8B-B14F-4D97-AF65-F5344CB8AC3E}">
        <p14:creationId xmlns:p14="http://schemas.microsoft.com/office/powerpoint/2010/main" val="40562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Effect of H–Bonding on BP</a:t>
            </a:r>
            <a:endParaRPr lang="en-US" sz="4400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07522" name="Picture 2" descr="11_Pg493_Un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"/>
          <a:stretch>
            <a:fillRect/>
          </a:stretch>
        </p:blipFill>
        <p:spPr bwMode="auto">
          <a:xfrm>
            <a:off x="314325" y="1847850"/>
            <a:ext cx="8534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616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770</Words>
  <Application>Microsoft Macintosh PowerPoint</Application>
  <PresentationFormat>On-screen Show (4:3)</PresentationFormat>
  <Paragraphs>106</Paragraphs>
  <Slides>28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Comic Sans MS</vt:lpstr>
      <vt:lpstr>Courier New</vt:lpstr>
      <vt:lpstr>Times</vt:lpstr>
      <vt:lpstr>Times New Roman</vt:lpstr>
      <vt:lpstr>Default Design</vt:lpstr>
      <vt:lpstr>Chemistry Format</vt:lpstr>
      <vt:lpstr>chemistry</vt:lpstr>
      <vt:lpstr>ChemSketch</vt:lpstr>
      <vt:lpstr>Intermolecular Forces  Going in-depth</vt:lpstr>
      <vt:lpstr>Hydrogen Bonding</vt:lpstr>
      <vt:lpstr>Hydrogen Bonding in DNA</vt:lpstr>
      <vt:lpstr>Hydrogen Bonding in DNA</vt:lpstr>
      <vt:lpstr>Hydrogen Bonding</vt:lpstr>
      <vt:lpstr>Hydrogen Bonding</vt:lpstr>
      <vt:lpstr>H–Bonding in Water and Ethanol</vt:lpstr>
      <vt:lpstr>Hydrogen Bonds</vt:lpstr>
      <vt:lpstr>Effect of H–Bonding on BP</vt:lpstr>
      <vt:lpstr>Dipole–Dipole Attractions</vt:lpstr>
      <vt:lpstr>Dipole–Dipole Attractions</vt:lpstr>
      <vt:lpstr>Effect of Dipole–Dipole Attraction on BP and MP</vt:lpstr>
      <vt:lpstr>Dipole Movement and Boiling Point</vt:lpstr>
      <vt:lpstr>London Dispersion Forces</vt:lpstr>
      <vt:lpstr>Dispersion Forces</vt:lpstr>
      <vt:lpstr>Dispersion Forces</vt:lpstr>
      <vt:lpstr>Dispersion Force</vt:lpstr>
      <vt:lpstr>Dispersion Force</vt:lpstr>
      <vt:lpstr>Size of the Induced Dipole</vt:lpstr>
      <vt:lpstr>Effect of Molecular Size on Size of Dispersion Force</vt:lpstr>
      <vt:lpstr>Effect of Molecular Size on Size of Dispersion Force</vt:lpstr>
      <vt:lpstr>Effect of Molecular Shape on Size of Dispersion Force</vt:lpstr>
      <vt:lpstr>Boiling Points of n-Alkanes</vt:lpstr>
      <vt:lpstr>Boiling point as a measure of intermolecular attractive forces</vt:lpstr>
      <vt:lpstr>Ion–Dipole Attraction</vt:lpstr>
      <vt:lpstr>Summary</vt:lpstr>
      <vt:lpstr>Summary (cont.)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Ethan Schnell</cp:lastModifiedBy>
  <cp:revision>108</cp:revision>
  <cp:lastPrinted>2019-01-29T14:50:21Z</cp:lastPrinted>
  <dcterms:created xsi:type="dcterms:W3CDTF">2006-06-05T15:43:55Z</dcterms:created>
  <dcterms:modified xsi:type="dcterms:W3CDTF">2020-08-04T17:53:44Z</dcterms:modified>
</cp:coreProperties>
</file>