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87" r:id="rId2"/>
    <p:sldMasterId id="2147483699" r:id="rId3"/>
  </p:sldMasterIdLst>
  <p:notesMasterIdLst>
    <p:notesMasterId r:id="rId40"/>
  </p:notesMasterIdLst>
  <p:sldIdLst>
    <p:sldId id="361" r:id="rId4"/>
    <p:sldId id="359" r:id="rId5"/>
    <p:sldId id="354" r:id="rId6"/>
    <p:sldId id="293" r:id="rId7"/>
    <p:sldId id="360" r:id="rId8"/>
    <p:sldId id="355" r:id="rId9"/>
    <p:sldId id="367" r:id="rId10"/>
    <p:sldId id="366" r:id="rId11"/>
    <p:sldId id="357" r:id="rId12"/>
    <p:sldId id="299" r:id="rId13"/>
    <p:sldId id="364" r:id="rId14"/>
    <p:sldId id="301" r:id="rId15"/>
    <p:sldId id="358" r:id="rId16"/>
    <p:sldId id="363" r:id="rId17"/>
    <p:sldId id="303" r:id="rId18"/>
    <p:sldId id="302" r:id="rId19"/>
    <p:sldId id="304" r:id="rId20"/>
    <p:sldId id="305" r:id="rId21"/>
    <p:sldId id="306" r:id="rId22"/>
    <p:sldId id="365" r:id="rId23"/>
    <p:sldId id="362" r:id="rId24"/>
    <p:sldId id="356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52" r:id="rId38"/>
    <p:sldId id="353" r:id="rId3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00"/>
    <a:srgbClr val="F5FB03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66"/>
    <p:restoredTop sz="94586"/>
  </p:normalViewPr>
  <p:slideViewPr>
    <p:cSldViewPr>
      <p:cViewPr varScale="1">
        <p:scale>
          <a:sx n="64" d="100"/>
          <a:sy n="64" d="100"/>
        </p:scale>
        <p:origin x="15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914EF5DF-570D-4EE9-9CAB-1097E7D49A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2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63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6079EAEA-B99D-254D-91C1-BC63A17C7AF2}" type="slidenum">
              <a:rPr lang="en-US" sz="1200"/>
              <a:pPr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92167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129274-C4E0-431B-B83D-7A567C4F9B65}" type="slidenum">
              <a:rPr lang="en-US"/>
              <a:pPr/>
              <a:t>14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9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58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65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10E67946-7422-2E44-9326-245F13FDB133}" type="slidenum">
              <a:rPr lang="en-US" sz="1200"/>
              <a:pPr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62444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99961-0408-4E6F-888D-A4E3CEDC82C1}" type="slidenum">
              <a:rPr lang="en-US"/>
              <a:pPr/>
              <a:t>23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89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6FBF5F-42DA-48F4-8787-C79B974D8AFD}" type="slidenum">
              <a:rPr lang="en-US"/>
              <a:pPr/>
              <a:t>25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2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06DAB7-8349-4139-8536-C9249F1EA355}" type="slidenum">
              <a:rPr lang="en-US"/>
              <a:pPr/>
              <a:t>26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78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BA6E77-6D4B-420B-8E35-3D4361C2663A}" type="slidenum">
              <a:rPr lang="en-US"/>
              <a:pPr/>
              <a:t>27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81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EE3827-8B43-4030-ADFD-72A3707DD263}" type="slidenum">
              <a:rPr lang="en-US"/>
              <a:pPr/>
              <a:t>33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5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BA09AC-22F7-4E1D-876B-FAF751C89F1B}" type="slidenum">
              <a:rPr lang="en-US"/>
              <a:pPr/>
              <a:t>35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73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0EBBCE-359C-4098-9CC9-A14A851CA77E}" type="slidenum">
              <a:rPr lang="en-US"/>
              <a:pPr/>
              <a:t>36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1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2324DD-14B5-4CB3-AC73-B8C5F1357921}" type="slidenum">
              <a:rPr lang="en-US"/>
              <a:pPr/>
              <a:t>4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11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63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6079EAEA-B99D-254D-91C1-BC63A17C7AF2}" type="slidenum">
              <a:rPr lang="en-US" sz="1200"/>
              <a:pPr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06217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58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65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10E67946-7422-2E44-9326-245F13FDB133}" type="slidenum">
              <a:rPr lang="en-US" sz="1200"/>
              <a:pPr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14078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58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65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10E67946-7422-2E44-9326-245F13FDB133}" type="slidenum">
              <a:rPr lang="en-US" sz="1200"/>
              <a:pPr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41268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58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65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10E67946-7422-2E44-9326-245F13FDB133}" type="slidenum">
              <a:rPr lang="en-US" sz="1200"/>
              <a:pPr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03728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58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65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10E67946-7422-2E44-9326-245F13FDB133}" type="slidenum">
              <a:rPr lang="en-US" sz="1200"/>
              <a:pPr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75468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129274-C4E0-431B-B83D-7A567C4F9B65}" type="slidenum">
              <a:rPr lang="en-US"/>
              <a:pPr/>
              <a:t>12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129274-C4E0-431B-B83D-7A567C4F9B65}" type="slidenum">
              <a:rPr lang="en-US"/>
              <a:pPr/>
              <a:t>13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43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4C529-7A6E-E943-AE71-8BF34650B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BDC798-BC5D-5B47-9C08-3CE605ACA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F3100-80B8-5846-A43D-A6600D089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1BFC3-8197-F342-9AE9-AD7C26295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EC3A2-BE0F-6645-BAE8-4862DDAD2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94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337CA-AC2C-0F4A-B80D-2595145C2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EA7E8-B454-D242-A0FC-63B9881DD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B8DA6-FF01-C642-B6E5-BE26D2A0B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50D23-2C72-984B-9073-6709535F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9B650-A6E6-5F4C-A0DF-77AD2003C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72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55ED0-49D0-AD48-8B8E-5A1F4E4EF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6E276-ECC3-C84A-AC17-710949AEA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EE099-6BBB-FD4C-A57E-AF63A3CC0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92D6D-8791-C64E-BCD1-E8692C76C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92E19-3C0A-3A4E-9A08-00D682B24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57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E15E-03F3-9D4C-B8AE-296449EAF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768EB-F880-1C42-9692-BB2E485EE7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CD49BD-0294-BF43-883A-4FD46F95F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AE73D6-7506-D846-8710-F682B4812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D88EB-0870-B246-B037-A483B04AA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09691-4BAF-0A48-9F0F-756DADD0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21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A17CA-E994-1840-897C-F12BDAAF0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1AA27-D7E8-F642-AD5D-B7E25699C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C103F-0CBA-2E4E-8E6F-5F0BCED66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548D83-C744-B64F-AF80-38E6F2F5F1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4299BC-DCB5-A943-B864-06FD45C67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055D47-1B3E-9245-97F1-42046162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1A8B5C-AF2B-1B40-BAC3-0D3DD7C62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6CBFDA-FEED-3C4F-8C02-7C48AD8EF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23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C3129-FD57-8B46-B674-A49E5178E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31655-A88A-0C45-ACA8-78C202218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F622C5-DEF4-874C-83DC-76D83928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81B588-03D7-E84A-ADDC-EAC48F6F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21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6DAC72-6095-864C-8F92-CD4F2F4F2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000A49-5B46-764F-B251-BC1C88BB4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474D-F127-944F-99C4-62B8797D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37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250F8-F80F-954B-9215-90BBC7A81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7F34D-DE8B-C141-9F9D-62A450921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71A76-DD02-A146-AD4A-6950AF37B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70D21-01D5-6747-8F7D-B97FEA66D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7C917-7A14-2645-A38A-DD7E79EB6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B8B28-7346-DA43-A28A-0F4DBDF8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18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40596-7313-3940-9480-9F6F438EF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107D4-4AC0-6C4C-A7F6-5D55A7142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CE7F3F-33B7-8F44-B55B-ACF8FC23C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7A53E-06DC-424E-9A01-E2DC7180A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C0FE77-A3E7-5540-9205-021044EAD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06203-6463-744F-9431-147F16B80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03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9E698-A338-0B45-82F9-5E32736F6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184EF5-C91D-1243-9A42-77BA6D284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D01B3-D61C-DE4C-818C-E8C42BA4E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E15FF-F29F-6149-AE9F-299E79D8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42827-85F6-0642-A3A3-CE87D222D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29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7EB141-C983-414B-94BE-6C67FFBF4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36350F-9EFA-E74D-8406-1A989B526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F9176-55D7-9643-94E1-30449CD4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EF46C-7F3B-7941-9403-D66D5C0E8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3CC40-9387-3741-B0C9-ED9A04024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446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FA014-2433-40E6-A5E5-30A997413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2C5DDD-3A58-490F-857E-A26AB56F8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AE70-270A-497D-A653-7CF954A08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AEF5-8FDF-4523-B81D-CC8530A1C90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B1A24-56C3-43B9-B965-4858C21E1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14322-5112-4542-85E2-479731D6D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A07B-9676-41BC-9619-4755F5D6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01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13C65-AFAC-40FC-88E2-68F41A91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4EF26-6354-47A4-BF03-14B9F9F8C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2CABB-59B0-4226-AEB2-6188F1D87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AEF5-8FDF-4523-B81D-CC8530A1C90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EF4F6-0924-408F-A015-DA97E9E5D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11172-84FE-4F02-A5A0-9576426C8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A07B-9676-41BC-9619-4755F5D6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1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B9C74-7D06-4A6E-A804-1E6FDFD7E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B937E-DCD8-4A67-AB5D-2943F5D56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5C801-E693-46E7-9505-8DA33AD15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AEF5-8FDF-4523-B81D-CC8530A1C90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ED1F8-9B24-49B7-809B-D70213A9F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73789-A32B-4D65-A502-EEB0DFB04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A07B-9676-41BC-9619-4755F5D6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045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78B49-04ED-4AE8-9CF8-01DBD7CF8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2B446-4E97-4794-B4BE-BFA487EA03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626038-86BF-485D-9037-AE1C93F15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F30ED-4B39-421B-8E10-6F5B27516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AEF5-8FDF-4523-B81D-CC8530A1C90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3E8BD-1D26-44B5-AEA1-2038CBE24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0D344-D95C-4451-B312-A36EF53E3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A07B-9676-41BC-9619-4755F5D6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9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B11CC-1B81-43FA-8244-87B0FDE3E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98562-279D-47E3-B7FC-54A2B7BF2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6A5029-7745-4EE3-B409-D1EB3C5DF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15D853-F2F8-4761-B13F-0C66780F67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FF72A0-DEE7-49D5-AF70-E6D5426D1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9F8818-B56C-44AF-8857-03804D1A8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AEF5-8FDF-4523-B81D-CC8530A1C90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2E2421-8D01-4D76-B180-4F53B074C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935C2B-A644-4A32-AB00-CD2865A4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A07B-9676-41BC-9619-4755F5D6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570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449B3-5827-4DC0-B49E-8C03B89DB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B19C09-7B15-4282-9AD9-BEB300C86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AEF5-8FDF-4523-B81D-CC8530A1C90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C9155E-FCD2-4F37-9C9D-1D5DD88DF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2DBD75-26AE-4827-98DE-9AA69FFA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A07B-9676-41BC-9619-4755F5D6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274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E5A23A-9572-4BD2-A4F9-29B86D3BE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AEF5-8FDF-4523-B81D-CC8530A1C90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DE89C6-C0A9-4A19-AED4-112D7932E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25F1A-5E3A-48D2-8BEF-9E7B75ABF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A07B-9676-41BC-9619-4755F5D6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60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06FC1-B25C-43BF-81C5-8E72856D3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16F87-8346-437D-8457-E4FD762DC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F17EDC-C824-488A-98E6-BF671A49C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544CDD-547B-4B19-9143-D34A2CA92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AEF5-8FDF-4523-B81D-CC8530A1C90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F711C9-4C4E-4219-9A86-BE6E021DF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35397-8535-4D67-AE48-51E48968C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A07B-9676-41BC-9619-4755F5D6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635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B6155-0F96-4C1E-9762-087FD1FA0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7412B5-DBF7-4CD7-9E25-4391E3919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05970F-71C7-4EE1-A9BB-064B0FB53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BECDB2-E6F9-497D-8185-3C039E753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AEF5-8FDF-4523-B81D-CC8530A1C90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248A7-103B-499A-9924-E941D2207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14972-AE24-4686-A1DD-821A1840F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A07B-9676-41BC-9619-4755F5D6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53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86A2B-504D-4904-8CCA-DD150AEE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ACCD72-CA67-4531-863C-A62BA297D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224CE-7C47-443C-B42B-9381E250A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AEF5-8FDF-4523-B81D-CC8530A1C90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FCD15-7950-42A4-92E6-0BB3D45C5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1788F-A61B-44CD-9CBF-E0CC1557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A07B-9676-41BC-9619-4755F5D6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930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B69C2-BD3C-4DEE-94F5-2E2A4A695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53E322-0612-44F5-A9B7-DB2FC8B01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D0495-BE0F-43F7-B18C-5BB1CA207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AEF5-8FDF-4523-B81D-CC8530A1C90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E30F4-EE32-4557-8331-3C4F17719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8193C-AD2E-4F0C-BEA0-D5ACE6D84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A07B-9676-41BC-9619-4755F5D6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3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27BFC0-FAAB-294F-9126-DE6EADF71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3F962-34F5-9645-8984-25D476736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205E3-04DA-D741-A5B4-D9AB606E0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DE44E-2662-174B-9D75-73A0C879E63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C5F0D-2F20-7140-A8DC-1C4B2F7DC2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4D51D-B4FA-B947-BCBE-17300148B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7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2B2C6-A792-44FB-A628-55F796CB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32ECB-B556-4607-9CA1-DB0A9D0D8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A2369-BC85-4491-B32B-20F86E6DC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AAEF5-8FDF-4523-B81D-CC8530A1C90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4EC53-51F5-449E-87B2-4F3432A00A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326C5-8B6E-457D-B6A9-F636663B0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9A07B-9676-41BC-9619-4755F5D6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7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TxUFe7jIV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7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4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7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0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05247"/>
            <a:ext cx="11734800" cy="20237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u="sng">
                <a:latin typeface="Impact" panose="020B0806030902050204" pitchFamily="34" charset="0"/>
              </a:rPr>
              <a:t>N30 </a:t>
            </a:r>
            <a:r>
              <a:rPr lang="en-US" sz="8000" u="sng" dirty="0">
                <a:latin typeface="Impact" panose="020B0806030902050204" pitchFamily="34" charset="0"/>
              </a:rPr>
              <a:t>– Intermolecular Forces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2088356" y="3429000"/>
            <a:ext cx="80152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Vapor Pressure &amp; Phase Changes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004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1143000"/>
            <a:ext cx="9144000" cy="5410200"/>
          </a:xfrm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391400" y="3352800"/>
            <a:ext cx="2438400" cy="1981200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Water phase changes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352801" y="1371601"/>
            <a:ext cx="509428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remains __________</a:t>
            </a:r>
          </a:p>
          <a:p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a phase change.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6842126" y="1341438"/>
            <a:ext cx="146706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  <p:bldP spid="634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81771" y="457200"/>
            <a:ext cx="5666704" cy="3352800"/>
          </a:xfrm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Heating Curves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15F9D6A-928D-5FE1-C02B-3F9E235C3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19200"/>
            <a:ext cx="10591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Clr>
                <a:schemeClr val="accent1"/>
              </a:buClr>
              <a:buFontTx/>
              <a:buNone/>
            </a:pPr>
            <a:r>
              <a:rPr lang="en-US" sz="36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REVIEW THE HONORS</a:t>
            </a:r>
            <a:br>
              <a:rPr lang="en-US" sz="36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CHEM MATERIAL!</a:t>
            </a:r>
          </a:p>
          <a:p>
            <a:pPr marL="0" indent="0">
              <a:buClr>
                <a:schemeClr val="accent1"/>
              </a:buClr>
              <a:buFontTx/>
              <a:buNone/>
            </a:pPr>
            <a:endParaRPr lang="en-US" sz="3600" kern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1"/>
              </a:buClr>
              <a:buFontTx/>
              <a:buNone/>
            </a:pPr>
            <a:r>
              <a:rPr lang="en-US" sz="3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 going to cover it </a:t>
            </a:r>
            <a:br>
              <a:rPr lang="en-US" sz="3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again...but it will show </a:t>
            </a:r>
            <a:br>
              <a:rPr lang="en-US" sz="3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up on exams! </a:t>
            </a:r>
          </a:p>
        </p:txBody>
      </p:sp>
    </p:spTree>
    <p:extLst>
      <p:ext uri="{BB962C8B-B14F-4D97-AF65-F5344CB8AC3E}">
        <p14:creationId xmlns:p14="http://schemas.microsoft.com/office/powerpoint/2010/main" val="235203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10591800" cy="3352800"/>
          </a:xfrm>
          <a:noFill/>
          <a:ln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en-US" sz="36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Represents phases as a function of temperature </a:t>
            </a:r>
            <a:r>
              <a:rPr lang="en-US" sz="360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pressure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Clr>
                <a:schemeClr val="accent1"/>
              </a:buClr>
              <a:buNone/>
            </a:pPr>
            <a:endParaRPr lang="en-US" sz="3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Diagrams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9041"/>
            <a:ext cx="11353800" cy="3116760"/>
          </a:xfrm>
          <a:noFill/>
          <a:ln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>
              <a:buClr>
                <a:srgbClr val="000000"/>
              </a:buClr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Critical temperature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 temperature above which the vapor can not be liquefied.</a:t>
            </a:r>
          </a:p>
          <a:p>
            <a:pPr marL="0" indent="0">
              <a:buClr>
                <a:srgbClr val="000000"/>
              </a:buClr>
              <a:buNone/>
            </a:pPr>
            <a:endParaRPr lang="en-US" sz="32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0000"/>
              </a:buClr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Critical pressure  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Pressure required to liquefy </a:t>
            </a:r>
            <a:r>
              <a:rPr lang="en-US" sz="32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critical temperature.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0000"/>
              </a:buClr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Critical point 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Critical temperature and pressure 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(for water, </a:t>
            </a:r>
            <a:r>
              <a:rPr lang="en-US" sz="3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i="1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374°C and 218 atm).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Diagrams</a:t>
            </a:r>
          </a:p>
        </p:txBody>
      </p:sp>
    </p:spTree>
    <p:extLst>
      <p:ext uri="{BB962C8B-B14F-4D97-AF65-F5344CB8AC3E}">
        <p14:creationId xmlns:p14="http://schemas.microsoft.com/office/powerpoint/2010/main" val="2030384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9041"/>
            <a:ext cx="11353800" cy="3116760"/>
          </a:xfrm>
          <a:noFill/>
          <a:ln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>
              <a:buClr>
                <a:srgbClr val="000000"/>
              </a:buClr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Triple Point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point at which all three phases are present at the same time. 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Diagrams</a:t>
            </a:r>
          </a:p>
        </p:txBody>
      </p:sp>
    </p:spTree>
    <p:extLst>
      <p:ext uri="{BB962C8B-B14F-4D97-AF65-F5344CB8AC3E}">
        <p14:creationId xmlns:p14="http://schemas.microsoft.com/office/powerpoint/2010/main" val="1350500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 descr="phas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667000" y="1162864"/>
            <a:ext cx="8599188" cy="5562600"/>
          </a:xfrm>
          <a:noFill/>
          <a:ln/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Changes by Name</a:t>
            </a: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BD6AA230-318A-68C8-9821-2D81DF64D5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16195" y="357394"/>
            <a:ext cx="662764" cy="132999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48" y="152400"/>
            <a:ext cx="8763971" cy="655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48" y="228600"/>
            <a:ext cx="2362200" cy="762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01000" y="990600"/>
            <a:ext cx="37899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notice how the slope between solid and liquid has a negative slope?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is not common. 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because the solid phase of water is less dense than the liquid.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4614"/>
            <a:ext cx="6703010" cy="659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8419" y="1219200"/>
            <a:ext cx="37899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time the slope between solid and liquid is a positive slope. 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common. 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is more dense than the liquid.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81000" y="-304800"/>
            <a:ext cx="2438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ker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Carbon dioxide</a:t>
            </a:r>
            <a:endParaRPr lang="en-US" kern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931" y="293176"/>
            <a:ext cx="5771269" cy="638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293176"/>
            <a:ext cx="2514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ker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Carbon</a:t>
            </a:r>
            <a:endParaRPr lang="en-US" kern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609600"/>
            <a:ext cx="378998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substances have more phases than we are used to seeing because there might be different versions of the solid. Different crystal structures. 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how carbon can be diamond or graphite when solid?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higher pressures it is diamond.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>
          <a:xfrm>
            <a:off x="2438400" y="533400"/>
            <a:ext cx="2286000" cy="8001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Sulfur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799" y="228600"/>
            <a:ext cx="11734800" cy="20237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N30 – Intermolecular Forces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342900" y="4146192"/>
            <a:ext cx="1150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Target: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can describe the connection between IMFs and vapor pressure, and can use heating curves and phase diagrams to determine information about how substances go through phase changes 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8C080F-DD35-105E-66B5-C9D0080AA023}"/>
              </a:ext>
            </a:extLst>
          </p:cNvPr>
          <p:cNvSpPr txBox="1"/>
          <p:nvPr/>
        </p:nvSpPr>
        <p:spPr>
          <a:xfrm>
            <a:off x="1905000" y="1702648"/>
            <a:ext cx="80152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Vapor Pressure &amp; Phase Changes</a:t>
            </a:r>
          </a:p>
        </p:txBody>
      </p:sp>
    </p:spTree>
    <p:extLst>
      <p:ext uri="{BB962C8B-B14F-4D97-AF65-F5344CB8AC3E}">
        <p14:creationId xmlns:p14="http://schemas.microsoft.com/office/powerpoint/2010/main" val="1299896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get REALLY crazy!</a:t>
            </a:r>
          </a:p>
        </p:txBody>
      </p:sp>
      <p:pic>
        <p:nvPicPr>
          <p:cNvPr id="1026" name="Picture 2" descr="Construction of Phase Diagrams for AlxHfNbTaTiZr Refractory High Entropy  Alloy | Transactions of the Indian Institute of Metals">
            <a:extLst>
              <a:ext uri="{FF2B5EF4-FFF2-40B4-BE49-F238E27FC236}">
                <a16:creationId xmlns:a16="http://schemas.microsoft.com/office/drawing/2014/main" id="{25540659-FBE5-1FBC-FCC6-EFEBC6080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19200"/>
            <a:ext cx="4648200" cy="517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921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Content Placeholder 2"/>
          <p:cNvSpPr>
            <a:spLocks noGrp="1"/>
          </p:cNvSpPr>
          <p:nvPr>
            <p:ph idx="1"/>
          </p:nvPr>
        </p:nvSpPr>
        <p:spPr>
          <a:xfrm>
            <a:off x="381000" y="1219199"/>
            <a:ext cx="11430000" cy="3200401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charset="0"/>
                <a:ea typeface="MS PGothic" charset="0"/>
                <a:hlinkClick r:id="rId3"/>
              </a:rPr>
              <a:t>https://youtu.be/LTxUFe7jIV4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 Link to Presentation: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6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D28B6-2FC0-BC4B-8B54-DAA3C6098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381000"/>
            <a:ext cx="9067800" cy="6096000"/>
          </a:xfrm>
        </p:spPr>
        <p:txBody>
          <a:bodyPr/>
          <a:lstStyle/>
          <a:p>
            <a:r>
              <a:rPr lang="en-US" sz="9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 stop here!</a:t>
            </a:r>
            <a:br>
              <a:rPr lang="en-US" sz="9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Different types of crystal structures are not covered anymore. You can keep going if interested though!</a:t>
            </a:r>
            <a:endParaRPr lang="en-US" sz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373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5715000" cy="2819400"/>
          </a:xfrm>
          <a:noFill/>
          <a:ln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Surface Tension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 The resistance to an increase in its surface area (polar molecules, liquid metals).</a:t>
            </a:r>
          </a:p>
        </p:txBody>
      </p:sp>
      <p:pic>
        <p:nvPicPr>
          <p:cNvPr id="26628" name="Picture 4" descr="tens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96200" y="1202174"/>
            <a:ext cx="3962400" cy="3143250"/>
          </a:xfrm>
          <a:noFill/>
          <a:ln/>
        </p:spPr>
      </p:pic>
      <p:pic>
        <p:nvPicPr>
          <p:cNvPr id="26629" name="Picture 5" descr="capi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1" y="4707375"/>
            <a:ext cx="2162175" cy="2009775"/>
          </a:xfrm>
          <a:prstGeom prst="rect">
            <a:avLst/>
          </a:prstGeom>
          <a:noFill/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81000" y="4572000"/>
            <a:ext cx="571500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>
              <a:spcBef>
                <a:spcPct val="20000"/>
              </a:spcBef>
            </a:pP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Capillary Action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Spontaneous rising of a liquid in a narrow tube.</a:t>
            </a:r>
          </a:p>
          <a:p>
            <a:pPr marL="342900" indent="-342900">
              <a:spcBef>
                <a:spcPct val="100000"/>
              </a:spcBef>
            </a:pP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Properties of a Liquid</a:t>
            </a:r>
          </a:p>
        </p:txBody>
      </p:sp>
    </p:spTree>
    <p:extLst>
      <p:ext uri="{BB962C8B-B14F-4D97-AF65-F5344CB8AC3E}">
        <p14:creationId xmlns:p14="http://schemas.microsoft.com/office/powerpoint/2010/main" val="2706528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266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250688"/>
            <a:ext cx="4267200" cy="1219200"/>
          </a:xfrm>
          <a:noFill/>
          <a:ln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Viscosity:  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Resistance to flow</a:t>
            </a:r>
          </a:p>
        </p:txBody>
      </p:sp>
      <p:pic>
        <p:nvPicPr>
          <p:cNvPr id="30724" name="Picture 4" descr="kar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53200" y="1143000"/>
            <a:ext cx="3829050" cy="5105400"/>
          </a:xfrm>
          <a:noFill/>
          <a:ln/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76250" y="2667000"/>
            <a:ext cx="5695950" cy="176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viscosity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an  </a:t>
            </a:r>
          </a:p>
          <a:p>
            <a:pPr>
              <a:spcBef>
                <a:spcPct val="20000"/>
              </a:spcBef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indication of </a:t>
            </a:r>
            <a:r>
              <a:rPr lang="en-US" sz="32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</a:t>
            </a:r>
          </a:p>
          <a:p>
            <a:pPr>
              <a:spcBef>
                <a:spcPct val="20000"/>
              </a:spcBef>
            </a:pPr>
            <a:r>
              <a:rPr lang="en-US" sz="32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intermolecular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forces 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Properties of a Liquid</a:t>
            </a:r>
          </a:p>
        </p:txBody>
      </p:sp>
    </p:spTree>
    <p:extLst>
      <p:ext uri="{BB962C8B-B14F-4D97-AF65-F5344CB8AC3E}">
        <p14:creationId xmlns:p14="http://schemas.microsoft.com/office/powerpoint/2010/main" val="386029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  <p:bldP spid="307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6495"/>
            <a:ext cx="3886200" cy="2133600"/>
          </a:xfrm>
          <a:noFill/>
          <a:ln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Crystalline Solids:  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highly regular arrangement of their components</a:t>
            </a:r>
          </a:p>
        </p:txBody>
      </p:sp>
      <p:pic>
        <p:nvPicPr>
          <p:cNvPr id="31748" name="Picture 4" descr="crystalli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91200" y="1143001"/>
            <a:ext cx="4648200" cy="3267075"/>
          </a:xfrm>
          <a:noFill/>
          <a:ln/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Solids</a:t>
            </a:r>
          </a:p>
        </p:txBody>
      </p:sp>
    </p:spTree>
    <p:extLst>
      <p:ext uri="{BB962C8B-B14F-4D97-AF65-F5344CB8AC3E}">
        <p14:creationId xmlns:p14="http://schemas.microsoft.com/office/powerpoint/2010/main" val="19990323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5410200" cy="1981200"/>
          </a:xfrm>
          <a:noFill/>
          <a:ln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100000"/>
              </a:spcBef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Amorphous solids:  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considerable disorder in their structures (glass).</a:t>
            </a:r>
          </a:p>
        </p:txBody>
      </p:sp>
      <p:pic>
        <p:nvPicPr>
          <p:cNvPr id="33796" name="Picture 4" descr="glas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43600" y="1143001"/>
            <a:ext cx="4495800" cy="4271963"/>
          </a:xfrm>
          <a:noFill/>
          <a:ln/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Solids</a:t>
            </a:r>
          </a:p>
        </p:txBody>
      </p:sp>
    </p:spTree>
    <p:extLst>
      <p:ext uri="{BB962C8B-B14F-4D97-AF65-F5344CB8AC3E}">
        <p14:creationId xmlns:p14="http://schemas.microsoft.com/office/powerpoint/2010/main" val="1391675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5486400" cy="2590800"/>
          </a:xfrm>
          <a:noFill/>
          <a:ln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Lattice:  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3-dimensional system of points designating the centers of components (atoms, ions, or molecules) that make up the substance.</a:t>
            </a:r>
          </a:p>
        </p:txBody>
      </p:sp>
      <p:pic>
        <p:nvPicPr>
          <p:cNvPr id="35844" name="Picture 4" descr="liclcryst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9800" y="1905001"/>
            <a:ext cx="4648200" cy="3217863"/>
          </a:xfrm>
          <a:noFill/>
          <a:ln/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04800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Representation of Components in a Crystalline Solid</a:t>
            </a:r>
          </a:p>
        </p:txBody>
      </p:sp>
    </p:spTree>
    <p:extLst>
      <p:ext uri="{BB962C8B-B14F-4D97-AF65-F5344CB8AC3E}">
        <p14:creationId xmlns:p14="http://schemas.microsoft.com/office/powerpoint/2010/main" val="77165012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65113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Crystal Structures - </a:t>
            </a:r>
            <a:r>
              <a:rPr lang="en-US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Cubic</a:t>
            </a:r>
          </a:p>
        </p:txBody>
      </p:sp>
      <p:graphicFrame>
        <p:nvGraphicFramePr>
          <p:cNvPr id="74756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2286001" y="1905000"/>
          <a:ext cx="227012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2" imgW="1027080" imgH="1103400" progId="ACD.ChemSketch.20">
                  <p:embed/>
                </p:oleObj>
              </mc:Choice>
              <mc:Fallback>
                <p:oleObj name="ChemSketch" r:id="rId2" imgW="1027080" imgH="11034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1" y="1905000"/>
                        <a:ext cx="2270125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8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254625" y="1935163"/>
          <a:ext cx="2286000" cy="216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4" imgW="1027080" imgH="972360" progId="ACD.ChemSketch.20">
                  <p:embed/>
                </p:oleObj>
              </mc:Choice>
              <mc:Fallback>
                <p:oleObj name="ChemSketch" r:id="rId4" imgW="1027080" imgH="9723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25" y="1935163"/>
                        <a:ext cx="2286000" cy="216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0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8047038" y="1939925"/>
          <a:ext cx="2286000" cy="216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6" imgW="1027080" imgH="972360" progId="ACD.ChemSketch.20">
                  <p:embed/>
                </p:oleObj>
              </mc:Choice>
              <mc:Fallback>
                <p:oleObj name="ChemSketch" r:id="rId6" imgW="1027080" imgH="9723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7038" y="1939925"/>
                        <a:ext cx="2286000" cy="216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2590801" y="4495800"/>
            <a:ext cx="11929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4937126" y="4465638"/>
            <a:ext cx="2379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Face-Centered</a:t>
            </a: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7772401" y="4495800"/>
            <a:ext cx="2397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Body-Centered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627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Crystal Structures - </a:t>
            </a:r>
            <a:r>
              <a:rPr lang="en-US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Monoclinic</a:t>
            </a:r>
          </a:p>
        </p:txBody>
      </p:sp>
      <p:graphicFrame>
        <p:nvGraphicFramePr>
          <p:cNvPr id="78860" name="Object 12"/>
          <p:cNvGraphicFramePr>
            <a:graphicFrameLocks noGrp="1" noChangeAspect="1"/>
          </p:cNvGraphicFramePr>
          <p:nvPr>
            <p:ph sz="half" idx="1"/>
          </p:nvPr>
        </p:nvGraphicFramePr>
        <p:xfrm>
          <a:off x="3429001" y="1752600"/>
          <a:ext cx="2028825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2" imgW="1118520" imgH="1472040" progId="ACD.ChemSketch.20">
                  <p:embed/>
                </p:oleObj>
              </mc:Choice>
              <mc:Fallback>
                <p:oleObj name="ChemSketch" r:id="rId2" imgW="1118520" imgH="14720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1" y="1752600"/>
                        <a:ext cx="2028825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3505201" y="4495800"/>
            <a:ext cx="11929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6553200" y="4495800"/>
            <a:ext cx="304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End Face-Centered</a:t>
            </a:r>
          </a:p>
        </p:txBody>
      </p:sp>
      <p:graphicFrame>
        <p:nvGraphicFramePr>
          <p:cNvPr id="78862" name="Object 14"/>
          <p:cNvGraphicFramePr>
            <a:graphicFrameLocks noGrp="1" noChangeAspect="1"/>
          </p:cNvGraphicFramePr>
          <p:nvPr>
            <p:ph sz="half" idx="2"/>
          </p:nvPr>
        </p:nvGraphicFramePr>
        <p:xfrm>
          <a:off x="7391401" y="1676400"/>
          <a:ext cx="210502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4" imgW="1118520" imgH="1255680" progId="ACD.ChemSketch.20">
                  <p:embed/>
                </p:oleObj>
              </mc:Choice>
              <mc:Fallback>
                <p:oleObj name="ChemSketch" r:id="rId4" imgW="1118520" imgH="12556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1" y="1676400"/>
                        <a:ext cx="2105025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446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Content Placeholder 2"/>
          <p:cNvSpPr>
            <a:spLocks noGrp="1"/>
          </p:cNvSpPr>
          <p:nvPr>
            <p:ph idx="1"/>
          </p:nvPr>
        </p:nvSpPr>
        <p:spPr>
          <a:xfrm>
            <a:off x="381000" y="1328489"/>
            <a:ext cx="11430000" cy="118611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The pressure exerted by the vapor when it is in dynamic equilibrium with its liquid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Vapor Pressure 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7458" name="Picture 2" descr="Vapor Press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234" y="2505077"/>
            <a:ext cx="3744132" cy="389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2644170"/>
            <a:ext cx="6705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Example: </a:t>
            </a:r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using Dalton’s Law of Partial Pressures to account for the pressure of the water vapor when collecting gases by water displacement.</a:t>
            </a:r>
          </a:p>
          <a:p>
            <a:pPr eaLnBrk="1" hangingPunct="1"/>
            <a:endParaRPr lang="en-US" sz="3200" b="0" dirty="0">
              <a:solidFill>
                <a:srgbClr val="000000"/>
              </a:solidFill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If there is some liquid present, then there is some vapor present!</a:t>
            </a:r>
          </a:p>
        </p:txBody>
      </p:sp>
    </p:spTree>
    <p:extLst>
      <p:ext uri="{BB962C8B-B14F-4D97-AF65-F5344CB8AC3E}">
        <p14:creationId xmlns:p14="http://schemas.microsoft.com/office/powerpoint/2010/main" val="1799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52651" y="261938"/>
            <a:ext cx="7947025" cy="12446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Crystal Structures - </a:t>
            </a:r>
            <a:r>
              <a:rPr lang="en-US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Tetragonal</a:t>
            </a:r>
          </a:p>
        </p:txBody>
      </p:sp>
      <p:graphicFrame>
        <p:nvGraphicFramePr>
          <p:cNvPr id="87049" name="Object 9"/>
          <p:cNvGraphicFramePr>
            <a:graphicFrameLocks noGrp="1" noChangeAspect="1"/>
          </p:cNvGraphicFramePr>
          <p:nvPr>
            <p:ph sz="half" idx="1"/>
          </p:nvPr>
        </p:nvGraphicFramePr>
        <p:xfrm>
          <a:off x="3178175" y="1400175"/>
          <a:ext cx="2090738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2" imgW="972360" imgH="1475280" progId="ACD.ChemSketch.20">
                  <p:embed/>
                </p:oleObj>
              </mc:Choice>
              <mc:Fallback>
                <p:oleObj name="ChemSketch" r:id="rId2" imgW="972360" imgH="14752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75" y="1400175"/>
                        <a:ext cx="2090738" cy="316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3505201" y="4843463"/>
            <a:ext cx="11929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6800851" y="4829175"/>
            <a:ext cx="2397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Body-Centered</a:t>
            </a:r>
          </a:p>
        </p:txBody>
      </p:sp>
      <p:graphicFrame>
        <p:nvGraphicFramePr>
          <p:cNvPr id="87051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7185025" y="1498601"/>
          <a:ext cx="2065338" cy="267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4" imgW="972360" imgH="1261800" progId="ACD.ChemSketch.20">
                  <p:embed/>
                </p:oleObj>
              </mc:Choice>
              <mc:Fallback>
                <p:oleObj name="ChemSketch" r:id="rId4" imgW="972360" imgH="12618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5025" y="1498601"/>
                        <a:ext cx="2065338" cy="267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1703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209800" y="436564"/>
            <a:ext cx="8034338" cy="1303337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Crystal Structures - </a:t>
            </a:r>
            <a:r>
              <a:rPr lang="en-US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Orthorhombic</a:t>
            </a:r>
          </a:p>
        </p:txBody>
      </p:sp>
      <p:graphicFrame>
        <p:nvGraphicFramePr>
          <p:cNvPr id="81929" name="Object 9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133600" y="1981200"/>
          <a:ext cx="1614488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2" imgW="1188720" imgH="1627560" progId="ACD.ChemSketch.20">
                  <p:embed/>
                </p:oleObj>
              </mc:Choice>
              <mc:Fallback>
                <p:oleObj name="ChemSketch" r:id="rId2" imgW="1188720" imgH="16275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981200"/>
                        <a:ext cx="1614488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1" name="Object 1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267200" y="1905000"/>
          <a:ext cx="163195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4" imgW="1188720" imgH="1386720" progId="ACD.ChemSketch.20">
                  <p:embed/>
                </p:oleObj>
              </mc:Choice>
              <mc:Fallback>
                <p:oleObj name="ChemSketch" r:id="rId4" imgW="1188720" imgH="13867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905000"/>
                        <a:ext cx="163195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3" name="Object 1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477000" y="1905000"/>
          <a:ext cx="163195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6" imgW="1188720" imgH="1386720" progId="ACD.ChemSketch.20">
                  <p:embed/>
                </p:oleObj>
              </mc:Choice>
              <mc:Fallback>
                <p:oleObj name="ChemSketch" r:id="rId6" imgW="1188720" imgH="13867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905000"/>
                        <a:ext cx="163195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2133601" y="4267200"/>
            <a:ext cx="11929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3722823" y="4267201"/>
            <a:ext cx="24016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i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</a:p>
          <a:p>
            <a:pPr algn="ctr"/>
            <a:r>
              <a:rPr lang="en-US" i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Face-Centered</a:t>
            </a:r>
          </a:p>
        </p:txBody>
      </p:sp>
      <p:sp>
        <p:nvSpPr>
          <p:cNvPr id="81935" name="Text Box 15"/>
          <p:cNvSpPr txBox="1">
            <a:spLocks noChangeArrowheads="1"/>
          </p:cNvSpPr>
          <p:nvPr/>
        </p:nvSpPr>
        <p:spPr bwMode="auto">
          <a:xfrm>
            <a:off x="6470262" y="4267201"/>
            <a:ext cx="15247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i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</a:p>
          <a:p>
            <a:pPr algn="ctr"/>
            <a:r>
              <a:rPr lang="en-US" i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Centered</a:t>
            </a:r>
          </a:p>
        </p:txBody>
      </p:sp>
      <p:graphicFrame>
        <p:nvGraphicFramePr>
          <p:cNvPr id="81936" name="Object 16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8655050" y="1905000"/>
          <a:ext cx="163195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8" imgW="1188720" imgH="1386720" progId="ACD.ChemSketch.20">
                  <p:embed/>
                </p:oleObj>
              </mc:Choice>
              <mc:Fallback>
                <p:oleObj name="ChemSketch" r:id="rId8" imgW="1188720" imgH="13867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5050" y="1905000"/>
                        <a:ext cx="163195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8" name="Text Box 18"/>
          <p:cNvSpPr txBox="1">
            <a:spLocks noChangeArrowheads="1"/>
          </p:cNvSpPr>
          <p:nvPr/>
        </p:nvSpPr>
        <p:spPr bwMode="auto">
          <a:xfrm>
            <a:off x="7985125" y="50752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1939" name="Text Box 19"/>
          <p:cNvSpPr txBox="1">
            <a:spLocks noChangeArrowheads="1"/>
          </p:cNvSpPr>
          <p:nvPr/>
        </p:nvSpPr>
        <p:spPr bwMode="auto">
          <a:xfrm>
            <a:off x="8714987" y="4267201"/>
            <a:ext cx="15247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i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Face</a:t>
            </a:r>
          </a:p>
          <a:p>
            <a:pPr algn="ctr"/>
            <a:r>
              <a:rPr lang="en-US" i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Centered</a:t>
            </a: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3066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8382000" cy="12192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Crystal Structures – </a:t>
            </a:r>
            <a:r>
              <a:rPr lang="en-US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 Shapes</a:t>
            </a:r>
          </a:p>
        </p:txBody>
      </p:sp>
      <p:graphicFrame>
        <p:nvGraphicFramePr>
          <p:cNvPr id="90128" name="Object 16"/>
          <p:cNvGraphicFramePr>
            <a:graphicFrameLocks noGrp="1" noChangeAspect="1"/>
          </p:cNvGraphicFramePr>
          <p:nvPr>
            <p:ph sz="half" idx="1"/>
          </p:nvPr>
        </p:nvGraphicFramePr>
        <p:xfrm>
          <a:off x="2454276" y="1617663"/>
          <a:ext cx="2003425" cy="270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2" imgW="1261800" imgH="1706760" progId="ACD.ChemSketch.20">
                  <p:embed/>
                </p:oleObj>
              </mc:Choice>
              <mc:Fallback>
                <p:oleObj name="ChemSketch" r:id="rId2" imgW="1261800" imgH="17067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6" y="1617663"/>
                        <a:ext cx="2003425" cy="270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30" name="Object 1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957764" y="1882775"/>
          <a:ext cx="2257425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4" imgW="1328760" imgH="1536120" progId="ACD.ChemSketch.20">
                  <p:embed/>
                </p:oleObj>
              </mc:Choice>
              <mc:Fallback>
                <p:oleObj name="ChemSketch" r:id="rId4" imgW="1328760" imgH="15361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764" y="1882775"/>
                        <a:ext cx="2257425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2249489" y="4689475"/>
            <a:ext cx="23551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Rhombohedral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8150225" y="4730750"/>
            <a:ext cx="135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i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Triclinic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5204773" y="4691063"/>
            <a:ext cx="17411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i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Hexagonal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7985125" y="50752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90132" name="Object 2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551738" y="1920876"/>
          <a:ext cx="2913062" cy="270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6" imgW="1603080" imgH="1487520" progId="ACD.ChemSketch.20">
                  <p:embed/>
                </p:oleObj>
              </mc:Choice>
              <mc:Fallback>
                <p:oleObj name="ChemSketch" r:id="rId6" imgW="1603080" imgH="14875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1738" y="1920876"/>
                        <a:ext cx="2913062" cy="270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9013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4804320"/>
            <a:ext cx="11430000" cy="1905000"/>
          </a:xfrm>
          <a:noFill/>
          <a:ln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Packing uniform, hard spheres to best use available space.  This is called 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closest packing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 Each atom has 12 nearest neighbors.</a:t>
            </a:r>
          </a:p>
          <a:p>
            <a:pPr marL="0" indent="0">
              <a:buClr>
                <a:schemeClr val="tx2"/>
              </a:buClr>
              <a:buNone/>
            </a:pP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988" name="Picture 4" descr="closestpack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62200" y="1222921"/>
            <a:ext cx="7696200" cy="3457575"/>
          </a:xfrm>
          <a:noFill/>
          <a:ln/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Packing in Metals</a:t>
            </a:r>
          </a:p>
        </p:txBody>
      </p:sp>
    </p:spTree>
    <p:extLst>
      <p:ext uri="{BB962C8B-B14F-4D97-AF65-F5344CB8AC3E}">
        <p14:creationId xmlns:p14="http://schemas.microsoft.com/office/powerpoint/2010/main" val="1940760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33400"/>
            <a:ext cx="2971800" cy="22098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Closest Packing </a:t>
            </a:r>
            <a:b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Holes</a:t>
            </a:r>
          </a:p>
        </p:txBody>
      </p:sp>
      <p:pic>
        <p:nvPicPr>
          <p:cNvPr id="44035" name="Picture 3" descr="closestpackinghol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05488" y="0"/>
            <a:ext cx="4862512" cy="6858000"/>
          </a:xfrm>
          <a:noFill/>
          <a:ln/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9052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5791200" cy="4114800"/>
          </a:xfrm>
          <a:noFill/>
          <a:ln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>
              <a:buClr>
                <a:schemeClr val="accent2"/>
              </a:buClr>
              <a:buNone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Substitutional Alloy:  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 metal atoms replaced by others of similar size.</a:t>
            </a:r>
          </a:p>
          <a:p>
            <a:pPr marL="0" indent="0">
              <a:buClr>
                <a:schemeClr val="accent2"/>
              </a:buClr>
              <a:buNone/>
            </a:pP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chemeClr val="accent2"/>
              </a:buClr>
              <a:buNone/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Brass = Cu/Zn</a:t>
            </a:r>
          </a:p>
          <a:p>
            <a:pPr marL="457200" lvl="1" indent="0">
              <a:buClr>
                <a:schemeClr val="accent2"/>
              </a:buClr>
              <a:buNone/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Bronze = Sn/Cu</a:t>
            </a:r>
          </a:p>
        </p:txBody>
      </p:sp>
      <p:pic>
        <p:nvPicPr>
          <p:cNvPr id="45060" name="Picture 4" descr="Brass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0" y="1232115"/>
            <a:ext cx="4343400" cy="3984625"/>
          </a:xfrm>
          <a:noFill/>
          <a:ln/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 Alloys</a:t>
            </a:r>
          </a:p>
        </p:txBody>
      </p:sp>
    </p:spTree>
    <p:extLst>
      <p:ext uri="{BB962C8B-B14F-4D97-AF65-F5344CB8AC3E}">
        <p14:creationId xmlns:p14="http://schemas.microsoft.com/office/powerpoint/2010/main" val="2145867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5791200" cy="4191000"/>
          </a:xfrm>
          <a:noFill/>
          <a:ln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Interstitial Alloy:  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Interstices (holes) in closest packed metal structure are occupied by small atoms.</a:t>
            </a:r>
          </a:p>
          <a:p>
            <a:pPr algn="ctr">
              <a:spcBef>
                <a:spcPct val="40000"/>
              </a:spcBef>
            </a:pPr>
            <a:r>
              <a:rPr lang="en-US" sz="3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steel = iron + carbon</a:t>
            </a:r>
          </a:p>
        </p:txBody>
      </p:sp>
      <p:pic>
        <p:nvPicPr>
          <p:cNvPr id="47108" name="Picture 4" descr="Ste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0" y="1371600"/>
            <a:ext cx="4343400" cy="3930650"/>
          </a:xfrm>
          <a:noFill/>
          <a:ln/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 Alloys</a:t>
            </a:r>
          </a:p>
        </p:txBody>
      </p:sp>
    </p:spTree>
    <p:extLst>
      <p:ext uri="{BB962C8B-B14F-4D97-AF65-F5344CB8AC3E}">
        <p14:creationId xmlns:p14="http://schemas.microsoft.com/office/powerpoint/2010/main" val="326486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916" y="1219200"/>
            <a:ext cx="11582400" cy="4655641"/>
          </a:xfrm>
          <a:noFill/>
          <a:ln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Clr>
                <a:srgbClr val="000000"/>
              </a:buClr>
              <a:buNone/>
            </a:pP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O(l) </a:t>
            </a:r>
            <a:r>
              <a:rPr lang="en-US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↔ H</a:t>
            </a:r>
            <a:r>
              <a:rPr lang="en-US" sz="3600" baseline="-250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O(g)</a:t>
            </a:r>
            <a:endParaRPr lang="en-US" sz="360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0000"/>
              </a:buClr>
              <a:buNone/>
            </a:pPr>
            <a:endParaRPr lang="en-US" sz="11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0000"/>
              </a:buClr>
              <a:buNone/>
            </a:pPr>
            <a:r>
              <a:rPr lang="en-US" sz="36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pressure of the vapor present at equilibrium.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Determined (mostly) by the strength of IMFs in the liquid.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Increases significantly with temperature.</a:t>
            </a:r>
            <a:br>
              <a:rPr lang="en-US" sz="3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0000"/>
              </a:buClr>
              <a:buNone/>
            </a:pPr>
            <a:r>
              <a:rPr lang="en-US" sz="36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Volatile liquids </a:t>
            </a:r>
            <a:r>
              <a:rPr lang="en-US" sz="36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have high vapor pressures.</a:t>
            </a:r>
          </a:p>
          <a:p>
            <a:pPr marL="0" indent="0">
              <a:buClr>
                <a:srgbClr val="000000"/>
              </a:buClr>
              <a:buNone/>
            </a:pPr>
            <a:endParaRPr lang="en-US" sz="20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0000"/>
              </a:buClr>
              <a:buNone/>
            </a:pPr>
            <a:r>
              <a:rPr lang="en-US" sz="36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Boiling Point </a:t>
            </a:r>
            <a:br>
              <a:rPr lang="en-US" sz="36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 at which vapor pressure = atmospheric pressure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Equilibrium Vapor Pressure 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Content Placeholder 2"/>
          <p:cNvSpPr>
            <a:spLocks noGrp="1"/>
          </p:cNvSpPr>
          <p:nvPr>
            <p:ph idx="1"/>
          </p:nvPr>
        </p:nvSpPr>
        <p:spPr>
          <a:xfrm>
            <a:off x="381000" y="1207670"/>
            <a:ext cx="11429999" cy="491991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The weaker the attractive forces between the molecules, </a:t>
            </a:r>
            <a:br>
              <a:rPr lang="en-US" sz="2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</a:br>
            <a:r>
              <a:rPr lang="en-US" sz="2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the more molecules will be in the vapor.</a:t>
            </a:r>
            <a:br>
              <a:rPr lang="en-US" sz="2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</a:br>
            <a:endParaRPr lang="en-US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US" sz="290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WEAKER</a:t>
            </a:r>
            <a:r>
              <a:rPr lang="en-US" sz="29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attractive forces = </a:t>
            </a:r>
            <a:r>
              <a:rPr lang="en-US" sz="290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HIGHER</a:t>
            </a:r>
            <a:r>
              <a:rPr lang="en-US" sz="29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vapor pressure. </a:t>
            </a:r>
          </a:p>
          <a:p>
            <a:pPr lvl="1" eaLnBrk="1" hangingPunct="1"/>
            <a:r>
              <a:rPr lang="en-US" sz="29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The higher the vapor pressure, the more </a:t>
            </a:r>
            <a:r>
              <a:rPr lang="en-US" sz="29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volatile</a:t>
            </a:r>
            <a:r>
              <a:rPr lang="en-US" sz="29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the liquid.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Vapor Pressure 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6434" name="Picture 2" descr="Vapor Pressure High Res Stock Image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094" r="19282" b="33477"/>
          <a:stretch/>
        </p:blipFill>
        <p:spPr bwMode="auto">
          <a:xfrm>
            <a:off x="1828800" y="3898683"/>
            <a:ext cx="8686800" cy="258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4108651"/>
            <a:ext cx="16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IMF’s</a:t>
            </a:r>
          </a:p>
          <a:p>
            <a:pPr algn="ctr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Vapor Pressure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63200" y="4108651"/>
            <a:ext cx="16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IMF’s</a:t>
            </a:r>
          </a:p>
          <a:p>
            <a:pPr algn="ctr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Vapor Pressure</a:t>
            </a:r>
          </a:p>
        </p:txBody>
      </p:sp>
      <p:pic>
        <p:nvPicPr>
          <p:cNvPr id="3" name="Picture 2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F8C27180-2772-4EA4-9529-DDE0C088EA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13696" y="323033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2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2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2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Content Placeholder 2"/>
          <p:cNvSpPr>
            <a:spLocks noGrp="1"/>
          </p:cNvSpPr>
          <p:nvPr>
            <p:ph idx="1"/>
          </p:nvPr>
        </p:nvSpPr>
        <p:spPr>
          <a:xfrm>
            <a:off x="381000" y="1219201"/>
            <a:ext cx="11506200" cy="48768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charset="0"/>
                <a:ea typeface="MS PGothic" charset="0"/>
              </a:rPr>
              <a:t>Normally...           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A(l) + B(l) 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↔ 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  <a:sym typeface="Wingdings" panose="05000000000000000000" pitchFamily="2" charset="2"/>
              </a:rPr>
              <a:t>C(g) + D(g)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  <a:sym typeface="Wingdings" panose="05000000000000000000" pitchFamily="2" charset="2"/>
              </a:rPr>
              <a:t>K = (P</a:t>
            </a:r>
            <a:r>
              <a:rPr lang="en-US" sz="3200" baseline="-25000" dirty="0">
                <a:solidFill>
                  <a:srgbClr val="000000"/>
                </a:solidFill>
                <a:effectLst/>
                <a:latin typeface="Arial" charset="0"/>
                <a:ea typeface="MS PGothic" charset="0"/>
                <a:sym typeface="Wingdings" panose="05000000000000000000" pitchFamily="2" charset="2"/>
              </a:rPr>
              <a:t>C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  <a:sym typeface="Wingdings" panose="05000000000000000000" pitchFamily="2" charset="2"/>
              </a:rPr>
              <a:t>)(P</a:t>
            </a:r>
            <a:r>
              <a:rPr lang="en-US" sz="3200" baseline="-25000" dirty="0">
                <a:solidFill>
                  <a:srgbClr val="000000"/>
                </a:solidFill>
                <a:effectLst/>
                <a:latin typeface="Arial" charset="0"/>
                <a:ea typeface="MS PGothic" charset="0"/>
                <a:sym typeface="Wingdings" panose="05000000000000000000" pitchFamily="2" charset="2"/>
              </a:rPr>
              <a:t>D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  <a:sym typeface="Wingdings" panose="05000000000000000000" pitchFamily="2" charset="2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000000"/>
                </a:solidFill>
                <a:effectLst/>
                <a:latin typeface="Arial" charset="0"/>
                <a:ea typeface="MS PGothic" charset="0"/>
                <a:sym typeface="Wingdings" panose="05000000000000000000" pitchFamily="2" charset="2"/>
              </a:rPr>
              <a:t>If you decrease volume of container, P increases.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000000"/>
                </a:solidFill>
                <a:effectLst/>
                <a:latin typeface="Arial" charset="0"/>
                <a:ea typeface="MS PGothic" charset="0"/>
                <a:sym typeface="Wingdings" panose="05000000000000000000" pitchFamily="2" charset="2"/>
              </a:rPr>
              <a:t>Therefore Q is larger than K. 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000000"/>
                </a:solidFill>
                <a:effectLst/>
                <a:latin typeface="Arial" charset="0"/>
                <a:ea typeface="MS PGothic" charset="0"/>
                <a:sym typeface="Wingdings" panose="05000000000000000000" pitchFamily="2" charset="2"/>
              </a:rPr>
              <a:t>Reverse reaction rate increases </a:t>
            </a:r>
            <a:br>
              <a:rPr lang="en-US" sz="2800" dirty="0">
                <a:solidFill>
                  <a:srgbClr val="000000"/>
                </a:solidFill>
                <a:effectLst/>
                <a:latin typeface="Arial" charset="0"/>
                <a:ea typeface="MS PGothic" charset="0"/>
                <a:sym typeface="Wingdings" panose="05000000000000000000" pitchFamily="2" charset="2"/>
              </a:rPr>
            </a:br>
            <a:r>
              <a:rPr lang="en-US" sz="2800" dirty="0">
                <a:solidFill>
                  <a:srgbClr val="000000"/>
                </a:solidFill>
                <a:effectLst/>
                <a:latin typeface="Arial" charset="0"/>
                <a:ea typeface="MS PGothic" charset="0"/>
                <a:sym typeface="Wingdings" panose="05000000000000000000" pitchFamily="2" charset="2"/>
              </a:rPr>
              <a:t>until you reestablish equilibrium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000000"/>
                </a:solidFill>
                <a:effectLst/>
                <a:latin typeface="Arial" charset="0"/>
                <a:ea typeface="MS PGothic" charset="0"/>
                <a:sym typeface="Wingdings" panose="05000000000000000000" pitchFamily="2" charset="2"/>
              </a:rPr>
              <a:t>Same K, </a:t>
            </a:r>
            <a:r>
              <a:rPr lang="en-US" sz="2800" i="1" u="sng" dirty="0">
                <a:solidFill>
                  <a:srgbClr val="000000"/>
                </a:solidFill>
                <a:effectLst/>
                <a:latin typeface="Arial" charset="0"/>
                <a:ea typeface="MS PGothic" charset="0"/>
                <a:sym typeface="Wingdings" panose="05000000000000000000" pitchFamily="2" charset="2"/>
              </a:rPr>
              <a:t>new</a:t>
            </a:r>
            <a:r>
              <a:rPr lang="en-US" sz="2800" dirty="0">
                <a:solidFill>
                  <a:srgbClr val="000000"/>
                </a:solidFill>
                <a:effectLst/>
                <a:latin typeface="Arial" charset="0"/>
                <a:ea typeface="MS PGothic" charset="0"/>
                <a:sym typeface="Wingdings" panose="05000000000000000000" pitchFamily="2" charset="2"/>
              </a:rPr>
              <a:t> P</a:t>
            </a:r>
            <a:r>
              <a:rPr lang="en-US" sz="2800" baseline="-25000" dirty="0">
                <a:solidFill>
                  <a:srgbClr val="000000"/>
                </a:solidFill>
                <a:effectLst/>
                <a:latin typeface="Arial" charset="0"/>
                <a:ea typeface="MS PGothic" charset="0"/>
                <a:sym typeface="Wingdings" panose="05000000000000000000" pitchFamily="2" charset="2"/>
              </a:rPr>
              <a:t>C</a:t>
            </a:r>
            <a:r>
              <a:rPr lang="en-US" sz="2800" dirty="0">
                <a:solidFill>
                  <a:srgbClr val="000000"/>
                </a:solidFill>
                <a:effectLst/>
                <a:latin typeface="Arial" charset="0"/>
                <a:ea typeface="MS PGothic" charset="0"/>
                <a:sym typeface="Wingdings" panose="05000000000000000000" pitchFamily="2" charset="2"/>
              </a:rPr>
              <a:t> and P</a:t>
            </a:r>
            <a:r>
              <a:rPr lang="en-US" sz="2800" baseline="-25000" dirty="0">
                <a:solidFill>
                  <a:srgbClr val="000000"/>
                </a:solidFill>
                <a:effectLst/>
                <a:latin typeface="Arial" charset="0"/>
                <a:ea typeface="MS PGothic" charset="0"/>
                <a:sym typeface="Wingdings" panose="05000000000000000000" pitchFamily="2" charset="2"/>
              </a:rPr>
              <a:t>D</a:t>
            </a:r>
            <a:r>
              <a:rPr lang="en-US" sz="2800" dirty="0">
                <a:solidFill>
                  <a:srgbClr val="000000"/>
                </a:solidFill>
                <a:effectLst/>
                <a:latin typeface="Arial" charset="0"/>
                <a:ea typeface="MS PGothic" charset="0"/>
                <a:sym typeface="Wingdings" panose="05000000000000000000" pitchFamily="2" charset="2"/>
              </a:rPr>
              <a:t> values</a:t>
            </a:r>
          </a:p>
          <a:p>
            <a:pPr>
              <a:spcBef>
                <a:spcPts val="600"/>
              </a:spcBef>
            </a:pPr>
            <a:r>
              <a:rPr lang="en-US" sz="28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  <a:sym typeface="Wingdings" panose="05000000000000000000" pitchFamily="2" charset="2"/>
              </a:rPr>
              <a:t>Pretend K = 6</a:t>
            </a:r>
            <a:br>
              <a:rPr lang="en-US" sz="28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  <a:sym typeface="Wingdings" panose="05000000000000000000" pitchFamily="2" charset="2"/>
              </a:rPr>
            </a:br>
            <a:r>
              <a:rPr lang="en-US" sz="28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  <a:sym typeface="Wingdings" panose="05000000000000000000" pitchFamily="2" charset="2"/>
              </a:rPr>
              <a:t>6 = (6)(1)  or  (3)(2)  or  (6)(1),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Arial" charset="0"/>
                <a:ea typeface="MS PGothic" charset="0"/>
                <a:sym typeface="Wingdings" panose="05000000000000000000" pitchFamily="2" charset="2"/>
              </a:rPr>
              <a:t>etc</a:t>
            </a:r>
            <a:endParaRPr lang="en-US" sz="2800" b="0" dirty="0">
              <a:solidFill>
                <a:srgbClr val="000000"/>
              </a:solidFill>
              <a:effectLst/>
              <a:latin typeface="Arial" charset="0"/>
              <a:ea typeface="MS PGothic" charset="0"/>
              <a:sym typeface="Wingdings" panose="05000000000000000000" pitchFamily="2" charset="2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800" b="0" i="1" dirty="0">
                <a:solidFill>
                  <a:srgbClr val="FF0000"/>
                </a:solidFill>
                <a:effectLst/>
                <a:latin typeface="Arial" charset="0"/>
                <a:ea typeface="MS PGothic" charset="0"/>
                <a:sym typeface="Wingdings" panose="05000000000000000000" pitchFamily="2" charset="2"/>
              </a:rPr>
              <a:t>Remember from Honors Chem? </a:t>
            </a:r>
            <a:endParaRPr lang="en-US" sz="2800" b="0" i="1" dirty="0">
              <a:solidFill>
                <a:srgbClr val="FF0000"/>
              </a:solidFill>
              <a:effectLst/>
              <a:latin typeface="Arial" charset="0"/>
              <a:ea typeface="MS PGothic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Vapor-Liquid Dynamic Equilibrium 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ADB053-CC68-3A76-8274-5B8AB28E018F}"/>
              </a:ext>
            </a:extLst>
          </p:cNvPr>
          <p:cNvCxnSpPr/>
          <p:nvPr/>
        </p:nvCxnSpPr>
        <p:spPr bwMode="auto">
          <a:xfrm>
            <a:off x="8648700" y="5557604"/>
            <a:ext cx="23622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A119D7-8D7C-C64A-1D17-F4932990CB44}"/>
              </a:ext>
            </a:extLst>
          </p:cNvPr>
          <p:cNvCxnSpPr/>
          <p:nvPr/>
        </p:nvCxnSpPr>
        <p:spPr bwMode="auto">
          <a:xfrm>
            <a:off x="8648700" y="3576404"/>
            <a:ext cx="23622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C05CE47-934E-49BD-FD11-519D2819FC76}"/>
              </a:ext>
            </a:extLst>
          </p:cNvPr>
          <p:cNvCxnSpPr>
            <a:cxnSpLocks/>
          </p:cNvCxnSpPr>
          <p:nvPr/>
        </p:nvCxnSpPr>
        <p:spPr bwMode="auto">
          <a:xfrm>
            <a:off x="10325100" y="3576404"/>
            <a:ext cx="9369" cy="995596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9D055B9-F259-988F-A18C-CBB21B5A4DE4}"/>
              </a:ext>
            </a:extLst>
          </p:cNvPr>
          <p:cNvCxnSpPr>
            <a:cxnSpLocks/>
          </p:cNvCxnSpPr>
          <p:nvPr/>
        </p:nvCxnSpPr>
        <p:spPr bwMode="auto">
          <a:xfrm flipV="1">
            <a:off x="9334500" y="3576404"/>
            <a:ext cx="0" cy="198120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4822452-7123-6B53-F621-D580DBC2F14A}"/>
              </a:ext>
            </a:extLst>
          </p:cNvPr>
          <p:cNvSpPr txBox="1"/>
          <p:nvPr/>
        </p:nvSpPr>
        <p:spPr>
          <a:xfrm>
            <a:off x="8140284" y="5557604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Stress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0E4E98-4EC1-9E2B-F4D8-71B7F33E0C85}"/>
              </a:ext>
            </a:extLst>
          </p:cNvPr>
          <p:cNvSpPr txBox="1"/>
          <p:nvPr/>
        </p:nvSpPr>
        <p:spPr>
          <a:xfrm>
            <a:off x="7391400" y="3124731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Stress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4D18FB-42FA-36F3-7106-50C7441D50E0}"/>
              </a:ext>
            </a:extLst>
          </p:cNvPr>
          <p:cNvSpPr txBox="1"/>
          <p:nvPr/>
        </p:nvSpPr>
        <p:spPr>
          <a:xfrm>
            <a:off x="10668000" y="4039321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</a:p>
          <a:p>
            <a:r>
              <a:rPr lang="en-US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DDA756-EF2B-BA14-F0DA-5657D7CC8164}"/>
              </a:ext>
            </a:extLst>
          </p:cNvPr>
          <p:cNvCxnSpPr>
            <a:cxnSpLocks/>
          </p:cNvCxnSpPr>
          <p:nvPr/>
        </p:nvCxnSpPr>
        <p:spPr bwMode="auto">
          <a:xfrm>
            <a:off x="10024985" y="4567004"/>
            <a:ext cx="643015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3469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 uiExpand="1" build="p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Content Placeholder 2"/>
          <p:cNvSpPr>
            <a:spLocks noGrp="1"/>
          </p:cNvSpPr>
          <p:nvPr>
            <p:ph idx="1"/>
          </p:nvPr>
        </p:nvSpPr>
        <p:spPr>
          <a:xfrm>
            <a:off x="381000" y="1219201"/>
            <a:ext cx="11506200" cy="48768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charset="0"/>
                <a:ea typeface="MS PGothic" charset="0"/>
              </a:rPr>
              <a:t>BUT...                         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baseline="-25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O(l) </a:t>
            </a:r>
            <a:r>
              <a:rPr lang="en-US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↔ H</a:t>
            </a:r>
            <a:r>
              <a:rPr lang="en-US" sz="3200" baseline="-250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O(g)</a:t>
            </a:r>
            <a:endParaRPr lang="en-US" sz="3200" dirty="0">
              <a:solidFill>
                <a:srgbClr val="000000"/>
              </a:solidFill>
              <a:effectLst/>
              <a:latin typeface="Arial" charset="0"/>
              <a:ea typeface="MS PGothic" charset="0"/>
              <a:sym typeface="Wingdings" panose="05000000000000000000" pitchFamily="2" charset="2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  <a:sym typeface="Wingdings" panose="05000000000000000000" pitchFamily="2" charset="2"/>
              </a:rPr>
              <a:t>K = (P</a:t>
            </a:r>
            <a:r>
              <a:rPr lang="en-US" sz="3200" baseline="-25000" dirty="0">
                <a:solidFill>
                  <a:srgbClr val="000000"/>
                </a:solidFill>
                <a:effectLst/>
                <a:latin typeface="Arial" charset="0"/>
                <a:ea typeface="MS PGothic" charset="0"/>
                <a:sym typeface="Wingdings" panose="05000000000000000000" pitchFamily="2" charset="2"/>
              </a:rPr>
              <a:t>H2O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  <a:sym typeface="Wingdings" panose="05000000000000000000" pitchFamily="2" charset="2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000000"/>
                </a:solidFill>
                <a:effectLst/>
                <a:latin typeface="Arial" charset="0"/>
                <a:ea typeface="MS PGothic" charset="0"/>
                <a:sym typeface="Wingdings" panose="05000000000000000000" pitchFamily="2" charset="2"/>
              </a:rPr>
              <a:t>If you decrease volume of container, P increases.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000000"/>
                </a:solidFill>
                <a:effectLst/>
                <a:latin typeface="Arial" charset="0"/>
                <a:ea typeface="MS PGothic" charset="0"/>
                <a:sym typeface="Wingdings" panose="05000000000000000000" pitchFamily="2" charset="2"/>
              </a:rPr>
              <a:t>Therefore Q is larger than K. 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000000"/>
                </a:solidFill>
                <a:effectLst/>
                <a:latin typeface="Arial" charset="0"/>
                <a:ea typeface="MS PGothic" charset="0"/>
                <a:sym typeface="Wingdings" panose="05000000000000000000" pitchFamily="2" charset="2"/>
              </a:rPr>
              <a:t>Reverse reaction rate increases </a:t>
            </a:r>
            <a:br>
              <a:rPr lang="en-US" sz="2800" dirty="0">
                <a:solidFill>
                  <a:srgbClr val="000000"/>
                </a:solidFill>
                <a:effectLst/>
                <a:latin typeface="Arial" charset="0"/>
                <a:ea typeface="MS PGothic" charset="0"/>
                <a:sym typeface="Wingdings" panose="05000000000000000000" pitchFamily="2" charset="2"/>
              </a:rPr>
            </a:br>
            <a:r>
              <a:rPr lang="en-US" sz="2800" dirty="0">
                <a:solidFill>
                  <a:srgbClr val="000000"/>
                </a:solidFill>
                <a:effectLst/>
                <a:latin typeface="Arial" charset="0"/>
                <a:ea typeface="MS PGothic" charset="0"/>
                <a:sym typeface="Wingdings" panose="05000000000000000000" pitchFamily="2" charset="2"/>
              </a:rPr>
              <a:t>until you reestablish equilibrium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FF0000"/>
                </a:solidFill>
                <a:effectLst/>
                <a:latin typeface="Arial" charset="0"/>
                <a:ea typeface="MS PGothic" charset="0"/>
                <a:sym typeface="Wingdings" panose="05000000000000000000" pitchFamily="2" charset="2"/>
              </a:rPr>
              <a:t>But your ending pressure of water </a:t>
            </a:r>
            <a:br>
              <a:rPr lang="en-US" sz="2800" dirty="0">
                <a:solidFill>
                  <a:srgbClr val="FF0000"/>
                </a:solidFill>
                <a:effectLst/>
                <a:latin typeface="Arial" charset="0"/>
                <a:ea typeface="MS PGothic" charset="0"/>
                <a:sym typeface="Wingdings" panose="05000000000000000000" pitchFamily="2" charset="2"/>
              </a:rPr>
            </a:br>
            <a:r>
              <a:rPr lang="en-US" sz="2800" u="sng" dirty="0">
                <a:solidFill>
                  <a:srgbClr val="FF0000"/>
                </a:solidFill>
                <a:effectLst/>
                <a:latin typeface="Arial" charset="0"/>
                <a:ea typeface="MS PGothic" charset="0"/>
                <a:sym typeface="Wingdings" panose="05000000000000000000" pitchFamily="2" charset="2"/>
              </a:rPr>
              <a:t>HAS</a:t>
            </a:r>
            <a:r>
              <a:rPr lang="en-US" sz="2800" dirty="0">
                <a:solidFill>
                  <a:srgbClr val="FF0000"/>
                </a:solidFill>
                <a:effectLst/>
                <a:latin typeface="Arial" charset="0"/>
                <a:ea typeface="MS PGothic" charset="0"/>
                <a:sym typeface="Wingdings" panose="05000000000000000000" pitchFamily="2" charset="2"/>
              </a:rPr>
              <a:t> to match what it was before!!!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000000"/>
                </a:solidFill>
                <a:effectLst/>
                <a:latin typeface="Arial" charset="0"/>
                <a:ea typeface="MS PGothic" charset="0"/>
                <a:sym typeface="Wingdings" panose="05000000000000000000" pitchFamily="2" charset="2"/>
              </a:rPr>
              <a:t>Because there is only </a:t>
            </a:r>
            <a:r>
              <a:rPr lang="en-US" sz="2800" i="1" u="sng" dirty="0">
                <a:solidFill>
                  <a:srgbClr val="000000"/>
                </a:solidFill>
                <a:effectLst/>
                <a:latin typeface="Arial" charset="0"/>
                <a:ea typeface="MS PGothic" charset="0"/>
                <a:sym typeface="Wingdings" panose="05000000000000000000" pitchFamily="2" charset="2"/>
              </a:rPr>
              <a:t>ONE </a:t>
            </a:r>
            <a:r>
              <a:rPr lang="en-US" sz="2800" dirty="0">
                <a:solidFill>
                  <a:srgbClr val="000000"/>
                </a:solidFill>
                <a:effectLst/>
                <a:latin typeface="Arial" charset="0"/>
                <a:ea typeface="MS PGothic" charset="0"/>
                <a:sym typeface="Wingdings" panose="05000000000000000000" pitchFamily="2" charset="2"/>
              </a:rPr>
              <a:t>component </a:t>
            </a:r>
            <a:br>
              <a:rPr lang="en-US" sz="2800" dirty="0">
                <a:solidFill>
                  <a:srgbClr val="000000"/>
                </a:solidFill>
                <a:effectLst/>
                <a:latin typeface="Arial" charset="0"/>
                <a:ea typeface="MS PGothic" charset="0"/>
                <a:sym typeface="Wingdings" panose="05000000000000000000" pitchFamily="2" charset="2"/>
              </a:rPr>
            </a:br>
            <a:r>
              <a:rPr lang="en-US" sz="2800" dirty="0">
                <a:solidFill>
                  <a:srgbClr val="000000"/>
                </a:solidFill>
                <a:effectLst/>
                <a:latin typeface="Arial" charset="0"/>
                <a:ea typeface="MS PGothic" charset="0"/>
                <a:sym typeface="Wingdings" panose="05000000000000000000" pitchFamily="2" charset="2"/>
              </a:rPr>
              <a:t>in your K expression!!! </a:t>
            </a:r>
          </a:p>
          <a:p>
            <a:pPr>
              <a:spcBef>
                <a:spcPts val="600"/>
              </a:spcBef>
            </a:pPr>
            <a:r>
              <a:rPr lang="en-US" sz="28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  <a:sym typeface="Wingdings" panose="05000000000000000000" pitchFamily="2" charset="2"/>
              </a:rPr>
              <a:t>Pretend K = 6,     so P</a:t>
            </a:r>
            <a:r>
              <a:rPr lang="en-US" sz="2800" b="0" baseline="-25000" dirty="0">
                <a:solidFill>
                  <a:srgbClr val="000000"/>
                </a:solidFill>
                <a:effectLst/>
                <a:latin typeface="Arial" charset="0"/>
                <a:ea typeface="MS PGothic" charset="0"/>
                <a:sym typeface="Wingdings" panose="05000000000000000000" pitchFamily="2" charset="2"/>
              </a:rPr>
              <a:t>H2O</a:t>
            </a:r>
            <a:r>
              <a:rPr lang="en-US" sz="28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  <a:sym typeface="Wingdings" panose="05000000000000000000" pitchFamily="2" charset="2"/>
              </a:rPr>
              <a:t> has to be 6 every time!</a:t>
            </a:r>
            <a:br>
              <a:rPr lang="en-US" sz="28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  <a:sym typeface="Wingdings" panose="05000000000000000000" pitchFamily="2" charset="2"/>
              </a:rPr>
            </a:br>
            <a:endParaRPr lang="en-US" sz="2800" b="0" i="1" dirty="0">
              <a:solidFill>
                <a:srgbClr val="FF0000"/>
              </a:solidFill>
              <a:effectLst/>
              <a:latin typeface="Arial" charset="0"/>
              <a:ea typeface="MS PGothic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Vapor-Liquid Dynamic Equilibrium 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A35324-92C8-4BC3-77DA-92AF6CD1F4AA}"/>
              </a:ext>
            </a:extLst>
          </p:cNvPr>
          <p:cNvCxnSpPr/>
          <p:nvPr/>
        </p:nvCxnSpPr>
        <p:spPr bwMode="auto">
          <a:xfrm>
            <a:off x="9058431" y="5252273"/>
            <a:ext cx="23622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23B056-BFEF-9878-DEE8-87C6FD868EC6}"/>
              </a:ext>
            </a:extLst>
          </p:cNvPr>
          <p:cNvCxnSpPr/>
          <p:nvPr/>
        </p:nvCxnSpPr>
        <p:spPr bwMode="auto">
          <a:xfrm>
            <a:off x="9058431" y="3271073"/>
            <a:ext cx="23622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688A2B-A5F5-4633-D4E1-567037883544}"/>
              </a:ext>
            </a:extLst>
          </p:cNvPr>
          <p:cNvCxnSpPr>
            <a:cxnSpLocks/>
          </p:cNvCxnSpPr>
          <p:nvPr/>
        </p:nvCxnSpPr>
        <p:spPr bwMode="auto">
          <a:xfrm>
            <a:off x="10734831" y="3271073"/>
            <a:ext cx="0" cy="198120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C0D4CA-7B9D-EE1C-2DE1-49A7C3E3E73F}"/>
              </a:ext>
            </a:extLst>
          </p:cNvPr>
          <p:cNvCxnSpPr>
            <a:cxnSpLocks/>
          </p:cNvCxnSpPr>
          <p:nvPr/>
        </p:nvCxnSpPr>
        <p:spPr bwMode="auto">
          <a:xfrm flipV="1">
            <a:off x="9744231" y="3271073"/>
            <a:ext cx="0" cy="198120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EFA02CF-0EBE-5DE7-3A26-3FA7BC5FA904}"/>
              </a:ext>
            </a:extLst>
          </p:cNvPr>
          <p:cNvSpPr txBox="1"/>
          <p:nvPr/>
        </p:nvSpPr>
        <p:spPr>
          <a:xfrm>
            <a:off x="8550015" y="5252273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Stress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B9E127-741C-97EB-82F5-FB9D35344343}"/>
              </a:ext>
            </a:extLst>
          </p:cNvPr>
          <p:cNvSpPr txBox="1"/>
          <p:nvPr/>
        </p:nvSpPr>
        <p:spPr>
          <a:xfrm>
            <a:off x="7801131" y="28194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Stress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6B8477-A338-9F32-F162-CF710E72E4D5}"/>
              </a:ext>
            </a:extLst>
          </p:cNvPr>
          <p:cNvSpPr txBox="1"/>
          <p:nvPr/>
        </p:nvSpPr>
        <p:spPr>
          <a:xfrm>
            <a:off x="10744200" y="5264472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</a:p>
          <a:p>
            <a:r>
              <a:rPr lang="en-US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</a:p>
        </p:txBody>
      </p:sp>
    </p:spTree>
    <p:extLst>
      <p:ext uri="{BB962C8B-B14F-4D97-AF65-F5344CB8AC3E}">
        <p14:creationId xmlns:p14="http://schemas.microsoft.com/office/powerpoint/2010/main" val="139400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 uiExpand="1" build="p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Content Placeholder 2"/>
          <p:cNvSpPr>
            <a:spLocks noGrp="1"/>
          </p:cNvSpPr>
          <p:nvPr>
            <p:ph idx="1"/>
          </p:nvPr>
        </p:nvSpPr>
        <p:spPr>
          <a:xfrm>
            <a:off x="381000" y="1219201"/>
            <a:ext cx="11506200" cy="48768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3200" dirty="0">
                <a:solidFill>
                  <a:srgbClr val="00B050"/>
                </a:solidFill>
                <a:effectLst/>
                <a:latin typeface="Arial" charset="0"/>
                <a:ea typeface="MS PGothic" charset="0"/>
              </a:rPr>
              <a:t>So what if this time...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charset="0"/>
                <a:ea typeface="MS PGothic" charset="0"/>
              </a:rPr>
              <a:t>If you  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↑ Volume of chamber = ↓ Pressure inside chamber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b="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charset="0"/>
                <a:ea typeface="MS PGothic" charset="0"/>
              </a:rPr>
              <a:t>Then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 there are fewer vapor molecules in a given volume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charset="0"/>
                <a:ea typeface="MS PGothic" charset="0"/>
              </a:rPr>
              <a:t>Causing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 the rate of </a:t>
            </a:r>
            <a:r>
              <a:rPr lang="en-US" sz="3200" i="1" u="sng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condensation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 to slow.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b="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charset="0"/>
                <a:ea typeface="MS PGothic" charset="0"/>
              </a:rPr>
              <a:t>Therefore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, for a period of time, the </a:t>
            </a:r>
            <a:r>
              <a:rPr lang="en-US" sz="3200" i="1" u="sng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rate of vaporization 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will be faster than the rate of condensation, 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charset="0"/>
                <a:ea typeface="MS PGothic" charset="0"/>
              </a:rPr>
              <a:t>Causing 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the amount of vapor to increase.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</a:t>
            </a:r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Vapor-Liquid Dynamic Equilibrium 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58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4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4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4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4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48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Content Placeholder 2"/>
          <p:cNvSpPr>
            <a:spLocks noGrp="1"/>
          </p:cNvSpPr>
          <p:nvPr>
            <p:ph idx="1"/>
          </p:nvPr>
        </p:nvSpPr>
        <p:spPr>
          <a:xfrm>
            <a:off x="381000" y="1219199"/>
            <a:ext cx="11430000" cy="3200401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charset="0"/>
                <a:ea typeface="MS PGothic" charset="0"/>
              </a:rPr>
              <a:t>Eventually 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enough vapor accumulates 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>
              <a:solidFill>
                <a:srgbClr val="0070C0"/>
              </a:solidFill>
              <a:effectLst/>
              <a:latin typeface="Arial" charset="0"/>
              <a:ea typeface="MS PGothic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charset="0"/>
                <a:ea typeface="MS PGothic" charset="0"/>
              </a:rPr>
              <a:t>Until 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the </a:t>
            </a:r>
            <a:r>
              <a:rPr lang="en-US" sz="3200" i="1" u="sng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rate of the condensation 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increases to the point where it is once again as fast as evaporation. 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charset="0"/>
                <a:ea typeface="MS PGothic" charset="0"/>
              </a:rPr>
              <a:t>Causing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 equilibrium to be reestablished!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charset="0"/>
                <a:ea typeface="MS PGothic" charset="0"/>
              </a:rPr>
              <a:t>Therefore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 the vapor pressure will be back to the </a:t>
            </a:r>
            <a:r>
              <a:rPr lang="en-US" sz="3200" dirty="0">
                <a:solidFill>
                  <a:srgbClr val="FF0000"/>
                </a:solidFill>
                <a:effectLst/>
                <a:latin typeface="Arial" charset="0"/>
                <a:ea typeface="MS PGothic" charset="0"/>
              </a:rPr>
              <a:t>original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</a:t>
            </a:r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Vapor-Liquid Dynamic Equilibrium 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B02C22-E267-8DA2-E88E-27A1397875C3}"/>
              </a:ext>
            </a:extLst>
          </p:cNvPr>
          <p:cNvSpPr txBox="1"/>
          <p:nvPr/>
        </p:nvSpPr>
        <p:spPr>
          <a:xfrm>
            <a:off x="342900" y="5486400"/>
            <a:ext cx="1150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time the equilibrium point will be the SAME as it started. Different than a “normal” eq. scenario where it goes back towards the original but never reaches it. </a:t>
            </a:r>
          </a:p>
        </p:txBody>
      </p:sp>
    </p:spTree>
    <p:extLst>
      <p:ext uri="{BB962C8B-B14F-4D97-AF65-F5344CB8AC3E}">
        <p14:creationId xmlns:p14="http://schemas.microsoft.com/office/powerpoint/2010/main" val="156572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4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4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4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 build="p"/>
      <p:bldP spid="2" grpId="0"/>
    </p:bldLst>
  </p:timing>
</p:sld>
</file>

<file path=ppt/theme/theme1.xml><?xml version="1.0" encoding="utf-8"?>
<a:theme xmlns:a="http://schemas.openxmlformats.org/drawingml/2006/main" name="chemistry">
  <a:themeElements>
    <a:clrScheme name="chemistry 8">
      <a:dk1>
        <a:srgbClr val="808080"/>
      </a:dk1>
      <a:lt1>
        <a:srgbClr val="FFFFFF"/>
      </a:lt1>
      <a:dk2>
        <a:srgbClr val="3366FF"/>
      </a:dk2>
      <a:lt2>
        <a:srgbClr val="FFFFFF"/>
      </a:lt2>
      <a:accent1>
        <a:srgbClr val="FFFF00"/>
      </a:accent1>
      <a:accent2>
        <a:srgbClr val="3333CC"/>
      </a:accent2>
      <a:accent3>
        <a:srgbClr val="ADB8FF"/>
      </a:accent3>
      <a:accent4>
        <a:srgbClr val="DADADA"/>
      </a:accent4>
      <a:accent5>
        <a:srgbClr val="FFFFA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emistry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hemistr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istr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8">
        <a:dk1>
          <a:srgbClr val="808080"/>
        </a:dk1>
        <a:lt1>
          <a:srgbClr val="FFFFFF"/>
        </a:lt1>
        <a:dk2>
          <a:srgbClr val="3366FF"/>
        </a:dk2>
        <a:lt2>
          <a:srgbClr val="FFFFFF"/>
        </a:lt2>
        <a:accent1>
          <a:srgbClr val="FFFF00"/>
        </a:accent1>
        <a:accent2>
          <a:srgbClr val="3333CC"/>
        </a:accent2>
        <a:accent3>
          <a:srgbClr val="ADB8FF"/>
        </a:accent3>
        <a:accent4>
          <a:srgbClr val="DADADA"/>
        </a:accent4>
        <a:accent5>
          <a:srgbClr val="FFFF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3798</TotalTime>
  <Words>1075</Words>
  <Application>Microsoft Office PowerPoint</Application>
  <PresentationFormat>Widescreen</PresentationFormat>
  <Paragraphs>187</Paragraphs>
  <Slides>36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Calibri Light</vt:lpstr>
      <vt:lpstr>Comic Sans MS</vt:lpstr>
      <vt:lpstr>Impact</vt:lpstr>
      <vt:lpstr>Times</vt:lpstr>
      <vt:lpstr>chemistry</vt:lpstr>
      <vt:lpstr>Office Theme</vt:lpstr>
      <vt:lpstr>1_Office Theme</vt:lpstr>
      <vt:lpstr>ChemSketch</vt:lpstr>
      <vt:lpstr>N30 – Intermolecular Forces</vt:lpstr>
      <vt:lpstr>N30 – Intermolecular Forces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Water phase changes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Water</vt:lpstr>
      <vt:lpstr>PowerPoint Presentation</vt:lpstr>
      <vt:lpstr>PowerPoint Presentation</vt:lpstr>
      <vt:lpstr>Sulfur</vt:lpstr>
      <vt:lpstr>PowerPoint Presentation</vt:lpstr>
      <vt:lpstr>PowerPoint Presentation</vt:lpstr>
      <vt:lpstr>Can stop here! Different types of crystal structures are not covered anymore. You can keep going if interested though!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Crystal Structures - Cubic</vt:lpstr>
      <vt:lpstr>Crystal Structures - Monoclinic</vt:lpstr>
      <vt:lpstr>Crystal Structures - Tetragonal</vt:lpstr>
      <vt:lpstr>Crystal Structures - Orthorhombic</vt:lpstr>
      <vt:lpstr>Crystal Structures – Other Shapes</vt:lpstr>
      <vt:lpstr>PowerPoint Presentation</vt:lpstr>
      <vt:lpstr>Closest Packing  Holes</vt:lpstr>
      <vt:lpstr>PowerPoint Presentation</vt:lpstr>
      <vt:lpstr>PowerPoint Presentation</vt:lpstr>
    </vt:vector>
  </TitlesOfParts>
  <Company>Visalia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Allan</dc:creator>
  <cp:lastModifiedBy>Farmer, Stephanie [DH]</cp:lastModifiedBy>
  <cp:revision>124</cp:revision>
  <cp:lastPrinted>2019-01-29T14:50:21Z</cp:lastPrinted>
  <dcterms:created xsi:type="dcterms:W3CDTF">2006-06-05T15:43:55Z</dcterms:created>
  <dcterms:modified xsi:type="dcterms:W3CDTF">2025-01-21T21:45:15Z</dcterms:modified>
</cp:coreProperties>
</file>