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31"/>
  </p:notesMasterIdLst>
  <p:sldIdLst>
    <p:sldId id="256" r:id="rId3"/>
    <p:sldId id="293" r:id="rId4"/>
    <p:sldId id="354" r:id="rId5"/>
    <p:sldId id="355" r:id="rId6"/>
    <p:sldId id="357" r:id="rId7"/>
    <p:sldId id="299" r:id="rId8"/>
    <p:sldId id="301" r:id="rId9"/>
    <p:sldId id="358" r:id="rId10"/>
    <p:sldId id="303" r:id="rId11"/>
    <p:sldId id="302" r:id="rId12"/>
    <p:sldId id="304" r:id="rId13"/>
    <p:sldId id="305" r:id="rId14"/>
    <p:sldId id="306" r:id="rId15"/>
    <p:sldId id="356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47" r:id="rId24"/>
    <p:sldId id="348" r:id="rId25"/>
    <p:sldId id="349" r:id="rId26"/>
    <p:sldId id="350" r:id="rId27"/>
    <p:sldId id="351" r:id="rId28"/>
    <p:sldId id="352" r:id="rId29"/>
    <p:sldId id="353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3300"/>
    <a:srgbClr val="F5FB03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66"/>
    <p:restoredTop sz="94586"/>
  </p:normalViewPr>
  <p:slideViewPr>
    <p:cSldViewPr>
      <p:cViewPr varScale="1">
        <p:scale>
          <a:sx n="66" d="100"/>
          <a:sy n="66" d="100"/>
        </p:scale>
        <p:origin x="184" y="9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fld id="{914EF5DF-570D-4EE9-9CAB-1097E7D49A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422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2324DD-14B5-4CB3-AC73-B8C5F1357921}" type="slidenum">
              <a:rPr lang="en-US"/>
              <a:pPr/>
              <a:t>2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112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BA6E77-6D4B-420B-8E35-3D4361C2663A}" type="slidenum">
              <a:rPr lang="en-US"/>
              <a:pPr/>
              <a:t>19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817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EE3827-8B43-4030-ADFD-72A3707DD263}" type="slidenum">
              <a:rPr lang="en-US"/>
              <a:pPr/>
              <a:t>25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57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BA09AC-22F7-4E1D-876B-FAF751C89F1B}" type="slidenum">
              <a:rPr lang="en-US"/>
              <a:pPr/>
              <a:t>27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736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0EBBCE-359C-4098-9CC9-A14A851CA77E}" type="slidenum">
              <a:rPr lang="en-US"/>
              <a:pPr/>
              <a:t>28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81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1638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6079EAEA-B99D-254D-91C1-BC63A17C7AF2}" type="slidenum">
              <a:rPr lang="en-US" sz="1200"/>
              <a:pPr/>
              <a:t>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92167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58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1658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10E67946-7422-2E44-9326-245F13FDB133}" type="slidenum">
              <a:rPr lang="en-US" sz="1200"/>
              <a:pPr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14078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58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1658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10E67946-7422-2E44-9326-245F13FDB133}" type="slidenum">
              <a:rPr lang="en-US" sz="1200"/>
              <a:pPr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175468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129274-C4E0-431B-B83D-7A567C4F9B65}" type="slidenum">
              <a:rPr lang="en-US"/>
              <a:pPr/>
              <a:t>7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129274-C4E0-431B-B83D-7A567C4F9B65}" type="slidenum">
              <a:rPr lang="en-US"/>
              <a:pPr/>
              <a:t>8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543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399961-0408-4E6F-888D-A4E3CEDC82C1}" type="slidenum">
              <a:rPr lang="en-US"/>
              <a:pPr/>
              <a:t>15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89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6FBF5F-42DA-48F4-8787-C79B974D8AFD}" type="slidenum">
              <a:rPr lang="en-US"/>
              <a:pPr/>
              <a:t>17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24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06DAB7-8349-4139-8536-C9249F1EA355}" type="slidenum">
              <a:rPr lang="en-US"/>
              <a:pPr/>
              <a:t>18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178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A1369-5641-40B2-892B-27193CB111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C8DC9-8D7C-42DE-8B51-96AFBE16AD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CB7ED-2A66-43E5-953B-F55C4BCD74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AD7BA-3A23-4DB8-9787-6CAFFFECD8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8A2D5-FAED-4A15-BF59-2877563B28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51F46-0505-436E-A9C1-07C8B99BF0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BBC3F-DA66-4CCE-A0D5-8D45AA18B9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AF2039-043E-4BC6-B118-795D00A86D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C915D6-CEA0-43A3-B1BB-F13017DAEB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25217-B1D0-43F0-9B21-FBF0355FCA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2E973A-001A-4BA3-A678-3E2415C3E3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2458C8B8-AA2C-42EE-8D6B-9FB97DCF85F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6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8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1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4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981200"/>
            <a:ext cx="7772400" cy="1470025"/>
          </a:xfrm>
        </p:spPr>
        <p:txBody>
          <a:bodyPr/>
          <a:lstStyle/>
          <a:p>
            <a:r>
              <a:rPr lang="en-US" sz="6000" b="1" u="sng" dirty="0">
                <a:latin typeface="Comic Sans MS" pitchFamily="66" charset="0"/>
              </a:rPr>
              <a:t>Intermolecular Forces</a:t>
            </a:r>
            <a:br>
              <a:rPr lang="en-US" sz="4800" b="1" dirty="0">
                <a:latin typeface="Comic Sans MS" pitchFamily="66" charset="0"/>
              </a:rPr>
            </a:br>
            <a:br>
              <a:rPr lang="en-US" sz="4800" b="1" dirty="0">
                <a:latin typeface="Comic Sans MS" pitchFamily="66" charset="0"/>
              </a:rPr>
            </a:br>
            <a:r>
              <a:rPr lang="en-US" sz="3600" b="1" dirty="0">
                <a:latin typeface="Comic Sans MS" pitchFamily="66" charset="0"/>
              </a:rPr>
              <a:t>Vapor Pressure &amp; Phase Diagrams</a:t>
            </a:r>
            <a:endParaRPr lang="en-US" sz="4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3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2362200" cy="762000"/>
          </a:xfrm>
        </p:spPr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Water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0" y="304800"/>
            <a:ext cx="2438400" cy="2590800"/>
          </a:xfrm>
        </p:spPr>
        <p:txBody>
          <a:bodyPr/>
          <a:lstStyle/>
          <a:p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Carbon dioxide</a:t>
            </a:r>
          </a:p>
        </p:txBody>
      </p:sp>
      <p:pic>
        <p:nvPicPr>
          <p:cNvPr id="6963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934200" cy="681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324600" y="381000"/>
            <a:ext cx="2514600" cy="1371600"/>
          </a:xfrm>
        </p:spPr>
        <p:txBody>
          <a:bodyPr/>
          <a:lstStyle/>
          <a:p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Carbon</a:t>
            </a:r>
          </a:p>
        </p:txBody>
      </p:sp>
      <p:pic>
        <p:nvPicPr>
          <p:cNvPr id="7066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1991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683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2286000" cy="800100"/>
          </a:xfrm>
        </p:spPr>
        <p:txBody>
          <a:bodyPr/>
          <a:lstStyle/>
          <a:p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Sulfur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D28B6-2FC0-BC4B-8B54-DAA3C60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455504"/>
          </a:xfrm>
        </p:spPr>
        <p:txBody>
          <a:bodyPr/>
          <a:lstStyle/>
          <a:p>
            <a:r>
              <a:rPr lang="en-US" sz="23900" dirty="0"/>
              <a:t>Stop</a:t>
            </a:r>
            <a:br>
              <a:rPr lang="en-US" sz="239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22373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u="sng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Some Properties of a Liquid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219200"/>
            <a:ext cx="3810000" cy="2819400"/>
          </a:xfrm>
          <a:noFill/>
          <a:ln/>
        </p:spPr>
        <p:txBody>
          <a:bodyPr lIns="90488" tIns="44450" rIns="90488" bIns="44450"/>
          <a:lstStyle/>
          <a:p>
            <a:pPr>
              <a:buFont typeface="Wingdings" pitchFamily="2" charset="2"/>
              <a:buChar char="v"/>
            </a:pPr>
            <a:r>
              <a:rPr lang="en-US" sz="25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Surface Tension</a:t>
            </a:r>
            <a:r>
              <a:rPr lang="en-US" sz="25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 The resistance to an increase in its surface area (polar molecules, liquid metals).</a:t>
            </a:r>
          </a:p>
        </p:txBody>
      </p:sp>
      <p:pic>
        <p:nvPicPr>
          <p:cNvPr id="26628" name="Picture 4" descr="tension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876800" y="914400"/>
            <a:ext cx="3962400" cy="3143250"/>
          </a:xfrm>
          <a:noFill/>
          <a:ln/>
        </p:spPr>
      </p:pic>
      <p:pic>
        <p:nvPicPr>
          <p:cNvPr id="26629" name="Picture 5" descr="capi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4419600"/>
            <a:ext cx="2162175" cy="2009775"/>
          </a:xfrm>
          <a:prstGeom prst="rect">
            <a:avLst/>
          </a:prstGeom>
          <a:noFill/>
        </p:spPr>
      </p:pic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762000" y="4572000"/>
            <a:ext cx="4648200" cy="1981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v"/>
            </a:pPr>
            <a:r>
              <a:rPr lang="en-US" sz="2800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Capillary Action</a:t>
            </a: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 Spontaneous rising of a liquid in a narrow tube.</a:t>
            </a:r>
          </a:p>
          <a:p>
            <a:pPr marL="342900" indent="-342900">
              <a:spcBef>
                <a:spcPct val="100000"/>
              </a:spcBef>
            </a:pP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65285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  <p:bldP spid="266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066800" y="228600"/>
            <a:ext cx="7010400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3200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Some Properties of a Liquid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19200"/>
            <a:ext cx="4267200" cy="1219200"/>
          </a:xfrm>
          <a:noFill/>
          <a:ln/>
        </p:spPr>
        <p:txBody>
          <a:bodyPr lIns="90488" tIns="44450" rIns="90488" bIns="44450"/>
          <a:lstStyle/>
          <a:p>
            <a:pPr>
              <a:buFont typeface="Wingdings" pitchFamily="2" charset="2"/>
              <a:buChar char="v"/>
            </a:pPr>
            <a:r>
              <a:rPr lang="en-US" sz="2500" dirty="0">
                <a:solidFill>
                  <a:srgbClr val="FF3300"/>
                </a:solidFill>
              </a:rPr>
              <a:t>Viscosity</a:t>
            </a:r>
            <a:r>
              <a:rPr lang="en-US" sz="2000" dirty="0"/>
              <a:t>:  </a:t>
            </a:r>
            <a:r>
              <a:rPr lang="en-US" sz="2500" dirty="0">
                <a:solidFill>
                  <a:srgbClr val="000000"/>
                </a:solidFill>
              </a:rPr>
              <a:t>Resistance to flow</a:t>
            </a:r>
          </a:p>
        </p:txBody>
      </p:sp>
      <p:pic>
        <p:nvPicPr>
          <p:cNvPr id="30724" name="Picture 4" descr="karo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29200" y="1143000"/>
            <a:ext cx="3829050" cy="5105400"/>
          </a:xfrm>
          <a:noFill/>
          <a:ln/>
        </p:spPr>
      </p:pic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81000" y="2667000"/>
            <a:ext cx="4267200" cy="154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Wingdings" pitchFamily="2" charset="2"/>
              <a:buChar char="v"/>
            </a:pPr>
            <a:r>
              <a:rPr lang="en-US" sz="28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High viscosity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an  </a:t>
            </a:r>
          </a:p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indication of </a:t>
            </a:r>
            <a:r>
              <a:rPr lang="en-US" sz="2800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strong </a:t>
            </a:r>
          </a:p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en-US" sz="2800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intermolecular</a:t>
            </a:r>
            <a:r>
              <a:rPr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forces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298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  <p:bldP spid="307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228600"/>
            <a:ext cx="4495800" cy="9144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Types of Solids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066800"/>
            <a:ext cx="3886200" cy="2133600"/>
          </a:xfrm>
          <a:noFill/>
          <a:ln/>
        </p:spPr>
        <p:txBody>
          <a:bodyPr lIns="90488" tIns="44450" rIns="90488" bIns="44450"/>
          <a:lstStyle/>
          <a:p>
            <a:pPr>
              <a:buFont typeface="Wingdings" pitchFamily="2" charset="2"/>
              <a:buChar char="v"/>
            </a:pPr>
            <a:r>
              <a:rPr lang="en-US" sz="2000">
                <a:solidFill>
                  <a:schemeClr val="accent1"/>
                </a:solidFill>
              </a:rPr>
              <a:t>Crystalline Solids</a:t>
            </a:r>
            <a:r>
              <a:rPr lang="en-US" sz="2000"/>
              <a:t>:  highly regular arrangement of their components</a:t>
            </a:r>
          </a:p>
        </p:txBody>
      </p:sp>
      <p:pic>
        <p:nvPicPr>
          <p:cNvPr id="31748" name="Picture 4" descr="crystallin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267200" y="1143000"/>
            <a:ext cx="4648200" cy="3267075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9990323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4648200" cy="9144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Types of Solids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3810000" cy="1981200"/>
          </a:xfrm>
          <a:noFill/>
          <a:ln/>
        </p:spPr>
        <p:txBody>
          <a:bodyPr lIns="90488" tIns="44450" rIns="90488" bIns="44450"/>
          <a:lstStyle/>
          <a:p>
            <a:pPr>
              <a:spcBef>
                <a:spcPct val="100000"/>
              </a:spcBef>
              <a:buFont typeface="Wingdings" pitchFamily="2" charset="2"/>
              <a:buChar char="v"/>
            </a:pPr>
            <a:r>
              <a:rPr lang="en-US" sz="2000">
                <a:solidFill>
                  <a:schemeClr val="accent1"/>
                </a:solidFill>
              </a:rPr>
              <a:t>Amorphous solids</a:t>
            </a:r>
            <a:r>
              <a:rPr lang="en-US" sz="2000"/>
              <a:t>:  considerable disorder in their structures (</a:t>
            </a:r>
            <a:r>
              <a:rPr lang="en-US" sz="2000">
                <a:solidFill>
                  <a:schemeClr val="tx2"/>
                </a:solidFill>
              </a:rPr>
              <a:t>glass</a:t>
            </a:r>
            <a:r>
              <a:rPr lang="en-US" sz="2000"/>
              <a:t>).</a:t>
            </a:r>
          </a:p>
        </p:txBody>
      </p:sp>
      <p:pic>
        <p:nvPicPr>
          <p:cNvPr id="33796" name="Picture 4" descr="glas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419600" y="1143000"/>
            <a:ext cx="4495800" cy="4271963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3916751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Representation of Components in a Crystalline Solid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81200"/>
            <a:ext cx="4038600" cy="2590800"/>
          </a:xfrm>
          <a:noFill/>
          <a:ln/>
        </p:spPr>
        <p:txBody>
          <a:bodyPr lIns="90488" tIns="44450" rIns="90488" bIns="44450"/>
          <a:lstStyle/>
          <a:p>
            <a:pPr marL="0" indent="0">
              <a:buFontTx/>
              <a:buNone/>
            </a:pPr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Lattice</a:t>
            </a: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 A 3-dimensional system of points designating the centers of components (atoms, ions, or molecules) that make up the substance.</a:t>
            </a:r>
          </a:p>
        </p:txBody>
      </p:sp>
      <p:pic>
        <p:nvPicPr>
          <p:cNvPr id="35844" name="Picture 4" descr="liclcrystal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495800" y="1905000"/>
            <a:ext cx="4648200" cy="3217863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77165012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tx1"/>
          </a:solidFill>
          <a:ln/>
        </p:spPr>
        <p:txBody>
          <a:bodyPr lIns="90488" tIns="44450" rIns="90488" bIns="44450"/>
          <a:lstStyle/>
          <a:p>
            <a:r>
              <a:rPr lang="en-US" sz="4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Equilibrium Vapor Pressure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915400" cy="4953000"/>
          </a:xfrm>
          <a:noFill/>
          <a:ln/>
        </p:spPr>
        <p:txBody>
          <a:bodyPr lIns="90488" tIns="44450" rIns="90488" bIns="44450"/>
          <a:lstStyle/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3600" b="0" dirty="0">
                <a:solidFill>
                  <a:srgbClr val="000000"/>
                </a:solidFill>
              </a:rPr>
              <a:t>The pressure of the vapor present </a:t>
            </a:r>
            <a:r>
              <a:rPr lang="en-US" sz="3600" b="0" dirty="0">
                <a:solidFill>
                  <a:srgbClr val="FF3300"/>
                </a:solidFill>
              </a:rPr>
              <a:t>at equilibrium.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3600" b="0" dirty="0">
                <a:solidFill>
                  <a:srgbClr val="000000"/>
                </a:solidFill>
              </a:rPr>
              <a:t>Determined principally by the size of the intermolecular forces in the liquid.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3600" b="0" dirty="0">
                <a:solidFill>
                  <a:srgbClr val="000000"/>
                </a:solidFill>
              </a:rPr>
              <a:t>Increases significantly with temperature.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3600" b="0" dirty="0">
                <a:solidFill>
                  <a:srgbClr val="FF3300"/>
                </a:solidFill>
              </a:rPr>
              <a:t>Volatile liquids</a:t>
            </a:r>
            <a:r>
              <a:rPr lang="en-US" sz="3600" b="0" dirty="0">
                <a:solidFill>
                  <a:schemeClr val="accent2"/>
                </a:solidFill>
              </a:rPr>
              <a:t> </a:t>
            </a:r>
            <a:r>
              <a:rPr lang="en-US" sz="3600" b="0" dirty="0">
                <a:solidFill>
                  <a:srgbClr val="000000"/>
                </a:solidFill>
              </a:rPr>
              <a:t>have high vapor pressures.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3600" b="0" dirty="0">
                <a:solidFill>
                  <a:srgbClr val="FF3300"/>
                </a:solidFill>
              </a:rPr>
              <a:t>B.P. </a:t>
            </a:r>
            <a:r>
              <a:rPr lang="en-US" sz="3600" b="0" dirty="0">
                <a:solidFill>
                  <a:srgbClr val="000000"/>
                </a:solidFill>
                <a:effectLst/>
              </a:rPr>
              <a:t>T at which </a:t>
            </a:r>
            <a:r>
              <a:rPr lang="en-US" sz="3600" b="0" dirty="0">
                <a:solidFill>
                  <a:srgbClr val="000000"/>
                </a:solidFill>
              </a:rPr>
              <a:t>vapor pressure = atmospheric pressure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65113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Crystal Structures - </a:t>
            </a:r>
            <a:r>
              <a:rPr lang="en-US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Cubic</a:t>
            </a:r>
          </a:p>
        </p:txBody>
      </p:sp>
      <p:graphicFrame>
        <p:nvGraphicFramePr>
          <p:cNvPr id="74756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762000" y="1905000"/>
          <a:ext cx="227012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15" name="ChemSketch" r:id="rId3" imgW="1027080" imgH="1103400" progId="ACD.ChemSketch.20">
                  <p:embed/>
                </p:oleObj>
              </mc:Choice>
              <mc:Fallback>
                <p:oleObj name="ChemSketch" r:id="rId3" imgW="1027080" imgH="110340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05000"/>
                        <a:ext cx="2270125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8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730625" y="1935163"/>
          <a:ext cx="2286000" cy="216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16" name="ChemSketch" r:id="rId5" imgW="1027080" imgH="972360" progId="ACD.ChemSketch.20">
                  <p:embed/>
                </p:oleObj>
              </mc:Choice>
              <mc:Fallback>
                <p:oleObj name="ChemSketch" r:id="rId5" imgW="1027080" imgH="97236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25" y="1935163"/>
                        <a:ext cx="2286000" cy="216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60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523038" y="1939925"/>
          <a:ext cx="2286000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17" name="ChemSketch" r:id="rId7" imgW="1027080" imgH="972360" progId="ACD.ChemSketch.20">
                  <p:embed/>
                </p:oleObj>
              </mc:Choice>
              <mc:Fallback>
                <p:oleObj name="ChemSketch" r:id="rId7" imgW="1027080" imgH="97236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3038" y="1939925"/>
                        <a:ext cx="2286000" cy="216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1066800" y="4495800"/>
            <a:ext cx="1135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Simple</a:t>
            </a:r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3413125" y="4465638"/>
            <a:ext cx="2379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Face-Centered</a:t>
            </a: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6248400" y="4495800"/>
            <a:ext cx="2397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Body-Centered</a:t>
            </a:r>
          </a:p>
        </p:txBody>
      </p:sp>
    </p:spTree>
    <p:extLst>
      <p:ext uri="{BB962C8B-B14F-4D97-AF65-F5344CB8AC3E}">
        <p14:creationId xmlns:p14="http://schemas.microsoft.com/office/powerpoint/2010/main" val="2406627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Crystal Structures - </a:t>
            </a:r>
            <a:r>
              <a:rPr lang="en-US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Monoclinic</a:t>
            </a:r>
          </a:p>
        </p:txBody>
      </p:sp>
      <p:graphicFrame>
        <p:nvGraphicFramePr>
          <p:cNvPr id="78860" name="Object 12"/>
          <p:cNvGraphicFramePr>
            <a:graphicFrameLocks noGrp="1" noChangeAspect="1"/>
          </p:cNvGraphicFramePr>
          <p:nvPr>
            <p:ph sz="half" idx="1"/>
          </p:nvPr>
        </p:nvGraphicFramePr>
        <p:xfrm>
          <a:off x="1905000" y="1752600"/>
          <a:ext cx="2028825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07" name="ChemSketch" r:id="rId3" imgW="1118520" imgH="1472040" progId="ACD.ChemSketch.20">
                  <p:embed/>
                </p:oleObj>
              </mc:Choice>
              <mc:Fallback>
                <p:oleObj name="ChemSketch" r:id="rId3" imgW="1118520" imgH="147204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752600"/>
                        <a:ext cx="2028825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1981200" y="4495800"/>
            <a:ext cx="1135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Simple</a:t>
            </a:r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5029200" y="4495800"/>
            <a:ext cx="304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End Face-Centered</a:t>
            </a:r>
          </a:p>
        </p:txBody>
      </p:sp>
      <p:graphicFrame>
        <p:nvGraphicFramePr>
          <p:cNvPr id="78862" name="Object 14"/>
          <p:cNvGraphicFramePr>
            <a:graphicFrameLocks noGrp="1" noChangeAspect="1"/>
          </p:cNvGraphicFramePr>
          <p:nvPr>
            <p:ph sz="half" idx="2"/>
          </p:nvPr>
        </p:nvGraphicFramePr>
        <p:xfrm>
          <a:off x="5867400" y="1676400"/>
          <a:ext cx="2105025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08" name="ChemSketch" r:id="rId5" imgW="1118520" imgH="1255680" progId="ACD.ChemSketch.20">
                  <p:embed/>
                </p:oleObj>
              </mc:Choice>
              <mc:Fallback>
                <p:oleObj name="ChemSketch" r:id="rId5" imgW="1118520" imgH="125568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676400"/>
                        <a:ext cx="2105025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64461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61938"/>
            <a:ext cx="7947025" cy="1244600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Crystal Structures - </a:t>
            </a:r>
            <a:r>
              <a:rPr lang="en-US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Tetragonal</a:t>
            </a:r>
          </a:p>
        </p:txBody>
      </p:sp>
      <p:graphicFrame>
        <p:nvGraphicFramePr>
          <p:cNvPr id="87049" name="Object 9"/>
          <p:cNvGraphicFramePr>
            <a:graphicFrameLocks noGrp="1" noChangeAspect="1"/>
          </p:cNvGraphicFramePr>
          <p:nvPr>
            <p:ph sz="half" idx="1"/>
          </p:nvPr>
        </p:nvGraphicFramePr>
        <p:xfrm>
          <a:off x="1654175" y="1400175"/>
          <a:ext cx="2090738" cy="316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1" name="ChemSketch" r:id="rId3" imgW="972360" imgH="1475280" progId="ACD.ChemSketch.20">
                  <p:embed/>
                </p:oleObj>
              </mc:Choice>
              <mc:Fallback>
                <p:oleObj name="ChemSketch" r:id="rId3" imgW="972360" imgH="147528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4175" y="1400175"/>
                        <a:ext cx="2090738" cy="316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1981200" y="4843463"/>
            <a:ext cx="1135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Simple</a:t>
            </a: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5276850" y="4829175"/>
            <a:ext cx="2397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Body-Centered</a:t>
            </a:r>
          </a:p>
        </p:txBody>
      </p:sp>
      <p:graphicFrame>
        <p:nvGraphicFramePr>
          <p:cNvPr id="87051" name="Object 11"/>
          <p:cNvGraphicFramePr>
            <a:graphicFrameLocks noGrp="1" noChangeAspect="1"/>
          </p:cNvGraphicFramePr>
          <p:nvPr>
            <p:ph sz="half" idx="2"/>
          </p:nvPr>
        </p:nvGraphicFramePr>
        <p:xfrm>
          <a:off x="5661025" y="1498600"/>
          <a:ext cx="2065338" cy="267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2" name="ChemSketch" r:id="rId5" imgW="972360" imgH="1261800" progId="ACD.ChemSketch.20">
                  <p:embed/>
                </p:oleObj>
              </mc:Choice>
              <mc:Fallback>
                <p:oleObj name="ChemSketch" r:id="rId5" imgW="972360" imgH="126180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1025" y="1498600"/>
                        <a:ext cx="2065338" cy="267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41703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436563"/>
            <a:ext cx="8034338" cy="1303337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Crystal Structures - </a:t>
            </a:r>
            <a:r>
              <a:rPr lang="en-US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Orthorhombic</a:t>
            </a:r>
          </a:p>
        </p:txBody>
      </p:sp>
      <p:graphicFrame>
        <p:nvGraphicFramePr>
          <p:cNvPr id="81929" name="Object 9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609600" y="1981200"/>
          <a:ext cx="1614488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19" name="ChemSketch" r:id="rId3" imgW="1188720" imgH="1627560" progId="ACD.ChemSketch.20">
                  <p:embed/>
                </p:oleObj>
              </mc:Choice>
              <mc:Fallback>
                <p:oleObj name="ChemSketch" r:id="rId3" imgW="1188720" imgH="162756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981200"/>
                        <a:ext cx="1614488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1" name="Object 11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743200" y="1905000"/>
          <a:ext cx="163195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20" name="ChemSketch" r:id="rId5" imgW="1188720" imgH="1386720" progId="ACD.ChemSketch.20">
                  <p:embed/>
                </p:oleObj>
              </mc:Choice>
              <mc:Fallback>
                <p:oleObj name="ChemSketch" r:id="rId5" imgW="1188720" imgH="138672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905000"/>
                        <a:ext cx="1631950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3" name="Object 1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953000" y="1905000"/>
          <a:ext cx="163195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21" name="ChemSketch" r:id="rId7" imgW="1188720" imgH="1386720" progId="ACD.ChemSketch.20">
                  <p:embed/>
                </p:oleObj>
              </mc:Choice>
              <mc:Fallback>
                <p:oleObj name="ChemSketch" r:id="rId7" imgW="1188720" imgH="138672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905000"/>
                        <a:ext cx="1631950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609600" y="4267200"/>
            <a:ext cx="1135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Simple</a:t>
            </a:r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2209800" y="4267200"/>
            <a:ext cx="23796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End</a:t>
            </a:r>
          </a:p>
          <a:p>
            <a:pPr algn="ctr"/>
            <a:r>
              <a:rPr lang="en-US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Face-Centered</a:t>
            </a:r>
          </a:p>
        </p:txBody>
      </p:sp>
      <p:sp>
        <p:nvSpPr>
          <p:cNvPr id="81935" name="Text Box 15"/>
          <p:cNvSpPr txBox="1">
            <a:spLocks noChangeArrowheads="1"/>
          </p:cNvSpPr>
          <p:nvPr/>
        </p:nvSpPr>
        <p:spPr bwMode="auto">
          <a:xfrm>
            <a:off x="4953000" y="4267200"/>
            <a:ext cx="1511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Body</a:t>
            </a:r>
          </a:p>
          <a:p>
            <a:pPr algn="ctr"/>
            <a:r>
              <a:rPr lang="en-US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Centered</a:t>
            </a:r>
          </a:p>
        </p:txBody>
      </p:sp>
      <p:graphicFrame>
        <p:nvGraphicFramePr>
          <p:cNvPr id="81936" name="Object 16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7131050" y="1905000"/>
          <a:ext cx="163195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22" name="ChemSketch" r:id="rId9" imgW="1188720" imgH="1386720" progId="ACD.ChemSketch.20">
                  <p:embed/>
                </p:oleObj>
              </mc:Choice>
              <mc:Fallback>
                <p:oleObj name="ChemSketch" r:id="rId9" imgW="1188720" imgH="138672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1050" y="1905000"/>
                        <a:ext cx="1631950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38" name="Text Box 18"/>
          <p:cNvSpPr txBox="1">
            <a:spLocks noChangeArrowheads="1"/>
          </p:cNvSpPr>
          <p:nvPr/>
        </p:nvSpPr>
        <p:spPr bwMode="auto">
          <a:xfrm>
            <a:off x="6461125" y="50752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1939" name="Text Box 19"/>
          <p:cNvSpPr txBox="1">
            <a:spLocks noChangeArrowheads="1"/>
          </p:cNvSpPr>
          <p:nvPr/>
        </p:nvSpPr>
        <p:spPr bwMode="auto">
          <a:xfrm>
            <a:off x="7197725" y="4267200"/>
            <a:ext cx="1511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Face</a:t>
            </a:r>
          </a:p>
          <a:p>
            <a:pPr algn="ctr"/>
            <a:r>
              <a:rPr lang="en-US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Centered</a:t>
            </a:r>
          </a:p>
        </p:txBody>
      </p:sp>
    </p:spTree>
    <p:extLst>
      <p:ext uri="{BB962C8B-B14F-4D97-AF65-F5344CB8AC3E}">
        <p14:creationId xmlns:p14="http://schemas.microsoft.com/office/powerpoint/2010/main" val="28103066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82000" cy="1219200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Crystal Structures – </a:t>
            </a:r>
            <a:r>
              <a:rPr lang="en-US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Other Shapes</a:t>
            </a:r>
          </a:p>
        </p:txBody>
      </p:sp>
      <p:graphicFrame>
        <p:nvGraphicFramePr>
          <p:cNvPr id="90128" name="Object 16"/>
          <p:cNvGraphicFramePr>
            <a:graphicFrameLocks noGrp="1" noChangeAspect="1"/>
          </p:cNvGraphicFramePr>
          <p:nvPr>
            <p:ph sz="half" idx="1"/>
          </p:nvPr>
        </p:nvGraphicFramePr>
        <p:xfrm>
          <a:off x="930275" y="1617663"/>
          <a:ext cx="2003425" cy="270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511" name="ChemSketch" r:id="rId3" imgW="1261800" imgH="1706760" progId="ACD.ChemSketch.20">
                  <p:embed/>
                </p:oleObj>
              </mc:Choice>
              <mc:Fallback>
                <p:oleObj name="ChemSketch" r:id="rId3" imgW="1261800" imgH="170676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1617663"/>
                        <a:ext cx="2003425" cy="2709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30" name="Object 1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433763" y="1882775"/>
          <a:ext cx="2257425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512" name="ChemSketch" r:id="rId5" imgW="1328760" imgH="1536120" progId="ACD.ChemSketch.20">
                  <p:embed/>
                </p:oleObj>
              </mc:Choice>
              <mc:Fallback>
                <p:oleObj name="ChemSketch" r:id="rId5" imgW="1328760" imgH="153612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3763" y="1882775"/>
                        <a:ext cx="2257425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725488" y="4689475"/>
            <a:ext cx="221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Rhombohedral</a:t>
            </a:r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6626225" y="4730750"/>
            <a:ext cx="1358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Triclinic</a:t>
            </a:r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3714750" y="4691063"/>
            <a:ext cx="167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Hexagonal</a:t>
            </a:r>
          </a:p>
        </p:txBody>
      </p:sp>
      <p:sp>
        <p:nvSpPr>
          <p:cNvPr id="90122" name="Text Box 10"/>
          <p:cNvSpPr txBox="1">
            <a:spLocks noChangeArrowheads="1"/>
          </p:cNvSpPr>
          <p:nvPr/>
        </p:nvSpPr>
        <p:spPr bwMode="auto">
          <a:xfrm>
            <a:off x="6461125" y="50752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90132" name="Object 2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027738" y="1920875"/>
          <a:ext cx="2913062" cy="270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513" name="ChemSketch" r:id="rId7" imgW="1603080" imgH="1487520" progId="ACD.ChemSketch.20">
                  <p:embed/>
                </p:oleObj>
              </mc:Choice>
              <mc:Fallback>
                <p:oleObj name="ChemSketch" r:id="rId7" imgW="1603080" imgH="148752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7738" y="1920875"/>
                        <a:ext cx="2913062" cy="270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79013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Packing in Metals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4495800"/>
            <a:ext cx="7239000" cy="1905000"/>
          </a:xfrm>
          <a:noFill/>
          <a:ln/>
        </p:spPr>
        <p:txBody>
          <a:bodyPr lIns="90488" tIns="44450" rIns="90488" bIns="44450"/>
          <a:lstStyle/>
          <a:p>
            <a:pPr marL="0" indent="0">
              <a:buFontTx/>
              <a:buNone/>
            </a:pPr>
            <a:r>
              <a:rPr lang="en-US" sz="20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Model</a:t>
            </a: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 Packing uniform, hard spheres to best use available space.  This is called </a:t>
            </a:r>
            <a:r>
              <a:rPr lang="en-US" sz="20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closest packing</a:t>
            </a: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 Each atom has 12 nearest neighbors.</a:t>
            </a:r>
          </a:p>
          <a:p>
            <a:pPr marL="0" indent="0">
              <a:buClr>
                <a:schemeClr val="tx2"/>
              </a:buClr>
              <a:buFontTx/>
              <a:buNone/>
            </a:pPr>
            <a:endParaRPr lang="en-US" sz="20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1988" name="Picture 4" descr="closestpacki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14400" y="914400"/>
            <a:ext cx="7696200" cy="3457575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9407606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2971800" cy="2209800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Closest Packing </a:t>
            </a:r>
            <a:b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Holes</a:t>
            </a:r>
          </a:p>
        </p:txBody>
      </p:sp>
      <p:pic>
        <p:nvPicPr>
          <p:cNvPr id="44035" name="Picture 3" descr="closestpackinghole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1488" y="0"/>
            <a:ext cx="4862512" cy="68580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4809052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3962400" cy="762000"/>
          </a:xfrm>
          <a:noFill/>
          <a:ln/>
        </p:spPr>
        <p:txBody>
          <a:bodyPr lIns="90488" tIns="44450" rIns="90488" bIns="44450"/>
          <a:lstStyle/>
          <a:p>
            <a:r>
              <a:rPr lang="en-US" u="sng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Metal Alloys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19200"/>
            <a:ext cx="4038600" cy="4114800"/>
          </a:xfrm>
          <a:noFill/>
          <a:ln/>
        </p:spPr>
        <p:txBody>
          <a:bodyPr lIns="90488" tIns="44450" rIns="90488" bIns="44450"/>
          <a:lstStyle/>
          <a:p>
            <a:pPr>
              <a:buClr>
                <a:schemeClr val="accent2"/>
              </a:buClr>
              <a:buFont typeface="Wingdings" pitchFamily="2" charset="2"/>
              <a:buChar char="v"/>
            </a:pPr>
            <a:r>
              <a:rPr lang="en-US" sz="3000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Substitutional</a:t>
            </a:r>
            <a:r>
              <a:rPr lang="en-US" sz="3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Alloy</a:t>
            </a:r>
            <a:r>
              <a:rPr lang="en-US" sz="3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 some metal atoms replaced by others of similar size.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v"/>
            </a:pPr>
            <a:r>
              <a:rPr lang="en-US" sz="3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brass = Cu/Zn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v"/>
            </a:pPr>
            <a:r>
              <a:rPr lang="en-US" sz="3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Bronze = </a:t>
            </a:r>
            <a:r>
              <a:rPr lang="en-US" sz="3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Sn</a:t>
            </a:r>
            <a:r>
              <a:rPr lang="en-US" sz="3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/Cu</a:t>
            </a:r>
          </a:p>
        </p:txBody>
      </p:sp>
      <p:pic>
        <p:nvPicPr>
          <p:cNvPr id="45060" name="Picture 4" descr="Brass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495800" y="381000"/>
            <a:ext cx="4343400" cy="3984625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21458670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38100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u="sng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Metal Alloys</a:t>
            </a:r>
            <a:b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(continued)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71600"/>
            <a:ext cx="4419600" cy="4191000"/>
          </a:xfrm>
          <a:noFill/>
          <a:ln/>
        </p:spPr>
        <p:txBody>
          <a:bodyPr lIns="90488" tIns="44450" rIns="90488" bIns="44450"/>
          <a:lstStyle/>
          <a:p>
            <a:pPr>
              <a:buFont typeface="Wingdings" pitchFamily="2" charset="2"/>
              <a:buChar char="v"/>
            </a:pPr>
            <a:r>
              <a:rPr lang="en-US" sz="3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Interstitial Alloy</a:t>
            </a:r>
            <a:r>
              <a:rPr lang="en-US" sz="3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 Interstices (holes) in closest packed metal structure are occupied by small atoms.</a:t>
            </a:r>
          </a:p>
          <a:p>
            <a:pPr algn="ctr">
              <a:spcBef>
                <a:spcPct val="40000"/>
              </a:spcBef>
            </a:pPr>
            <a:r>
              <a:rPr lang="en-US" sz="3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steel = iron + carbon</a:t>
            </a:r>
          </a:p>
        </p:txBody>
      </p:sp>
      <p:pic>
        <p:nvPicPr>
          <p:cNvPr id="47108" name="Picture 4" descr="Steel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0" y="685800"/>
            <a:ext cx="4343400" cy="393065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264861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0997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 lIns="457200" anchor="t">
            <a:spAutoFit/>
          </a:bodyPr>
          <a:lstStyle/>
          <a:p>
            <a:r>
              <a:rPr lang="en-US" sz="4800" dirty="0">
                <a:solidFill>
                  <a:srgbClr val="000000"/>
                </a:solidFill>
                <a:latin typeface="Arial" charset="0"/>
                <a:ea typeface="MS PGothic" charset="0"/>
                <a:cs typeface="Arial" charset="0"/>
              </a:rPr>
              <a:t>Vapor Pressure</a:t>
            </a:r>
            <a:endParaRPr lang="en-US" sz="4800" dirty="0">
              <a:solidFill>
                <a:srgbClr val="0000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62818" name="Content Placeholder 2"/>
          <p:cNvSpPr>
            <a:spLocks noGrp="1"/>
          </p:cNvSpPr>
          <p:nvPr>
            <p:ph idx="1"/>
          </p:nvPr>
        </p:nvSpPr>
        <p:spPr>
          <a:xfrm>
            <a:off x="381000" y="973138"/>
            <a:ext cx="8589963" cy="5275262"/>
          </a:xfrm>
        </p:spPr>
        <p:txBody>
          <a:bodyPr/>
          <a:lstStyle/>
          <a:p>
            <a:pPr eaLnBrk="1" hangingPunct="1"/>
            <a:r>
              <a:rPr lang="en-US" sz="2900" b="0" dirty="0">
                <a:solidFill>
                  <a:srgbClr val="000000"/>
                </a:solidFill>
                <a:latin typeface="Times"/>
                <a:ea typeface="MS PGothic" charset="0"/>
                <a:cs typeface="Times"/>
              </a:rPr>
              <a:t>The pressure exerted by the vapor when it is in dynamic equilibrium with its liquid is called </a:t>
            </a:r>
            <a:r>
              <a:rPr lang="en-US" sz="2900" b="0" dirty="0">
                <a:solidFill>
                  <a:srgbClr val="FF0000"/>
                </a:solidFill>
                <a:latin typeface="Times"/>
                <a:ea typeface="MS PGothic" charset="0"/>
                <a:cs typeface="Times"/>
              </a:rPr>
              <a:t>the vapor pressure.</a:t>
            </a:r>
          </a:p>
          <a:p>
            <a:pPr lvl="1" eaLnBrk="1" hangingPunct="1"/>
            <a:r>
              <a:rPr lang="en-US" sz="2900" b="0" dirty="0">
                <a:solidFill>
                  <a:srgbClr val="000000"/>
                </a:solidFill>
                <a:latin typeface="Times"/>
                <a:ea typeface="MS PGothic" charset="0"/>
                <a:cs typeface="Times"/>
              </a:rPr>
              <a:t>Remember using Dalton’s Law of Partial Pressures to account for the pressure of the water vapor when collecting gases by water displacement?</a:t>
            </a:r>
          </a:p>
          <a:p>
            <a:pPr eaLnBrk="1" hangingPunct="1"/>
            <a:r>
              <a:rPr lang="en-US" sz="2900" b="0" dirty="0">
                <a:solidFill>
                  <a:srgbClr val="000000"/>
                </a:solidFill>
                <a:latin typeface="Times"/>
                <a:ea typeface="MS PGothic" charset="0"/>
                <a:cs typeface="Times"/>
              </a:rPr>
              <a:t>The weaker the attractive forces between the molecules, the more molecules will be in the vapor.</a:t>
            </a:r>
          </a:p>
          <a:p>
            <a:pPr eaLnBrk="1" hangingPunct="1"/>
            <a:r>
              <a:rPr lang="en-US" sz="2900" b="0" dirty="0">
                <a:solidFill>
                  <a:srgbClr val="000000"/>
                </a:solidFill>
                <a:latin typeface="Times"/>
                <a:ea typeface="MS PGothic" charset="0"/>
                <a:cs typeface="Times"/>
              </a:rPr>
              <a:t>Therefore, </a:t>
            </a:r>
            <a:r>
              <a:rPr lang="en-US" sz="2900" b="0" dirty="0">
                <a:solidFill>
                  <a:srgbClr val="FF0000"/>
                </a:solidFill>
                <a:latin typeface="Times"/>
                <a:ea typeface="MS PGothic" charset="0"/>
                <a:cs typeface="Times"/>
              </a:rPr>
              <a:t>the weaker the attractive forces, the higher the vapor pressure</a:t>
            </a:r>
            <a:r>
              <a:rPr lang="en-US" sz="2900" b="0" dirty="0">
                <a:solidFill>
                  <a:schemeClr val="accent2"/>
                </a:solidFill>
                <a:latin typeface="Times"/>
                <a:ea typeface="MS PGothic" charset="0"/>
                <a:cs typeface="Times"/>
              </a:rPr>
              <a:t>. </a:t>
            </a:r>
          </a:p>
          <a:p>
            <a:pPr lvl="1" eaLnBrk="1" hangingPunct="1"/>
            <a:r>
              <a:rPr lang="en-US" sz="2900" b="0" dirty="0">
                <a:solidFill>
                  <a:srgbClr val="000000"/>
                </a:solidFill>
                <a:latin typeface="Times"/>
                <a:ea typeface="MS PGothic" charset="0"/>
                <a:cs typeface="Times"/>
              </a:rPr>
              <a:t>The higher the vapor pressure, the more volatile the liquid.</a:t>
            </a:r>
          </a:p>
        </p:txBody>
      </p:sp>
    </p:spTree>
    <p:extLst>
      <p:ext uri="{BB962C8B-B14F-4D97-AF65-F5344CB8AC3E}">
        <p14:creationId xmlns:p14="http://schemas.microsoft.com/office/powerpoint/2010/main" val="1799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2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2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2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2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7886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 lIns="457200" anchor="t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rial" charset="0"/>
                <a:ea typeface="MS PGothic" charset="0"/>
                <a:cs typeface="Arial" charset="0"/>
              </a:rPr>
              <a:t>Vapor–Liquid Dynamic Equilibrium</a:t>
            </a:r>
            <a:endParaRPr lang="en-US" sz="4000" dirty="0">
              <a:solidFill>
                <a:srgbClr val="0000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64866" name="Content Placeholder 2"/>
          <p:cNvSpPr>
            <a:spLocks noGrp="1"/>
          </p:cNvSpPr>
          <p:nvPr>
            <p:ph idx="1"/>
          </p:nvPr>
        </p:nvSpPr>
        <p:spPr>
          <a:xfrm>
            <a:off x="365125" y="1127125"/>
            <a:ext cx="8323263" cy="5243513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sz="3200" b="0" dirty="0">
                <a:solidFill>
                  <a:srgbClr val="000000"/>
                </a:solidFill>
                <a:latin typeface="Arial" charset="0"/>
                <a:ea typeface="MS PGothic" charset="0"/>
              </a:rPr>
              <a:t>If the volume of the chamber is increased, it will decrease the pressure of the vapor inside the chamber.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2800" b="0" dirty="0">
                <a:solidFill>
                  <a:srgbClr val="000000"/>
                </a:solidFill>
                <a:latin typeface="Arial" charset="0"/>
                <a:ea typeface="MS PGothic" charset="0"/>
              </a:rPr>
              <a:t>At that point, there are fewer vapor molecules in a given volume, causing the rate of condensation to slow.</a:t>
            </a:r>
          </a:p>
          <a:p>
            <a:pPr eaLnBrk="1" hangingPunct="1">
              <a:spcBef>
                <a:spcPts val="600"/>
              </a:spcBef>
            </a:pPr>
            <a:r>
              <a:rPr lang="en-US" sz="3200" b="0" dirty="0">
                <a:solidFill>
                  <a:srgbClr val="000000"/>
                </a:solidFill>
                <a:latin typeface="Arial" charset="0"/>
                <a:ea typeface="MS PGothic" charset="0"/>
              </a:rPr>
              <a:t>Therefore, for a period of time, the rate of vaporization will be faster than the rate of condensation, and the amount of vapor will increase.</a:t>
            </a:r>
          </a:p>
        </p:txBody>
      </p:sp>
    </p:spTree>
    <p:extLst>
      <p:ext uri="{BB962C8B-B14F-4D97-AF65-F5344CB8AC3E}">
        <p14:creationId xmlns:p14="http://schemas.microsoft.com/office/powerpoint/2010/main" val="203469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4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4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7886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 lIns="457200" anchor="t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rial" charset="0"/>
                <a:ea typeface="MS PGothic" charset="0"/>
                <a:cs typeface="Arial" charset="0"/>
              </a:rPr>
              <a:t>Vapor–Liquid Dynamic Equilibrium</a:t>
            </a:r>
            <a:endParaRPr lang="en-US" sz="4000" dirty="0">
              <a:solidFill>
                <a:srgbClr val="0000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64866" name="Content Placeholder 2"/>
          <p:cNvSpPr>
            <a:spLocks noGrp="1"/>
          </p:cNvSpPr>
          <p:nvPr>
            <p:ph idx="1"/>
          </p:nvPr>
        </p:nvSpPr>
        <p:spPr>
          <a:xfrm>
            <a:off x="365125" y="1127125"/>
            <a:ext cx="8323263" cy="5243513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sz="3600" b="0" dirty="0">
                <a:solidFill>
                  <a:srgbClr val="000000"/>
                </a:solidFill>
                <a:latin typeface="Arial" charset="0"/>
                <a:ea typeface="MS PGothic" charset="0"/>
              </a:rPr>
              <a:t>Eventually, enough vapor accumulates so that the rate of the condensation increases to the point where it is once again as fast as evaporation. 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3200" b="0" dirty="0">
                <a:solidFill>
                  <a:srgbClr val="000000"/>
                </a:solidFill>
                <a:latin typeface="Arial" charset="0"/>
                <a:ea typeface="MS PGothic" charset="0"/>
              </a:rPr>
              <a:t>Equilibrium is reestablished.</a:t>
            </a:r>
          </a:p>
          <a:p>
            <a:pPr eaLnBrk="1" hangingPunct="1">
              <a:spcBef>
                <a:spcPts val="600"/>
              </a:spcBef>
            </a:pPr>
            <a:r>
              <a:rPr lang="en-US" sz="3600" b="0" dirty="0">
                <a:solidFill>
                  <a:srgbClr val="000000"/>
                </a:solidFill>
                <a:latin typeface="Arial" charset="0"/>
                <a:ea typeface="MS PGothic" charset="0"/>
              </a:rPr>
              <a:t>At this point, the vapor pressure will be the same as it was before.</a:t>
            </a:r>
          </a:p>
        </p:txBody>
      </p:sp>
    </p:spTree>
    <p:extLst>
      <p:ext uri="{BB962C8B-B14F-4D97-AF65-F5344CB8AC3E}">
        <p14:creationId xmlns:p14="http://schemas.microsoft.com/office/powerpoint/2010/main" val="156572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4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4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5410200"/>
          </a:xfrm>
        </p:spPr>
      </p:pic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0" y="2743200"/>
            <a:ext cx="2438400" cy="1981200"/>
          </a:xfrm>
        </p:spPr>
        <p:txBody>
          <a:bodyPr/>
          <a:lstStyle/>
          <a:p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Water phase changes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1676400" y="228600"/>
            <a:ext cx="5354638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Temperature remains __________</a:t>
            </a:r>
          </a:p>
          <a:p>
            <a:r>
              <a:rPr lang="en-US">
                <a:solidFill>
                  <a:srgbClr val="000000"/>
                </a:solidFill>
              </a:rPr>
              <a:t>during a phase change.</a:t>
            </a: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5165725" y="198438"/>
            <a:ext cx="14255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constant</a:t>
            </a: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4114800" y="5562600"/>
            <a:ext cx="1181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Energy</a:t>
            </a:r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>
            <a:off x="5486400" y="5791200"/>
            <a:ext cx="2819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497" name="Line 9"/>
          <p:cNvSpPr>
            <a:spLocks noChangeShapeType="1"/>
          </p:cNvSpPr>
          <p:nvPr/>
        </p:nvSpPr>
        <p:spPr bwMode="auto">
          <a:xfrm>
            <a:off x="1752600" y="5791200"/>
            <a:ext cx="23622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/>
      <p:bldP spid="6349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tx1"/>
          </a:solidFill>
          <a:ln/>
        </p:spPr>
        <p:txBody>
          <a:bodyPr lIns="90488" tIns="44450" rIns="90488" bIns="44450"/>
          <a:lstStyle/>
          <a:p>
            <a:r>
              <a:rPr lang="en-US" sz="4800" dirty="0">
                <a:solidFill>
                  <a:srgbClr val="000000"/>
                </a:solidFill>
              </a:rPr>
              <a:t>Phase Diagram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763000" cy="5867400"/>
          </a:xfrm>
          <a:noFill/>
          <a:ln/>
        </p:spPr>
        <p:txBody>
          <a:bodyPr lIns="90488" tIns="44450" rIns="90488" bIns="44450"/>
          <a:lstStyle/>
          <a:p>
            <a:pPr marL="0" indent="0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4800" b="0" dirty="0">
                <a:solidFill>
                  <a:srgbClr val="000000"/>
                </a:solidFill>
              </a:rPr>
              <a:t> Represents phases as a function of temperature and pressure.</a:t>
            </a:r>
          </a:p>
          <a:p>
            <a:pPr marL="0" indent="0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4800" b="0" dirty="0">
                <a:solidFill>
                  <a:srgbClr val="000000"/>
                </a:solidFill>
              </a:rPr>
              <a:t> Critical temperature:  temperature above which the vapor can not be liquefied.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tx1"/>
          </a:solidFill>
          <a:ln/>
        </p:spPr>
        <p:txBody>
          <a:bodyPr lIns="90488" tIns="44450" rIns="90488" bIns="44450"/>
          <a:lstStyle/>
          <a:p>
            <a:r>
              <a:rPr lang="en-US" sz="4800" dirty="0">
                <a:solidFill>
                  <a:srgbClr val="000000"/>
                </a:solidFill>
              </a:rPr>
              <a:t>Phase Diagram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763000" cy="5867400"/>
          </a:xfrm>
          <a:noFill/>
          <a:ln/>
        </p:spPr>
        <p:txBody>
          <a:bodyPr lIns="90488" tIns="44450" rIns="90488" bIns="44450"/>
          <a:lstStyle/>
          <a:p>
            <a:pPr marL="0" indent="0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4800" b="0" dirty="0">
                <a:solidFill>
                  <a:srgbClr val="000000"/>
                </a:solidFill>
              </a:rPr>
              <a:t> Critical pressure:  pressure required to liquefy </a:t>
            </a:r>
            <a:r>
              <a:rPr lang="en-US" sz="4800" b="0" u="sng" dirty="0">
                <a:solidFill>
                  <a:srgbClr val="000000"/>
                </a:solidFill>
              </a:rPr>
              <a:t>AT</a:t>
            </a:r>
            <a:r>
              <a:rPr lang="en-US" sz="4800" b="0" dirty="0">
                <a:solidFill>
                  <a:srgbClr val="000000"/>
                </a:solidFill>
              </a:rPr>
              <a:t> the critical temperature.</a:t>
            </a:r>
          </a:p>
          <a:p>
            <a:pPr marL="0" indent="0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4800" b="0" dirty="0">
                <a:solidFill>
                  <a:srgbClr val="000000"/>
                </a:solidFill>
              </a:rPr>
              <a:t> Critical point:  critical temperature and pressure (for water, </a:t>
            </a:r>
            <a:r>
              <a:rPr lang="en-US" sz="4800" b="0" i="1" dirty="0">
                <a:solidFill>
                  <a:srgbClr val="000000"/>
                </a:solidFill>
              </a:rPr>
              <a:t>T</a:t>
            </a:r>
            <a:r>
              <a:rPr lang="en-US" sz="4800" b="0" i="1" baseline="-25000" dirty="0">
                <a:solidFill>
                  <a:srgbClr val="000000"/>
                </a:solidFill>
              </a:rPr>
              <a:t>c</a:t>
            </a:r>
            <a:r>
              <a:rPr lang="en-US" sz="4800" b="0" dirty="0">
                <a:solidFill>
                  <a:srgbClr val="000000"/>
                </a:solidFill>
              </a:rPr>
              <a:t> = 374°C and 218 atm).</a:t>
            </a:r>
          </a:p>
        </p:txBody>
      </p:sp>
    </p:spTree>
    <p:extLst>
      <p:ext uri="{BB962C8B-B14F-4D97-AF65-F5344CB8AC3E}">
        <p14:creationId xmlns:p14="http://schemas.microsoft.com/office/powerpoint/2010/main" val="20303846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866775"/>
          </a:xfrm>
          <a:solidFill>
            <a:schemeClr val="tx1"/>
          </a:solidFill>
        </p:spPr>
        <p:txBody>
          <a:bodyPr/>
          <a:lstStyle/>
          <a:p>
            <a:r>
              <a:rPr lang="en-US" sz="4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Phase changes by Name</a:t>
            </a:r>
          </a:p>
        </p:txBody>
      </p:sp>
      <p:pic>
        <p:nvPicPr>
          <p:cNvPr id="68611" name="Picture 3" descr="phas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942975"/>
            <a:ext cx="9144000" cy="5915025"/>
          </a:xfrm>
          <a:noFill/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2389</TotalTime>
  <Words>619</Words>
  <Application>Microsoft Macintosh PowerPoint</Application>
  <PresentationFormat>On-screen Show (4:3)</PresentationFormat>
  <Paragraphs>97</Paragraphs>
  <Slides>28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Comic Sans MS</vt:lpstr>
      <vt:lpstr>Times</vt:lpstr>
      <vt:lpstr>Wingdings</vt:lpstr>
      <vt:lpstr>Default Design</vt:lpstr>
      <vt:lpstr>chemistry</vt:lpstr>
      <vt:lpstr>ChemSketch</vt:lpstr>
      <vt:lpstr>Intermolecular Forces  Vapor Pressure &amp; Phase Diagrams</vt:lpstr>
      <vt:lpstr>Equilibrium Vapor Pressure</vt:lpstr>
      <vt:lpstr>Vapor Pressure</vt:lpstr>
      <vt:lpstr>Vapor–Liquid Dynamic Equilibrium</vt:lpstr>
      <vt:lpstr>Vapor–Liquid Dynamic Equilibrium</vt:lpstr>
      <vt:lpstr>Water phase changes</vt:lpstr>
      <vt:lpstr>Phase Diagram</vt:lpstr>
      <vt:lpstr>Phase Diagram</vt:lpstr>
      <vt:lpstr>Phase changes by Name</vt:lpstr>
      <vt:lpstr>Water</vt:lpstr>
      <vt:lpstr>Carbon dioxide</vt:lpstr>
      <vt:lpstr>Carbon</vt:lpstr>
      <vt:lpstr>Sulfur</vt:lpstr>
      <vt:lpstr>Stop </vt:lpstr>
      <vt:lpstr>Some Properties of a Liquid</vt:lpstr>
      <vt:lpstr>PowerPoint Presentation</vt:lpstr>
      <vt:lpstr>Types of Solids</vt:lpstr>
      <vt:lpstr>Types of Solids</vt:lpstr>
      <vt:lpstr>Representation of Components in a Crystalline Solid</vt:lpstr>
      <vt:lpstr>Crystal Structures - Cubic</vt:lpstr>
      <vt:lpstr>Crystal Structures - Monoclinic</vt:lpstr>
      <vt:lpstr>Crystal Structures - Tetragonal</vt:lpstr>
      <vt:lpstr>Crystal Structures - Orthorhombic</vt:lpstr>
      <vt:lpstr>Crystal Structures – Other Shapes</vt:lpstr>
      <vt:lpstr>Packing in Metals</vt:lpstr>
      <vt:lpstr>Closest Packing  Holes</vt:lpstr>
      <vt:lpstr>Metal Alloys</vt:lpstr>
      <vt:lpstr>Metal Alloys (continued)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Ethan Schnell</cp:lastModifiedBy>
  <cp:revision>106</cp:revision>
  <cp:lastPrinted>2019-01-29T14:50:21Z</cp:lastPrinted>
  <dcterms:created xsi:type="dcterms:W3CDTF">2006-06-05T15:43:55Z</dcterms:created>
  <dcterms:modified xsi:type="dcterms:W3CDTF">2020-08-04T18:12:55Z</dcterms:modified>
</cp:coreProperties>
</file>