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63"/>
  </p:notesMasterIdLst>
  <p:sldIdLst>
    <p:sldId id="256" r:id="rId4"/>
    <p:sldId id="315" r:id="rId5"/>
    <p:sldId id="316" r:id="rId6"/>
    <p:sldId id="317" r:id="rId7"/>
    <p:sldId id="318" r:id="rId8"/>
    <p:sldId id="257" r:id="rId9"/>
    <p:sldId id="260" r:id="rId10"/>
    <p:sldId id="259" r:id="rId11"/>
    <p:sldId id="307" r:id="rId12"/>
    <p:sldId id="331" r:id="rId13"/>
    <p:sldId id="332" r:id="rId14"/>
    <p:sldId id="333" r:id="rId15"/>
    <p:sldId id="334" r:id="rId16"/>
    <p:sldId id="335" r:id="rId17"/>
    <p:sldId id="327" r:id="rId18"/>
    <p:sldId id="328" r:id="rId19"/>
    <p:sldId id="329" r:id="rId20"/>
    <p:sldId id="330" r:id="rId21"/>
    <p:sldId id="261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274" r:id="rId31"/>
    <p:sldId id="336" r:id="rId32"/>
    <p:sldId id="337" r:id="rId33"/>
    <p:sldId id="338" r:id="rId34"/>
    <p:sldId id="339" r:id="rId35"/>
    <p:sldId id="263" r:id="rId36"/>
    <p:sldId id="314" r:id="rId37"/>
    <p:sldId id="293" r:id="rId38"/>
    <p:sldId id="354" r:id="rId39"/>
    <p:sldId id="355" r:id="rId40"/>
    <p:sldId id="299" r:id="rId41"/>
    <p:sldId id="301" r:id="rId42"/>
    <p:sldId id="303" r:id="rId43"/>
    <p:sldId id="302" r:id="rId44"/>
    <p:sldId id="304" r:id="rId45"/>
    <p:sldId id="305" r:id="rId46"/>
    <p:sldId id="306" r:id="rId47"/>
    <p:sldId id="356" r:id="rId48"/>
    <p:sldId id="340" r:id="rId49"/>
    <p:sldId id="341" r:id="rId50"/>
    <p:sldId id="342" r:id="rId51"/>
    <p:sldId id="343" r:id="rId52"/>
    <p:sldId id="344" r:id="rId53"/>
    <p:sldId id="345" r:id="rId54"/>
    <p:sldId id="346" r:id="rId55"/>
    <p:sldId id="347" r:id="rId56"/>
    <p:sldId id="348" r:id="rId57"/>
    <p:sldId id="349" r:id="rId58"/>
    <p:sldId id="350" r:id="rId59"/>
    <p:sldId id="351" r:id="rId60"/>
    <p:sldId id="352" r:id="rId61"/>
    <p:sldId id="353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5FB03"/>
    <a:srgbClr val="5F5F5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/>
    <p:restoredTop sz="94631"/>
  </p:normalViewPr>
  <p:slideViewPr>
    <p:cSldViewPr>
      <p:cViewPr varScale="1">
        <p:scale>
          <a:sx n="65" d="100"/>
          <a:sy n="65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914EF5DF-570D-4EE9-9CAB-1097E7D49A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2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E763D6C-9AD7-4449-825F-C738E6A2EB4E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94151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4B89D5E-2CE4-8845-A78E-55C72214C96E}" type="slidenum">
              <a:rPr lang="en-US" sz="1200"/>
              <a:pPr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02605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A84FF3A-28FE-5B4E-AAAE-571D32203BBA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50941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2E06855-06FD-AB48-958C-14AB9300FA60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84432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DCD8ED2E-2825-584C-8264-3FDB270C4733}" type="slidenum">
              <a:rPr lang="en-US" sz="1200"/>
              <a:pPr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69781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2BFF819C-CB6C-3043-B8EB-724F903B4941}" type="slidenum">
              <a:rPr lang="en-US" sz="120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86441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F9D3DC5-9058-2747-98EE-E8C4E9EF2F8E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01626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2CCA509-007D-E74A-8377-B08F454693D6}" type="slidenum">
              <a:rPr lang="en-US" sz="1200"/>
              <a:pPr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8389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DFF1D35-509E-3344-9D38-8A7C8E6345E1}" type="slidenum">
              <a:rPr lang="en-US" sz="1200"/>
              <a:pPr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14412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E13FF47B-B368-BE44-B673-1E3F9C251812}" type="slidenum">
              <a:rPr lang="en-US" sz="1200"/>
              <a:pPr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8197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99344A0-7A5D-4347-90A8-3DF6EE480B7E}" type="slidenum">
              <a:rPr lang="en-US" sz="1200"/>
              <a:pPr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2300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28C0B20-A277-1E44-AE44-4E35970B0112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71421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2888F243-5AD2-3E45-8A51-677EE1ED7346}" type="slidenum">
              <a:rPr lang="en-US" sz="1200"/>
              <a:pPr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2595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0598B54-D721-914D-B791-9723AD5EDE76}" type="slidenum">
              <a:rPr lang="en-US" sz="1200"/>
              <a:pPr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54727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DE7EE22-6304-4C49-B690-777E4D3512E1}" type="slidenum">
              <a:rPr lang="en-US" sz="1200"/>
              <a:pPr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78767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68BECCA-3573-E144-914A-EB03778E64FD}" type="slidenum">
              <a:rPr lang="en-US" sz="1200"/>
              <a:pPr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20520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3E0607B-6CE7-0544-8D59-D08BE71C598C}" type="slidenum">
              <a:rPr lang="en-US" sz="1200"/>
              <a:pPr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00302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903B905-5DD5-314E-BFDC-5042660BA083}" type="slidenum">
              <a:rPr lang="en-US" sz="1200"/>
              <a:pPr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78517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324DD-14B5-4CB3-AC73-B8C5F1357921}" type="slidenum">
              <a:rPr lang="en-US"/>
              <a:pPr/>
              <a:t>35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112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63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079EAEA-B99D-254D-91C1-BC63A17C7AF2}" type="slidenum">
              <a:rPr lang="en-US" sz="1200"/>
              <a:pPr/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921678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65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0E67946-7422-2E44-9326-245F13FDB133}" type="slidenum">
              <a:rPr lang="en-US" sz="1200"/>
              <a:pPr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140784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29274-C4E0-431B-B83D-7A567C4F9B65}" type="slidenum">
              <a:rPr lang="en-US"/>
              <a:pPr/>
              <a:t>39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8452A02-C37E-D348-838F-7E450E57B497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58665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99961-0408-4E6F-888D-A4E3CEDC82C1}" type="slidenum">
              <a:rPr lang="en-US"/>
              <a:pPr/>
              <a:t>46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899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FBF5F-42DA-48F4-8787-C79B974D8AFD}" type="slidenum">
              <a:rPr lang="en-US"/>
              <a:pPr/>
              <a:t>48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24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6DAB7-8349-4139-8536-C9249F1EA355}" type="slidenum">
              <a:rPr lang="en-US"/>
              <a:pPr/>
              <a:t>49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784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A6E77-6D4B-420B-8E35-3D4361C2663A}" type="slidenum">
              <a:rPr lang="en-US"/>
              <a:pPr/>
              <a:t>50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817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E3827-8B43-4030-ADFD-72A3707DD263}" type="slidenum">
              <a:rPr lang="en-US"/>
              <a:pPr/>
              <a:t>56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57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A09AC-22F7-4E1D-876B-FAF751C89F1B}" type="slidenum">
              <a:rPr lang="en-US"/>
              <a:pPr/>
              <a:t>58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736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EBBCE-359C-4098-9CC9-A14A851CA77E}" type="slidenum">
              <a:rPr lang="en-US"/>
              <a:pPr/>
              <a:t>59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1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D944CA0C-3067-CA44-B3B0-5590589B8A4A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88962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B1337FD4-0B24-6E4A-8442-7224CB6EC1B1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4326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50816BD-3BE7-5147-9CE1-74DA21FAEBC5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37401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133045D-6102-1446-8D9F-2673EDE14739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51906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92A234D-78DD-8142-A4B6-A64ED0EC92A2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33938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8E4E089-42FB-6A48-8C0F-C1311BC6AD19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1752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A1369-5641-40B2-892B-27193CB111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C8DC9-8D7C-42DE-8B51-96AFBE16AD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CB7ED-2A66-43E5-953B-F55C4BCD74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62634-F5C7-4EAB-9C29-9AED0A0283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F5D03-6AA9-4BE1-84C5-F3A2DFFDD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2B64D-2DB3-444F-8F20-6E31E2D115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0A87C-788D-4E9C-AA49-AB7A4F6773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C0E22-19DD-4740-A200-CDFD09DE61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47E72-EFD5-4AF1-9F80-0595A17950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B354D-CF80-4E00-A60C-CAEAAEA395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1B167-F8A0-4F66-8D08-5974B36C3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AD7BA-3A23-4DB8-9787-6CAFFFECD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E12F9-A315-4D4C-A739-8AE5AD10FF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7781C-D7E7-4E40-8C17-2D7C19C79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AC3DA-5FD3-4CA6-A876-41C15DCCB6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8A2D5-FAED-4A15-BF59-2877563B28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51F46-0505-436E-A9C1-07C8B99BF0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BBC3F-DA66-4CCE-A0D5-8D45AA18B9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2039-043E-4BC6-B118-795D00A86D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915D6-CEA0-43A3-B1BB-F13017DAEB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25217-B1D0-43F0-9B21-FBF0355FCA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E973A-001A-4BA3-A678-3E2415C3E3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2458C8B8-AA2C-42EE-8D6B-9FB97DCF85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Times New Roman" pitchFamily="18" charset="0"/>
              </a:defRPr>
            </a:lvl1pPr>
          </a:lstStyle>
          <a:p>
            <a:fld id="{A3CE06FD-6CCA-4F9C-82FE-3660FB2FD9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7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0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2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13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8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7772400" cy="1470025"/>
          </a:xfrm>
        </p:spPr>
        <p:txBody>
          <a:bodyPr/>
          <a:lstStyle/>
          <a:p>
            <a:r>
              <a:rPr lang="en-US" sz="4800" b="1" u="sng" dirty="0">
                <a:latin typeface="Comic Sans MS" pitchFamily="66" charset="0"/>
              </a:rPr>
              <a:t>Liquids and Solids</a:t>
            </a:r>
            <a:br>
              <a:rPr lang="en-US" sz="4800" b="1" u="sng" dirty="0">
                <a:latin typeface="Comic Sans MS" pitchFamily="66" charset="0"/>
              </a:rPr>
            </a:br>
            <a:r>
              <a:rPr lang="en-US" sz="4800" dirty="0">
                <a:latin typeface="Comic Sans MS" pitchFamily="66" charset="0"/>
              </a:rPr>
              <a:t>---IMF---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1665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Hydrogen Bonding</a:t>
            </a:r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550275" cy="5688012"/>
          </a:xfrm>
        </p:spPr>
        <p:txBody>
          <a:bodyPr/>
          <a:lstStyle/>
          <a:p>
            <a:r>
              <a:rPr lang="en-US" sz="3000" dirty="0">
                <a:solidFill>
                  <a:srgbClr val="000000"/>
                </a:solidFill>
                <a:latin typeface="Arial" charset="0"/>
                <a:ea typeface="MS PGothic" charset="0"/>
              </a:rPr>
              <a:t>When a very electronegative atom is bonded to hydrogen, it strongly pulls the bonding electrons toward it.</a:t>
            </a:r>
          </a:p>
          <a:p>
            <a:pPr lvl="1" eaLnBrk="1" hangingPunct="1">
              <a:lnSpc>
                <a:spcPct val="90000"/>
              </a:lnSpc>
              <a:buFont typeface="Courier New" charset="0"/>
              <a:buChar char="o"/>
            </a:pPr>
            <a:r>
              <a:rPr lang="en-US" sz="3000" dirty="0">
                <a:solidFill>
                  <a:srgbClr val="000000"/>
                </a:solidFill>
                <a:latin typeface="Arial" charset="0"/>
                <a:ea typeface="MS PGothic" charset="0"/>
              </a:rPr>
              <a:t>:O─H, :N─H, or :F─H</a:t>
            </a:r>
          </a:p>
          <a:p>
            <a:r>
              <a:rPr lang="en-US" sz="3000" dirty="0">
                <a:solidFill>
                  <a:srgbClr val="000000"/>
                </a:solidFill>
                <a:latin typeface="Arial" charset="0"/>
                <a:ea typeface="MS PGothic" charset="0"/>
              </a:rPr>
              <a:t>Because hydrogen has no other electrons, when its electron is pulled away, the nucleus becomes de-shielded, exposing the </a:t>
            </a:r>
            <a:br>
              <a:rPr lang="en-US" sz="3000" dirty="0">
                <a:solidFill>
                  <a:srgbClr val="000000"/>
                </a:solidFill>
                <a:latin typeface="Arial" charset="0"/>
                <a:ea typeface="MS PGothic" charset="0"/>
              </a:rPr>
            </a:br>
            <a:r>
              <a:rPr lang="en-US" sz="3000" dirty="0">
                <a:solidFill>
                  <a:srgbClr val="000000"/>
                </a:solidFill>
                <a:latin typeface="Arial" charset="0"/>
                <a:ea typeface="MS PGothic" charset="0"/>
              </a:rPr>
              <a:t>H proton.</a:t>
            </a:r>
          </a:p>
          <a:p>
            <a:r>
              <a:rPr lang="en-US" sz="3000" dirty="0">
                <a:solidFill>
                  <a:srgbClr val="000000"/>
                </a:solidFill>
                <a:latin typeface="Arial" charset="0"/>
                <a:ea typeface="MS PGothic" charset="0"/>
              </a:rPr>
              <a:t>The exposed proton acts as a very strong center of positive charge, attracting all the electron clouds from neighboring molecules.</a:t>
            </a:r>
          </a:p>
        </p:txBody>
      </p:sp>
    </p:spTree>
    <p:extLst>
      <p:ext uri="{BB962C8B-B14F-4D97-AF65-F5344CB8AC3E}">
        <p14:creationId xmlns:p14="http://schemas.microsoft.com/office/powerpoint/2010/main" val="311912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Hydrogen Bonding</a:t>
            </a:r>
            <a:endParaRPr lang="en-US" sz="44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101378" name="Picture 1" descr="11_10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8"/>
          <a:stretch>
            <a:fillRect/>
          </a:stretch>
        </p:blipFill>
        <p:spPr bwMode="auto">
          <a:xfrm>
            <a:off x="306388" y="1765300"/>
            <a:ext cx="85344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050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3" descr="11_1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2"/>
          <a:stretch>
            <a:fillRect/>
          </a:stretch>
        </p:blipFill>
        <p:spPr bwMode="auto">
          <a:xfrm>
            <a:off x="4371975" y="1187450"/>
            <a:ext cx="4394200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H–Bonding in Water and Ethanol</a:t>
            </a:r>
            <a:endParaRPr lang="en-US" sz="36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103427" name="Picture 2" descr="11_12_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"/>
          <a:stretch>
            <a:fillRect/>
          </a:stretch>
        </p:blipFill>
        <p:spPr bwMode="auto">
          <a:xfrm>
            <a:off x="433388" y="1127125"/>
            <a:ext cx="379412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503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H–Bonds</a:t>
            </a:r>
            <a:endParaRPr lang="en-US" sz="40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20065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Hydrogen bonds are very strong intermolecular attractive forces.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Stronger than dipole–dipole or dispersion forces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Substances that can hydrogen bond will have higher boiling points and melting points than similar substances that cannot.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But hydrogen bonds are not nearly as strong as chemical bonds.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2–5% the strength of covalent bonds</a:t>
            </a:r>
          </a:p>
        </p:txBody>
      </p:sp>
    </p:spTree>
    <p:extLst>
      <p:ext uri="{BB962C8B-B14F-4D97-AF65-F5344CB8AC3E}">
        <p14:creationId xmlns:p14="http://schemas.microsoft.com/office/powerpoint/2010/main" val="405624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5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461665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  <a:cs typeface="Arial" charset="0"/>
              </a:rPr>
              <a:t>Effect of H–Bonding on Boiling Point</a:t>
            </a: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107522" name="Picture 2" descr="11_Pg493_Un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7"/>
          <a:stretch>
            <a:fillRect/>
          </a:stretch>
        </p:blipFill>
        <p:spPr bwMode="auto">
          <a:xfrm>
            <a:off x="314325" y="1752600"/>
            <a:ext cx="85344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961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997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Dipole–Dipole Attractions</a:t>
            </a:r>
            <a:endParaRPr lang="en-US" sz="48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381000" y="1149350"/>
            <a:ext cx="8299450" cy="4279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Polar molecules have a permanent dipole.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Bond polarity and shape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Dipole moment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The always present induced dipole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The permanent dipole adds to the attractive forces between the molecules, raising the boiling and melting points relative to nonpolar molecules of similar size and shape.</a:t>
            </a:r>
          </a:p>
        </p:txBody>
      </p:sp>
    </p:spTree>
    <p:extLst>
      <p:ext uri="{BB962C8B-B14F-4D97-AF65-F5344CB8AC3E}">
        <p14:creationId xmlns:p14="http://schemas.microsoft.com/office/powerpoint/2010/main" val="401011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3" descr="11_07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3"/>
          <a:stretch>
            <a:fillRect/>
          </a:stretch>
        </p:blipFill>
        <p:spPr bwMode="auto">
          <a:xfrm>
            <a:off x="309563" y="1155700"/>
            <a:ext cx="85344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572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Effect of Dipole–Dipole Attraction on Boiling and Melting Points</a:t>
            </a:r>
            <a:endParaRPr lang="en-US">
              <a:latin typeface="Arial" charset="0"/>
              <a:ea typeface="MS PGothic" charset="0"/>
            </a:endParaRPr>
          </a:p>
        </p:txBody>
      </p:sp>
      <p:pic>
        <p:nvPicPr>
          <p:cNvPr id="91138" name="Picture 3" descr="11_Pg490_Un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1"/>
          <a:stretch>
            <a:fillRect/>
          </a:stretch>
        </p:blipFill>
        <p:spPr bwMode="auto">
          <a:xfrm>
            <a:off x="423863" y="2044700"/>
            <a:ext cx="8534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969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1" descr="11_08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"/>
          <a:stretch>
            <a:fillRect/>
          </a:stretch>
        </p:blipFill>
        <p:spPr bwMode="auto">
          <a:xfrm>
            <a:off x="1096963" y="587375"/>
            <a:ext cx="6953250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Dipole Movement and Boiling Point</a:t>
            </a:r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44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5410200" cy="609600"/>
          </a:xfrm>
        </p:spPr>
        <p:txBody>
          <a:bodyPr/>
          <a:lstStyle/>
          <a:p>
            <a:r>
              <a:rPr lang="en-US" sz="3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London Dispersion Forces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352800" y="1143000"/>
            <a:ext cx="5410200" cy="22467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temporary separations of charge that lead to the London force attractions are what attract one </a:t>
            </a:r>
            <a:r>
              <a:rPr lang="en-US" sz="28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nonpolar</a:t>
            </a:r>
            <a:r>
              <a:rPr lang="en-US" sz="2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/noble gas</a:t>
            </a:r>
            <a:r>
              <a:rPr lang="en-US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molecule to its neighbors.</a:t>
            </a:r>
          </a:p>
        </p:txBody>
      </p:sp>
      <p:pic>
        <p:nvPicPr>
          <p:cNvPr id="8196" name="Picture 4" descr="london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2805113" cy="34290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05836" y="4572000"/>
            <a:ext cx="2045903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Fritz London</a:t>
            </a:r>
          </a:p>
          <a:p>
            <a:pPr algn="ctr" eaLnBrk="0" hangingPunct="0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1900-1954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336925" y="3657600"/>
            <a:ext cx="5349875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London forces increase with the size of the molecules and increase in number of e-’s.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Intermolecular Attractions</a:t>
            </a:r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381000" y="1154113"/>
            <a:ext cx="8229600" cy="52324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The strength of the attractions between the particles of a substance determines </a:t>
            </a:r>
            <a:br>
              <a:rPr lang="en-US" dirty="0"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>its state.</a:t>
            </a:r>
          </a:p>
          <a:p>
            <a:r>
              <a:rPr lang="en-US" dirty="0">
                <a:latin typeface="Arial" charset="0"/>
                <a:ea typeface="MS PGothic" charset="0"/>
              </a:rPr>
              <a:t>At room temperature, moderate to strong attractive forces result in materials being solids or liquids.</a:t>
            </a:r>
          </a:p>
          <a:p>
            <a:r>
              <a:rPr lang="en-US" dirty="0">
                <a:latin typeface="Arial" charset="0"/>
                <a:ea typeface="MS PGothic" charset="0"/>
              </a:rPr>
              <a:t>The stronger the attractive forces are, the higher will be the boiling point of the liquid and the melting point of the solid.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Other factors also influence the melting point.</a:t>
            </a:r>
          </a:p>
        </p:txBody>
      </p:sp>
    </p:spTree>
    <p:extLst>
      <p:ext uri="{BB962C8B-B14F-4D97-AF65-F5344CB8AC3E}">
        <p14:creationId xmlns:p14="http://schemas.microsoft.com/office/powerpoint/2010/main" val="36137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charset="0"/>
                <a:ea typeface="MS PGothic" charset="0"/>
                <a:cs typeface="Arial" charset="0"/>
              </a:rPr>
              <a:t>Dispersion Forces</a:t>
            </a:r>
            <a:endParaRPr lang="en-US" sz="4000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474075" cy="5343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Arial" charset="0"/>
                <a:ea typeface="MS PGothic" charset="0"/>
              </a:rPr>
              <a:t>Fluctuations in the electron distribution in atoms and molecules result in a temporary dipole.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MS PGothic" charset="0"/>
              </a:rPr>
              <a:t>Region with excess electron density has </a:t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MS PGothic" charset="0"/>
              </a:rPr>
            </a:br>
            <a:r>
              <a:rPr lang="en-US" sz="2400" dirty="0">
                <a:solidFill>
                  <a:schemeClr val="tx1"/>
                </a:solidFill>
                <a:latin typeface="Arial" charset="0"/>
                <a:ea typeface="MS PGothic" charset="0"/>
              </a:rPr>
              <a:t>partial (–) charge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MS PGothic" charset="0"/>
              </a:rPr>
              <a:t>Region with depleted electron density has </a:t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MS PGothic" charset="0"/>
              </a:rPr>
            </a:br>
            <a:r>
              <a:rPr lang="en-US" sz="2400" dirty="0">
                <a:solidFill>
                  <a:schemeClr val="tx1"/>
                </a:solidFill>
                <a:latin typeface="Arial" charset="0"/>
                <a:ea typeface="MS PGothic" charset="0"/>
              </a:rPr>
              <a:t>partial (+) charge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Arial" charset="0"/>
                <a:ea typeface="MS PGothic" charset="0"/>
              </a:rPr>
              <a:t>The attractive forces caused by these temporary dipoles are called 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ea typeface="MS PGothic" charset="0"/>
              </a:rPr>
              <a:t>dispersion forces.</a:t>
            </a:r>
            <a:endParaRPr lang="en-US" sz="2800" dirty="0">
              <a:solidFill>
                <a:schemeClr val="tx1"/>
              </a:solidFill>
              <a:latin typeface="Arial" charset="0"/>
              <a:ea typeface="MS PGothic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MS PGothic" charset="0"/>
              </a:rPr>
              <a:t>Aka London Forces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Arial" charset="0"/>
                <a:ea typeface="MS PGothic" charset="0"/>
              </a:rPr>
              <a:t>All molecules and atoms will have them.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Arial" charset="0"/>
                <a:ea typeface="MS PGothic" charset="0"/>
              </a:rPr>
              <a:t>As a temporary dipole is established in one molecule, it induces a dipole in all the surrounding molecules.</a:t>
            </a:r>
          </a:p>
        </p:txBody>
      </p:sp>
    </p:spTree>
    <p:extLst>
      <p:ext uri="{BB962C8B-B14F-4D97-AF65-F5344CB8AC3E}">
        <p14:creationId xmlns:p14="http://schemas.microsoft.com/office/powerpoint/2010/main" val="230546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330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54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Dispersion Force</a:t>
            </a:r>
            <a:endParaRPr lang="en-US" sz="54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70658" name="Picture 3" descr="11_Pg488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1"/>
          <a:stretch>
            <a:fillRect/>
          </a:stretch>
        </p:blipFill>
        <p:spPr bwMode="auto">
          <a:xfrm>
            <a:off x="311150" y="1917700"/>
            <a:ext cx="8534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870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330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54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Dispersion Force</a:t>
            </a:r>
            <a:endParaRPr lang="en-US" sz="54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72706" name="Picture 2" descr="11_0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1"/>
          <a:stretch>
            <a:fillRect/>
          </a:stretch>
        </p:blipFill>
        <p:spPr bwMode="auto">
          <a:xfrm>
            <a:off x="314325" y="1663700"/>
            <a:ext cx="8534400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141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Size of the Induced Dipole</a:t>
            </a:r>
            <a:endParaRPr lang="en-US" sz="44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450263" cy="5102225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Arial" charset="0"/>
                <a:ea typeface="MS PGothic" charset="0"/>
              </a:rPr>
              <a:t>The magnitude of the induced dipole depends on several factors.</a:t>
            </a:r>
          </a:p>
          <a:p>
            <a:pPr eaLnBrk="1" hangingPunct="1"/>
            <a:r>
              <a:rPr lang="en-US" sz="3200" dirty="0" err="1">
                <a:solidFill>
                  <a:schemeClr val="tx1"/>
                </a:solidFill>
                <a:latin typeface="Arial" charset="0"/>
                <a:ea typeface="MS PGothic" charset="0"/>
              </a:rPr>
              <a:t>Polarizability</a:t>
            </a:r>
            <a:r>
              <a:rPr lang="en-US" sz="3200" dirty="0">
                <a:solidFill>
                  <a:schemeClr val="tx1"/>
                </a:solidFill>
                <a:latin typeface="Arial" charset="0"/>
                <a:ea typeface="MS PGothic" charset="0"/>
              </a:rPr>
              <a:t> of the electrons</a:t>
            </a:r>
          </a:p>
          <a:p>
            <a:pPr lvl="1" eaLnBrk="1" hangingPunct="1"/>
            <a:r>
              <a:rPr lang="en-US" sz="2800" dirty="0">
                <a:solidFill>
                  <a:schemeClr val="tx1"/>
                </a:solidFill>
                <a:latin typeface="Arial" charset="0"/>
                <a:ea typeface="MS PGothic" charset="0"/>
              </a:rPr>
              <a:t>Volume of the electron cloud</a:t>
            </a:r>
          </a:p>
          <a:p>
            <a:pPr lvl="1" eaLnBrk="1" hangingPunct="1"/>
            <a:r>
              <a:rPr lang="en-US" sz="2800" b="1" dirty="0">
                <a:solidFill>
                  <a:srgbClr val="000000"/>
                </a:solidFill>
                <a:latin typeface="Arial" charset="0"/>
                <a:ea typeface="MS PGothic" charset="0"/>
              </a:rPr>
              <a:t>Larger molar mass = more electrons = larger electron cloud = increased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MS PGothic" charset="0"/>
              </a:rPr>
              <a:t>polarizability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MS PGothic" charset="0"/>
              </a:rPr>
              <a:t> = stronger attractions</a:t>
            </a:r>
            <a:endParaRPr lang="en-US" sz="2800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eaLnBrk="1" hangingPunct="1"/>
            <a:r>
              <a:rPr lang="en-US" sz="3200" dirty="0">
                <a:solidFill>
                  <a:srgbClr val="000000"/>
                </a:solidFill>
                <a:latin typeface="Arial" charset="0"/>
                <a:ea typeface="MS PGothic" charset="0"/>
              </a:rPr>
              <a:t>Shape of the molecule</a:t>
            </a:r>
          </a:p>
          <a:p>
            <a:pPr lvl="1" eaLnBrk="1" hangingPunct="1"/>
            <a:r>
              <a:rPr lang="en-US" sz="2800" b="1" dirty="0">
                <a:solidFill>
                  <a:srgbClr val="000000"/>
                </a:solidFill>
                <a:latin typeface="Arial" charset="0"/>
                <a:ea typeface="MS PGothic" charset="0"/>
              </a:rPr>
              <a:t>More surface-to-surface contact = larger induced dipole = stronger attraction</a:t>
            </a:r>
          </a:p>
        </p:txBody>
      </p:sp>
    </p:spTree>
    <p:extLst>
      <p:ext uri="{BB962C8B-B14F-4D97-AF65-F5344CB8AC3E}">
        <p14:creationId xmlns:p14="http://schemas.microsoft.com/office/powerpoint/2010/main" val="285795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329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Effect of Molecular Size on Size of Dispersion Force</a:t>
            </a:r>
            <a:endParaRPr lang="en-US" sz="36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7680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379413" y="1141413"/>
            <a:ext cx="4454525" cy="47212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The Noble gases are all nonpolar atomic elements.</a:t>
            </a:r>
          </a:p>
          <a:p>
            <a:pPr marL="0" indent="0"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marL="0" indent="0"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The stronger the attractive forces between the molecules, the higher the boiling point will be.</a:t>
            </a:r>
          </a:p>
        </p:txBody>
      </p:sp>
      <p:pic>
        <p:nvPicPr>
          <p:cNvPr id="76804" name="Picture 1" descr="11_03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"/>
          <a:stretch>
            <a:fillRect/>
          </a:stretch>
        </p:blipFill>
        <p:spPr bwMode="auto">
          <a:xfrm>
            <a:off x="4949825" y="1127125"/>
            <a:ext cx="3954463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173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329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Effect of Molecular Size on Size of Dispersion Force</a:t>
            </a:r>
            <a:endParaRPr lang="en-US" sz="36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379413" y="1141413"/>
            <a:ext cx="4454525" cy="5003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MS PGothic" charset="0"/>
              </a:rPr>
              <a:t>As the molar mass increases, the number of electrons increases.  Therefore, the strength of the dispersion forces increases.</a:t>
            </a:r>
          </a:p>
          <a:p>
            <a:pPr marL="0" indent="0" eaLnBrk="1" hangingPunct="1">
              <a:buFontTx/>
              <a:buNone/>
            </a:pPr>
            <a:endParaRPr lang="en-US" sz="2800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marL="0" indent="0" eaLnBrk="1" hangingPunct="1"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MS PGothic" charset="0"/>
              </a:rPr>
              <a:t>The stronger the attractive forces between the molecules, the higher the boiling point will be.</a:t>
            </a:r>
          </a:p>
        </p:txBody>
      </p:sp>
      <p:pic>
        <p:nvPicPr>
          <p:cNvPr id="78851" name="Picture 6" descr="11_03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"/>
          <a:stretch>
            <a:fillRect/>
          </a:stretch>
        </p:blipFill>
        <p:spPr bwMode="auto">
          <a:xfrm>
            <a:off x="4949825" y="1127125"/>
            <a:ext cx="3954463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18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329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Effect of Molecular Shape on Size of Dispersion Force</a:t>
            </a:r>
            <a:endParaRPr lang="en-US" sz="360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80898" name="Picture 2" descr="11_05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"/>
          <a:stretch>
            <a:fillRect/>
          </a:stretch>
        </p:blipFill>
        <p:spPr bwMode="auto">
          <a:xfrm>
            <a:off x="309563" y="1162050"/>
            <a:ext cx="85344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04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Arial" charset="0"/>
                <a:ea typeface="MS PGothic" charset="0"/>
              </a:rPr>
              <a:t>Boiling Points of </a:t>
            </a:r>
            <a:r>
              <a:rPr lang="en-US" sz="4400" i="1" dirty="0">
                <a:solidFill>
                  <a:srgbClr val="000000"/>
                </a:solidFill>
                <a:latin typeface="Arial" charset="0"/>
                <a:ea typeface="MS PGothic" charset="0"/>
              </a:rPr>
              <a:t>n</a:t>
            </a:r>
            <a:r>
              <a:rPr lang="en-US" sz="4400" dirty="0">
                <a:solidFill>
                  <a:srgbClr val="000000"/>
                </a:solidFill>
                <a:latin typeface="Arial" charset="0"/>
                <a:ea typeface="MS PGothic" charset="0"/>
              </a:rPr>
              <a:t>-Alkanes</a:t>
            </a:r>
          </a:p>
        </p:txBody>
      </p:sp>
      <p:pic>
        <p:nvPicPr>
          <p:cNvPr id="82946" name="Picture 1" descr="11_06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8"/>
          <a:stretch>
            <a:fillRect/>
          </a:stretch>
        </p:blipFill>
        <p:spPr bwMode="auto">
          <a:xfrm>
            <a:off x="304800" y="1862138"/>
            <a:ext cx="8534400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142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boilingpoin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915400" cy="6096000"/>
          </a:xfrm>
          <a:noFill/>
          <a:ln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410200"/>
            <a:ext cx="7924800" cy="1828800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Boiling point as a measure of intermolecular attractive forces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Ion–Dipole Attraction</a:t>
            </a:r>
            <a:endParaRPr lang="en-US" b="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111618" name="Content Placeholder 6"/>
          <p:cNvSpPr>
            <a:spLocks noGrp="1"/>
          </p:cNvSpPr>
          <p:nvPr>
            <p:ph idx="1"/>
          </p:nvPr>
        </p:nvSpPr>
        <p:spPr>
          <a:xfrm>
            <a:off x="0" y="1141413"/>
            <a:ext cx="5045075" cy="3144837"/>
          </a:xfrm>
        </p:spPr>
        <p:txBody>
          <a:bodyPr/>
          <a:lstStyle/>
          <a:p>
            <a:r>
              <a:rPr lang="en-US" sz="3200" b="0" dirty="0">
                <a:solidFill>
                  <a:srgbClr val="FFFF00"/>
                </a:solidFill>
                <a:latin typeface="Arial" charset="0"/>
                <a:ea typeface="MS PGothic" charset="0"/>
              </a:rPr>
              <a:t>In a mixture, ions from an ionic compound are attracted to the dipole of polar molecules.</a:t>
            </a:r>
          </a:p>
          <a:p>
            <a:r>
              <a:rPr lang="en-US" sz="3200" b="0" dirty="0">
                <a:solidFill>
                  <a:srgbClr val="FFFF00"/>
                </a:solidFill>
                <a:latin typeface="Arial" charset="0"/>
                <a:ea typeface="MS PGothic" charset="0"/>
              </a:rPr>
              <a:t>The strength of the ion–dipole attraction is one of the main factors that determines the solubility of ionic compounds in water.</a:t>
            </a:r>
          </a:p>
        </p:txBody>
      </p:sp>
      <p:pic>
        <p:nvPicPr>
          <p:cNvPr id="111619" name="Picture 1" descr="11_1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9"/>
          <a:stretch>
            <a:fillRect/>
          </a:stretch>
        </p:blipFill>
        <p:spPr bwMode="auto">
          <a:xfrm>
            <a:off x="5149850" y="1995488"/>
            <a:ext cx="383222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11_Pg487_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0"/>
          <a:stretch>
            <a:fillRect/>
          </a:stretch>
        </p:blipFill>
        <p:spPr bwMode="auto">
          <a:xfrm>
            <a:off x="6059488" y="2233613"/>
            <a:ext cx="281622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329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3600" dirty="0">
                <a:latin typeface="Arial" charset="0"/>
                <a:ea typeface="MS PGothic" charset="0"/>
                <a:cs typeface="Arial" charset="0"/>
              </a:rPr>
              <a:t>Why Are Molecules Attracted to </a:t>
            </a:r>
            <a:br>
              <a:rPr lang="en-US" sz="3600" dirty="0">
                <a:latin typeface="Arial" charset="0"/>
                <a:ea typeface="MS PGothic" charset="0"/>
                <a:cs typeface="Arial" charset="0"/>
              </a:rPr>
            </a:br>
            <a:r>
              <a:rPr lang="en-US" sz="3600" dirty="0">
                <a:latin typeface="Arial" charset="0"/>
                <a:ea typeface="MS PGothic" charset="0"/>
                <a:cs typeface="Arial" charset="0"/>
              </a:rPr>
              <a:t>Each Other? </a:t>
            </a:r>
            <a:endParaRPr lang="en-US" sz="3600" dirty="0">
              <a:latin typeface="Arial" charset="0"/>
              <a:ea typeface="MS PGothic" charset="0"/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381000" y="1079500"/>
            <a:ext cx="5894388" cy="4310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MS PGothic" charset="0"/>
              </a:rPr>
              <a:t>Intermolecular attractions are due to attractive forces between opposite charges.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MS PGothic" charset="0"/>
              </a:rPr>
              <a:t>+ ion to − 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MS PGothic" charset="0"/>
              </a:rPr>
              <a:t>+ end of polar molecule to − end of polar molecule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MS PGothic" charset="0"/>
              </a:rPr>
              <a:t>H-bonding especially strong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MS PGothic" charset="0"/>
              </a:rPr>
              <a:t>Even nonpolar molecules will have temporary charges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hlink"/>
                </a:solidFill>
                <a:latin typeface="Arial" charset="0"/>
                <a:ea typeface="MS PGothic" charset="0"/>
              </a:rPr>
              <a:t>Larger charge = stronger attraction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hlink"/>
                </a:solidFill>
                <a:latin typeface="Arial" charset="0"/>
                <a:ea typeface="MS PGothic" charset="0"/>
              </a:rPr>
              <a:t>Longer distance = weaker attraction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MS PGothic" charset="0"/>
              </a:rPr>
              <a:t>However, these attractive forces are     small relative to the bonding forces  between atoms.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MS PGothic" charset="0"/>
              </a:rPr>
              <a:t>Generally smaller charges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MS PGothic" charset="0"/>
              </a:rPr>
              <a:t>Generally over much larger distances</a:t>
            </a:r>
          </a:p>
        </p:txBody>
      </p:sp>
    </p:spTree>
    <p:extLst>
      <p:ext uri="{BB962C8B-B14F-4D97-AF65-F5344CB8AC3E}">
        <p14:creationId xmlns:p14="http://schemas.microsoft.com/office/powerpoint/2010/main" val="358812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Summary</a:t>
            </a:r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113666" name="Content Placeholder 2"/>
          <p:cNvSpPr>
            <a:spLocks noGrp="1"/>
          </p:cNvSpPr>
          <p:nvPr>
            <p:ph idx="1"/>
          </p:nvPr>
        </p:nvSpPr>
        <p:spPr>
          <a:xfrm>
            <a:off x="366713" y="1138238"/>
            <a:ext cx="8229600" cy="4327525"/>
          </a:xfrm>
        </p:spPr>
        <p:txBody>
          <a:bodyPr/>
          <a:lstStyle/>
          <a:p>
            <a:pPr eaLnBrk="1" hangingPunct="1"/>
            <a:r>
              <a:rPr lang="en-US" sz="3600" b="0" dirty="0">
                <a:solidFill>
                  <a:srgbClr val="FFFF00"/>
                </a:solidFill>
                <a:latin typeface="Arial" charset="0"/>
                <a:ea typeface="MS PGothic" charset="0"/>
              </a:rPr>
              <a:t>Dispersion forces are the weakest of the intermolecular attractions.</a:t>
            </a:r>
          </a:p>
          <a:p>
            <a:pPr eaLnBrk="1" hangingPunct="1"/>
            <a:r>
              <a:rPr lang="en-US" sz="3600" b="0" dirty="0">
                <a:solidFill>
                  <a:srgbClr val="FFFF00"/>
                </a:solidFill>
                <a:latin typeface="Arial" charset="0"/>
                <a:ea typeface="MS PGothic" charset="0"/>
              </a:rPr>
              <a:t>Dispersion forces are present in all molecules and atoms. </a:t>
            </a:r>
          </a:p>
          <a:p>
            <a:pPr eaLnBrk="1" hangingPunct="1"/>
            <a:r>
              <a:rPr lang="en-US" sz="3600" b="0" dirty="0">
                <a:solidFill>
                  <a:srgbClr val="FFFF00"/>
                </a:solidFill>
                <a:latin typeface="Arial" charset="0"/>
                <a:ea typeface="MS PGothic" charset="0"/>
              </a:rPr>
              <a:t>The magnitude of the dispersion forces increases with molar mass.</a:t>
            </a:r>
          </a:p>
          <a:p>
            <a:pPr eaLnBrk="1" hangingPunct="1"/>
            <a:r>
              <a:rPr lang="en-US" sz="3600" b="0" dirty="0">
                <a:solidFill>
                  <a:srgbClr val="FFFF00"/>
                </a:solidFill>
                <a:latin typeface="Arial" charset="0"/>
                <a:ea typeface="MS PGothic" charset="0"/>
              </a:rPr>
              <a:t>Polar molecules also have dipole–dipole attractive forces.</a:t>
            </a:r>
          </a:p>
        </p:txBody>
      </p:sp>
    </p:spTree>
    <p:extLst>
      <p:ext uri="{BB962C8B-B14F-4D97-AF65-F5344CB8AC3E}">
        <p14:creationId xmlns:p14="http://schemas.microsoft.com/office/powerpoint/2010/main" val="170615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Summary (cont.)</a:t>
            </a:r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115714" name="Content Placeholder 2"/>
          <p:cNvSpPr>
            <a:spLocks noGrp="1"/>
          </p:cNvSpPr>
          <p:nvPr>
            <p:ph idx="1"/>
          </p:nvPr>
        </p:nvSpPr>
        <p:spPr>
          <a:xfrm>
            <a:off x="381000" y="600075"/>
            <a:ext cx="8391525" cy="6051550"/>
          </a:xfrm>
        </p:spPr>
        <p:txBody>
          <a:bodyPr/>
          <a:lstStyle/>
          <a:p>
            <a:pPr eaLnBrk="1" hangingPunct="1"/>
            <a:r>
              <a:rPr lang="en-US" sz="2800" b="0" dirty="0">
                <a:solidFill>
                  <a:srgbClr val="FFFF00"/>
                </a:solidFill>
                <a:latin typeface="Arial" charset="0"/>
                <a:ea typeface="MS PGothic" charset="0"/>
              </a:rPr>
              <a:t>Hydrogen bonds are the strongest of the intermolecular attractive forces a pure substance can have</a:t>
            </a:r>
            <a:r>
              <a:rPr lang="en-US" sz="2400" b="0" dirty="0">
                <a:solidFill>
                  <a:srgbClr val="FFFF00"/>
                </a:solidFill>
                <a:latin typeface="Arial" charset="0"/>
                <a:ea typeface="MS PGothic" charset="0"/>
              </a:rPr>
              <a:t>.</a:t>
            </a:r>
          </a:p>
          <a:p>
            <a:pPr eaLnBrk="1" hangingPunct="1"/>
            <a:r>
              <a:rPr lang="en-US" sz="2800" b="0" dirty="0">
                <a:solidFill>
                  <a:srgbClr val="FFFF00"/>
                </a:solidFill>
                <a:latin typeface="Arial" charset="0"/>
                <a:ea typeface="MS PGothic" charset="0"/>
              </a:rPr>
              <a:t>Hydrogen bonds will be present when a molecule has H directly bonded to either O, N, or F atoms.</a:t>
            </a:r>
          </a:p>
          <a:p>
            <a:pPr lvl="1" eaLnBrk="1" hangingPunct="1"/>
            <a:r>
              <a:rPr lang="en-US" sz="2400" b="0" dirty="0">
                <a:solidFill>
                  <a:srgbClr val="FFFF00"/>
                </a:solidFill>
                <a:latin typeface="Arial" charset="0"/>
                <a:ea typeface="MS PGothic" charset="0"/>
              </a:rPr>
              <a:t>The only example of H bonded to F is HF.</a:t>
            </a:r>
          </a:p>
          <a:p>
            <a:pPr eaLnBrk="1" hangingPunct="1"/>
            <a:r>
              <a:rPr lang="en-US" sz="2800" b="0" dirty="0">
                <a:solidFill>
                  <a:srgbClr val="FFFF00"/>
                </a:solidFill>
                <a:latin typeface="Arial" charset="0"/>
                <a:ea typeface="MS PGothic" charset="0"/>
              </a:rPr>
              <a:t>Ion–dipole attractions are present in mixtures of ionic compounds with polar molecules.</a:t>
            </a:r>
          </a:p>
          <a:p>
            <a:pPr eaLnBrk="1" hangingPunct="1"/>
            <a:r>
              <a:rPr lang="en-US" sz="2800" b="0" dirty="0">
                <a:solidFill>
                  <a:srgbClr val="FFFF00"/>
                </a:solidFill>
                <a:latin typeface="Arial" charset="0"/>
                <a:ea typeface="MS PGothic" charset="0"/>
              </a:rPr>
              <a:t>Ion–dipole attractions are the strongest intermolecular attraction.</a:t>
            </a:r>
          </a:p>
          <a:p>
            <a:pPr eaLnBrk="1" hangingPunct="1"/>
            <a:r>
              <a:rPr lang="en-US" sz="2800" b="0" dirty="0">
                <a:solidFill>
                  <a:srgbClr val="FFFF00"/>
                </a:solidFill>
                <a:latin typeface="Arial" charset="0"/>
                <a:ea typeface="MS PGothic" charset="0"/>
              </a:rPr>
              <a:t>Ion–dipole attractions are especially important in aqueous solutions of ionic compounds.</a:t>
            </a:r>
          </a:p>
        </p:txBody>
      </p:sp>
    </p:spTree>
    <p:extLst>
      <p:ext uri="{BB962C8B-B14F-4D97-AF65-F5344CB8AC3E}">
        <p14:creationId xmlns:p14="http://schemas.microsoft.com/office/powerpoint/2010/main" val="1949488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3" descr="11_04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5"/>
          <a:stretch>
            <a:fillRect/>
          </a:stretch>
        </p:blipFill>
        <p:spPr bwMode="auto">
          <a:xfrm>
            <a:off x="649288" y="495300"/>
            <a:ext cx="7823200" cy="58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722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 Atomic Solids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83216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Some covalently bonded substances DO NOT form discrete molecules.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38200" y="4800600"/>
            <a:ext cx="39624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Diamond, a network of covalently bonded carbon atoms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953000" y="4800600"/>
            <a:ext cx="39624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Graphite, a network of covalently bonded carbon atoms</a:t>
            </a:r>
          </a:p>
        </p:txBody>
      </p:sp>
      <p:pic>
        <p:nvPicPr>
          <p:cNvPr id="10246" name="Picture 6" descr="graphit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52600"/>
            <a:ext cx="3810000" cy="2857500"/>
          </a:xfrm>
          <a:prstGeom prst="rect">
            <a:avLst/>
          </a:prstGeom>
          <a:noFill/>
        </p:spPr>
      </p:pic>
      <p:pic>
        <p:nvPicPr>
          <p:cNvPr id="10247" name="Picture 7" descr="diamon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  <p:bldP spid="10245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5334000" cy="762000"/>
          </a:xfrm>
        </p:spPr>
        <p:txBody>
          <a:bodyPr/>
          <a:lstStyle/>
          <a:p>
            <a:r>
              <a:rPr lang="en-US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Molecular Solids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371600" y="1143000"/>
            <a:ext cx="604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Strong covalent forces within molecules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371600" y="1828800"/>
            <a:ext cx="623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Weak covalent forces between molecules</a:t>
            </a:r>
          </a:p>
        </p:txBody>
      </p:sp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90800"/>
            <a:ext cx="25622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9818" y="2604052"/>
            <a:ext cx="25622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2337593" y="4724400"/>
            <a:ext cx="169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Sulfur, S</a:t>
            </a:r>
            <a:r>
              <a:rPr lang="en-US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8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5089525" y="4724400"/>
            <a:ext cx="2332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Phosphorus, P</a:t>
            </a:r>
            <a:r>
              <a:rPr lang="en-US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262"/>
            <a:ext cx="7772400" cy="762000"/>
          </a:xfrm>
          <a:noFill/>
          <a:ln/>
        </p:spPr>
        <p:txBody>
          <a:bodyPr lIns="90488" tIns="44450" rIns="90488" bIns="44450"/>
          <a:lstStyle/>
          <a:p>
            <a:r>
              <a:rPr lang="en-US" dirty="0">
                <a:solidFill>
                  <a:srgbClr val="000000"/>
                </a:solidFill>
              </a:rPr>
              <a:t>Equilibrium Vapor Pressure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7924800" cy="4953000"/>
          </a:xfrm>
          <a:noFill/>
          <a:ln/>
        </p:spPr>
        <p:txBody>
          <a:bodyPr lIns="90488" tIns="44450" rIns="90488" bIns="44450"/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3200" b="0" dirty="0">
                <a:solidFill>
                  <a:srgbClr val="FFFF00"/>
                </a:solidFill>
              </a:rPr>
              <a:t>The pressure of the vapor present </a:t>
            </a:r>
            <a:r>
              <a:rPr lang="en-US" sz="3200" b="0" dirty="0">
                <a:solidFill>
                  <a:srgbClr val="FF3300"/>
                </a:solidFill>
              </a:rPr>
              <a:t>at equilibrium.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3200" b="0" dirty="0">
                <a:solidFill>
                  <a:srgbClr val="FFFF00"/>
                </a:solidFill>
              </a:rPr>
              <a:t>Determined principally by the size of the intermolecular forces in the liquid.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3200" b="0" dirty="0">
                <a:solidFill>
                  <a:srgbClr val="FFFF00"/>
                </a:solidFill>
              </a:rPr>
              <a:t>Increases significantly with temperature.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3200" b="0" dirty="0">
                <a:solidFill>
                  <a:srgbClr val="FF3300"/>
                </a:solidFill>
              </a:rPr>
              <a:t>Volatile liquids</a:t>
            </a:r>
            <a:r>
              <a:rPr lang="en-US" sz="3200" b="0" dirty="0">
                <a:solidFill>
                  <a:schemeClr val="accent2"/>
                </a:solidFill>
              </a:rPr>
              <a:t> </a:t>
            </a:r>
            <a:r>
              <a:rPr lang="en-US" sz="3200" b="0" dirty="0">
                <a:solidFill>
                  <a:srgbClr val="FFFF00"/>
                </a:solidFill>
              </a:rPr>
              <a:t>have high vapor pressures.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3200" b="0" dirty="0">
                <a:solidFill>
                  <a:srgbClr val="FF3300"/>
                </a:solidFill>
              </a:rPr>
              <a:t>B.P. </a:t>
            </a:r>
            <a:r>
              <a:rPr lang="en-US" sz="3200" b="0" dirty="0">
                <a:solidFill>
                  <a:srgbClr val="FFFF00"/>
                </a:solidFill>
                <a:effectLst/>
              </a:rPr>
              <a:t>T at which </a:t>
            </a:r>
            <a:r>
              <a:rPr lang="en-US" sz="3200" b="0" dirty="0">
                <a:solidFill>
                  <a:srgbClr val="FFFF00"/>
                </a:solidFill>
              </a:rPr>
              <a:t>vapor pressure = atmospheric pressure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Vapor Pressure</a:t>
            </a:r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162818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589963" cy="5275262"/>
          </a:xfrm>
        </p:spPr>
        <p:txBody>
          <a:bodyPr/>
          <a:lstStyle/>
          <a:p>
            <a:pPr eaLnBrk="1" hangingPunct="1"/>
            <a:r>
              <a:rPr lang="en-US" sz="2900" b="0" dirty="0">
                <a:solidFill>
                  <a:srgbClr val="FFFF00"/>
                </a:solidFill>
                <a:latin typeface="Times"/>
                <a:ea typeface="MS PGothic" charset="0"/>
                <a:cs typeface="Times"/>
              </a:rPr>
              <a:t>The pressure exerted by the vapor when it is in dynamic equilibrium with its liquid is called </a:t>
            </a:r>
            <a:r>
              <a:rPr lang="en-US" sz="2900" b="0" dirty="0">
                <a:solidFill>
                  <a:srgbClr val="FF0000"/>
                </a:solidFill>
                <a:latin typeface="Times"/>
                <a:ea typeface="MS PGothic" charset="0"/>
                <a:cs typeface="Times"/>
              </a:rPr>
              <a:t>the vapor pressure.</a:t>
            </a:r>
          </a:p>
          <a:p>
            <a:pPr lvl="1" eaLnBrk="1" hangingPunct="1"/>
            <a:r>
              <a:rPr lang="en-US" sz="2900" b="0" dirty="0">
                <a:solidFill>
                  <a:srgbClr val="FFFF00"/>
                </a:solidFill>
                <a:latin typeface="Times"/>
                <a:ea typeface="MS PGothic" charset="0"/>
                <a:cs typeface="Times"/>
              </a:rPr>
              <a:t>Remember using Dalton’s Law of Partial Pressures to account for the pressure of the water vapor when collecting gases by water displacement?</a:t>
            </a:r>
          </a:p>
          <a:p>
            <a:pPr eaLnBrk="1" hangingPunct="1"/>
            <a:r>
              <a:rPr lang="en-US" sz="2900" b="0" dirty="0">
                <a:solidFill>
                  <a:srgbClr val="FFFF00"/>
                </a:solidFill>
                <a:latin typeface="Times"/>
                <a:ea typeface="MS PGothic" charset="0"/>
                <a:cs typeface="Times"/>
              </a:rPr>
              <a:t>The weaker the attractive forces between the molecules, the more molecules will be in the vapor.</a:t>
            </a:r>
          </a:p>
          <a:p>
            <a:pPr eaLnBrk="1" hangingPunct="1"/>
            <a:r>
              <a:rPr lang="en-US" sz="2900" b="0" dirty="0">
                <a:solidFill>
                  <a:srgbClr val="FFFF00"/>
                </a:solidFill>
                <a:latin typeface="Times"/>
                <a:ea typeface="MS PGothic" charset="0"/>
                <a:cs typeface="Times"/>
              </a:rPr>
              <a:t>Therefore, </a:t>
            </a:r>
            <a:r>
              <a:rPr lang="en-US" sz="2900" b="0" dirty="0">
                <a:solidFill>
                  <a:srgbClr val="FF0000"/>
                </a:solidFill>
                <a:latin typeface="Times"/>
                <a:ea typeface="MS PGothic" charset="0"/>
                <a:cs typeface="Times"/>
              </a:rPr>
              <a:t>the weaker the attractive forces, the higher the vapor pressure</a:t>
            </a:r>
            <a:r>
              <a:rPr lang="en-US" sz="2900" b="0" dirty="0">
                <a:solidFill>
                  <a:schemeClr val="accent2"/>
                </a:solidFill>
                <a:latin typeface="Times"/>
                <a:ea typeface="MS PGothic" charset="0"/>
                <a:cs typeface="Times"/>
              </a:rPr>
              <a:t>. </a:t>
            </a:r>
          </a:p>
          <a:p>
            <a:pPr lvl="1" eaLnBrk="1" hangingPunct="1"/>
            <a:r>
              <a:rPr lang="en-US" sz="2900" b="0" dirty="0">
                <a:solidFill>
                  <a:srgbClr val="FFFF00"/>
                </a:solidFill>
                <a:latin typeface="Times"/>
                <a:ea typeface="MS PGothic" charset="0"/>
                <a:cs typeface="Times"/>
              </a:rPr>
              <a:t>The higher the vapor pressure, the more volatile the liquid.</a:t>
            </a:r>
          </a:p>
        </p:txBody>
      </p:sp>
    </p:spTree>
    <p:extLst>
      <p:ext uri="{BB962C8B-B14F-4D97-AF65-F5344CB8AC3E}">
        <p14:creationId xmlns:p14="http://schemas.microsoft.com/office/powerpoint/2010/main" val="1799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Vapor–Liquid Dynamic Equilibrium</a:t>
            </a:r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164866" name="Content Placeholder 2"/>
          <p:cNvSpPr>
            <a:spLocks noGrp="1"/>
          </p:cNvSpPr>
          <p:nvPr>
            <p:ph idx="1"/>
          </p:nvPr>
        </p:nvSpPr>
        <p:spPr>
          <a:xfrm>
            <a:off x="365125" y="1127125"/>
            <a:ext cx="8323263" cy="5243513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400" b="0" dirty="0">
                <a:solidFill>
                  <a:srgbClr val="FFFF00"/>
                </a:solidFill>
                <a:latin typeface="Arial" charset="0"/>
                <a:ea typeface="MS PGothic" charset="0"/>
              </a:rPr>
              <a:t>If the volume of the chamber is increased, it will decrease the pressure of the vapor inside the chamber.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200" b="0" dirty="0">
                <a:solidFill>
                  <a:srgbClr val="FFFF00"/>
                </a:solidFill>
                <a:latin typeface="Arial" charset="0"/>
                <a:ea typeface="MS PGothic" charset="0"/>
              </a:rPr>
              <a:t>At that point, there are fewer vapor molecules in a given volume, causing the rate of condensation to slow.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b="0" dirty="0">
                <a:solidFill>
                  <a:srgbClr val="FFFF00"/>
                </a:solidFill>
                <a:latin typeface="Arial" charset="0"/>
                <a:ea typeface="MS PGothic" charset="0"/>
              </a:rPr>
              <a:t>Therefore, for a period of time, the rate of vaporization will be faster than the rate of condensation, and the amount of vapor will increase.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b="0" dirty="0">
                <a:solidFill>
                  <a:srgbClr val="FFFF00"/>
                </a:solidFill>
                <a:latin typeface="Arial" charset="0"/>
                <a:ea typeface="MS PGothic" charset="0"/>
              </a:rPr>
              <a:t>Eventually, enough vapor accumulates so that the rate of the condensation increases to the point where it is once again as fast as evaporation. 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200" b="0" dirty="0">
                <a:solidFill>
                  <a:srgbClr val="FFFF00"/>
                </a:solidFill>
                <a:latin typeface="Arial" charset="0"/>
                <a:ea typeface="MS PGothic" charset="0"/>
              </a:rPr>
              <a:t>Equilibrium is reestablished.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b="0" dirty="0">
                <a:solidFill>
                  <a:srgbClr val="FFFF00"/>
                </a:solidFill>
                <a:latin typeface="Arial" charset="0"/>
                <a:ea typeface="MS PGothic" charset="0"/>
              </a:rPr>
              <a:t>At this point, the vapor pressure will be the same as it was before.</a:t>
            </a:r>
          </a:p>
        </p:txBody>
      </p:sp>
    </p:spTree>
    <p:extLst>
      <p:ext uri="{BB962C8B-B14F-4D97-AF65-F5344CB8AC3E}">
        <p14:creationId xmlns:p14="http://schemas.microsoft.com/office/powerpoint/2010/main" val="203469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4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4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410200"/>
          </a:xfrm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2743200"/>
            <a:ext cx="2438400" cy="1981200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phase changes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676400" y="228600"/>
            <a:ext cx="53546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Temperature remains __________</a:t>
            </a:r>
          </a:p>
          <a:p>
            <a:r>
              <a:rPr lang="en-US">
                <a:solidFill>
                  <a:srgbClr val="000000"/>
                </a:solidFill>
              </a:rPr>
              <a:t>during a phase change.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165725" y="198438"/>
            <a:ext cx="14255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114800" y="5562600"/>
            <a:ext cx="118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Energy</a:t>
            </a: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5486400" y="5791200"/>
            <a:ext cx="2819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1752600" y="5791200"/>
            <a:ext cx="2362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848600" cy="762000"/>
          </a:xfrm>
          <a:noFill/>
          <a:ln/>
        </p:spPr>
        <p:txBody>
          <a:bodyPr lIns="90488" tIns="44450" rIns="90488" bIns="44450"/>
          <a:lstStyle/>
          <a:p>
            <a:r>
              <a:rPr lang="en-US" dirty="0">
                <a:solidFill>
                  <a:srgbClr val="000000"/>
                </a:solidFill>
              </a:rPr>
              <a:t>Phase Diagram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4267200"/>
          </a:xfrm>
          <a:noFill/>
          <a:ln/>
        </p:spPr>
        <p:txBody>
          <a:bodyPr lIns="90488" tIns="44450" rIns="90488" bIns="44450"/>
          <a:lstStyle/>
          <a:p>
            <a:pPr marL="0" indent="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600" b="0" dirty="0">
                <a:solidFill>
                  <a:srgbClr val="000000"/>
                </a:solidFill>
              </a:rPr>
              <a:t>Represents phases as a function of temperature and pressure.</a:t>
            </a:r>
          </a:p>
          <a:p>
            <a:pPr marL="0" indent="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600" b="0" dirty="0">
                <a:solidFill>
                  <a:srgbClr val="000000"/>
                </a:solidFill>
              </a:rPr>
              <a:t>Critical temperature:  temperature above which the vapor can not be liquefied.</a:t>
            </a:r>
          </a:p>
          <a:p>
            <a:pPr marL="0" indent="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600" b="0" dirty="0">
                <a:solidFill>
                  <a:srgbClr val="000000"/>
                </a:solidFill>
              </a:rPr>
              <a:t>Critical pressure:  pressure required to liquefy </a:t>
            </a:r>
            <a:r>
              <a:rPr lang="en-US" sz="3600" b="0" u="sng" dirty="0">
                <a:solidFill>
                  <a:srgbClr val="000000"/>
                </a:solidFill>
              </a:rPr>
              <a:t>AT</a:t>
            </a:r>
            <a:r>
              <a:rPr lang="en-US" sz="3600" b="0" dirty="0">
                <a:solidFill>
                  <a:srgbClr val="000000"/>
                </a:solidFill>
              </a:rPr>
              <a:t> the critical temperature.</a:t>
            </a:r>
          </a:p>
          <a:p>
            <a:pPr marL="0" indent="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600" b="0" dirty="0">
                <a:solidFill>
                  <a:srgbClr val="000000"/>
                </a:solidFill>
              </a:rPr>
              <a:t>Critical point:  critical temperature and pressure (for water, </a:t>
            </a:r>
            <a:r>
              <a:rPr lang="en-US" sz="3600" b="0" i="1" dirty="0" err="1">
                <a:solidFill>
                  <a:srgbClr val="000000"/>
                </a:solidFill>
              </a:rPr>
              <a:t>T</a:t>
            </a:r>
            <a:r>
              <a:rPr lang="en-US" sz="3600" b="0" i="1" baseline="-25000" dirty="0" err="1">
                <a:solidFill>
                  <a:srgbClr val="000000"/>
                </a:solidFill>
              </a:rPr>
              <a:t>c</a:t>
            </a:r>
            <a:r>
              <a:rPr lang="en-US" sz="3600" b="0" dirty="0">
                <a:solidFill>
                  <a:srgbClr val="000000"/>
                </a:solidFill>
              </a:rPr>
              <a:t> = 374°C and 218 </a:t>
            </a:r>
            <a:r>
              <a:rPr lang="en-US" sz="3600" b="0" dirty="0" err="1">
                <a:solidFill>
                  <a:srgbClr val="000000"/>
                </a:solidFill>
              </a:rPr>
              <a:t>atm</a:t>
            </a:r>
            <a:r>
              <a:rPr lang="en-US" sz="3600" b="0" dirty="0">
                <a:solidFill>
                  <a:srgbClr val="000000"/>
                </a:solidFill>
              </a:rPr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3439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4000" dirty="0">
                <a:latin typeface="Arial" charset="0"/>
                <a:ea typeface="MS PGothic" charset="0"/>
                <a:cs typeface="Arial" charset="0"/>
              </a:rPr>
              <a:t>Trends in the Strength of Intermolecular Attraction</a:t>
            </a:r>
            <a:endParaRPr lang="en-US" sz="4000" dirty="0">
              <a:latin typeface="Arial" charset="0"/>
              <a:ea typeface="MS PGothic" charset="0"/>
            </a:endParaRP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37588" cy="523716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The stronger the attractions between the atoms or molecules, the more energy it will take to separate them.</a:t>
            </a: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Boiling a liquid requires that we add </a:t>
            </a:r>
            <a:br>
              <a:rPr lang="en-US" dirty="0"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>enough energy to overcome all the attractions between the particles.</a:t>
            </a:r>
          </a:p>
          <a:p>
            <a:pPr lvl="1" eaLnBrk="1" hangingPunct="1"/>
            <a:r>
              <a:rPr lang="en-US" dirty="0">
                <a:latin typeface="Arial" charset="0"/>
                <a:ea typeface="MS PGothic" charset="0"/>
              </a:rPr>
              <a:t>However, not breaking the covalent bonds</a:t>
            </a:r>
          </a:p>
          <a:p>
            <a:pPr eaLnBrk="1" hangingPunct="1"/>
            <a:r>
              <a:rPr lang="en-US" b="1" dirty="0">
                <a:solidFill>
                  <a:schemeClr val="accent2"/>
                </a:solidFill>
                <a:latin typeface="Arial" charset="0"/>
                <a:ea typeface="MS PGothic" charset="0"/>
              </a:rPr>
              <a:t>The higher the normal boiling point of </a:t>
            </a:r>
            <a:br>
              <a:rPr lang="en-US" b="1" dirty="0">
                <a:solidFill>
                  <a:schemeClr val="accent2"/>
                </a:solidFill>
                <a:latin typeface="Arial" charset="0"/>
                <a:ea typeface="MS PGothic" charset="0"/>
              </a:rPr>
            </a:br>
            <a:r>
              <a:rPr lang="en-US" b="1" dirty="0">
                <a:solidFill>
                  <a:schemeClr val="accent2"/>
                </a:solidFill>
                <a:latin typeface="Arial" charset="0"/>
                <a:ea typeface="MS PGothic" charset="0"/>
              </a:rPr>
              <a:t>the liquid, the stronger the intermolecular attractive forces.</a:t>
            </a:r>
          </a:p>
        </p:txBody>
      </p:sp>
    </p:spTree>
    <p:extLst>
      <p:ext uri="{BB962C8B-B14F-4D97-AF65-F5344CB8AC3E}">
        <p14:creationId xmlns:p14="http://schemas.microsoft.com/office/powerpoint/2010/main" val="6024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6248400" cy="533400"/>
          </a:xfrm>
        </p:spPr>
        <p:txBody>
          <a:bodyPr/>
          <a:lstStyle/>
          <a:p>
            <a:r>
              <a:rPr 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Phase changes by Name</a:t>
            </a:r>
          </a:p>
        </p:txBody>
      </p:sp>
      <p:pic>
        <p:nvPicPr>
          <p:cNvPr id="68611" name="Picture 3" descr="pha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66775"/>
            <a:ext cx="9144000" cy="5915025"/>
          </a:xfrm>
          <a:noFill/>
          <a:ln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2362200" cy="762000"/>
          </a:xfrm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Water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0" y="304800"/>
            <a:ext cx="2438400" cy="2590800"/>
          </a:xfrm>
        </p:spPr>
        <p:txBody>
          <a:bodyPr/>
          <a:lstStyle/>
          <a:p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 dioxide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34200" cy="68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324600" y="381000"/>
            <a:ext cx="2514600" cy="1371600"/>
          </a:xfrm>
        </p:spPr>
        <p:txBody>
          <a:bodyPr/>
          <a:lstStyle/>
          <a:p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99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2286000" cy="800100"/>
          </a:xfrm>
        </p:spPr>
        <p:txBody>
          <a:bodyPr/>
          <a:lstStyle/>
          <a:p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Sulfur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28B6-2FC0-BC4B-8B54-DAA3C6098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12504"/>
            <a:ext cx="7772400" cy="1143000"/>
          </a:xfrm>
        </p:spPr>
        <p:txBody>
          <a:bodyPr/>
          <a:lstStyle/>
          <a:p>
            <a:r>
              <a:rPr lang="en-US" sz="28700" dirty="0"/>
              <a:t>stop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737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Properties of a Liquid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19200"/>
            <a:ext cx="3810000" cy="2819400"/>
          </a:xfrm>
          <a:noFill/>
          <a:ln/>
        </p:spPr>
        <p:txBody>
          <a:bodyPr lIns="90488" tIns="44450" rIns="90488" bIns="44450"/>
          <a:lstStyle/>
          <a:p>
            <a:pPr>
              <a:buFont typeface="Wingdings" pitchFamily="2" charset="2"/>
              <a:buChar char="v"/>
            </a:pPr>
            <a:r>
              <a:rPr lang="en-US" sz="25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Surface Tension</a:t>
            </a:r>
            <a:r>
              <a:rPr lang="en-US" sz="2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The resistance to an increase in its surface area (polar molecules, liquid metals).</a:t>
            </a:r>
          </a:p>
        </p:txBody>
      </p:sp>
      <p:pic>
        <p:nvPicPr>
          <p:cNvPr id="26628" name="Picture 4" descr="tens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914400"/>
            <a:ext cx="3962400" cy="3143250"/>
          </a:xfrm>
          <a:noFill/>
          <a:ln/>
        </p:spPr>
      </p:pic>
      <p:pic>
        <p:nvPicPr>
          <p:cNvPr id="26629" name="Picture 5" descr="capi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419600"/>
            <a:ext cx="2162175" cy="2009775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62000" y="4572000"/>
            <a:ext cx="46482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Capillary Action</a:t>
            </a: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Spontaneous rising of a liquid in a narrow tube.</a:t>
            </a:r>
          </a:p>
          <a:p>
            <a:pPr marL="342900" indent="-342900">
              <a:spcBef>
                <a:spcPct val="100000"/>
              </a:spcBef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528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066800" y="228600"/>
            <a:ext cx="7010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3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Properties of a Liquid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4267200" cy="1219200"/>
          </a:xfrm>
          <a:noFill/>
          <a:ln/>
        </p:spPr>
        <p:txBody>
          <a:bodyPr lIns="90488" tIns="44450" rIns="90488" bIns="44450"/>
          <a:lstStyle/>
          <a:p>
            <a:pPr>
              <a:buFont typeface="Wingdings" pitchFamily="2" charset="2"/>
              <a:buChar char="v"/>
            </a:pPr>
            <a:r>
              <a:rPr lang="en-US" sz="2500" dirty="0">
                <a:solidFill>
                  <a:srgbClr val="FF3300"/>
                </a:solidFill>
              </a:rPr>
              <a:t>Viscosity</a:t>
            </a:r>
            <a:r>
              <a:rPr lang="en-US" sz="2000" dirty="0"/>
              <a:t>:  </a:t>
            </a:r>
            <a:r>
              <a:rPr lang="en-US" sz="2500" dirty="0">
                <a:solidFill>
                  <a:srgbClr val="000000"/>
                </a:solidFill>
              </a:rPr>
              <a:t>Resistance to flow</a:t>
            </a:r>
          </a:p>
        </p:txBody>
      </p:sp>
      <p:pic>
        <p:nvPicPr>
          <p:cNvPr id="30724" name="Picture 4" descr="ka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143000"/>
            <a:ext cx="3829050" cy="5105400"/>
          </a:xfrm>
          <a:noFill/>
          <a:ln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81000" y="2667000"/>
            <a:ext cx="42672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viscosity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an 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indication of </a:t>
            </a:r>
            <a:r>
              <a:rPr lang="en-US" sz="2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strong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intermolecular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forces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9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4495800" cy="9144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Types of Solids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3886200" cy="2133600"/>
          </a:xfrm>
          <a:noFill/>
          <a:ln/>
        </p:spPr>
        <p:txBody>
          <a:bodyPr lIns="90488" tIns="44450" rIns="90488" bIns="44450"/>
          <a:lstStyle/>
          <a:p>
            <a:pPr>
              <a:buFont typeface="Wingdings" pitchFamily="2" charset="2"/>
              <a:buChar char="v"/>
            </a:pPr>
            <a:r>
              <a:rPr lang="en-US" sz="2000">
                <a:solidFill>
                  <a:schemeClr val="accent1"/>
                </a:solidFill>
              </a:rPr>
              <a:t>Crystalline Solids</a:t>
            </a:r>
            <a:r>
              <a:rPr lang="en-US" sz="2000"/>
              <a:t>:  highly regular arrangement of their components</a:t>
            </a:r>
          </a:p>
        </p:txBody>
      </p:sp>
      <p:pic>
        <p:nvPicPr>
          <p:cNvPr id="31748" name="Picture 4" descr="crystall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1143000"/>
            <a:ext cx="4648200" cy="32670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999032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4648200" cy="9144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Types of Solids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3810000" cy="1981200"/>
          </a:xfrm>
          <a:noFill/>
          <a:ln/>
        </p:spPr>
        <p:txBody>
          <a:bodyPr lIns="90488" tIns="44450" rIns="90488" bIns="44450"/>
          <a:lstStyle/>
          <a:p>
            <a:pPr>
              <a:spcBef>
                <a:spcPct val="100000"/>
              </a:spcBef>
              <a:buFont typeface="Wingdings" pitchFamily="2" charset="2"/>
              <a:buChar char="v"/>
            </a:pPr>
            <a:r>
              <a:rPr lang="en-US" sz="2000">
                <a:solidFill>
                  <a:schemeClr val="accent1"/>
                </a:solidFill>
              </a:rPr>
              <a:t>Amorphous solids</a:t>
            </a:r>
            <a:r>
              <a:rPr lang="en-US" sz="2000"/>
              <a:t>:  considerable disorder in their structures (</a:t>
            </a:r>
            <a:r>
              <a:rPr lang="en-US" sz="2000">
                <a:solidFill>
                  <a:schemeClr val="tx2"/>
                </a:solidFill>
              </a:rPr>
              <a:t>glass</a:t>
            </a:r>
            <a:r>
              <a:rPr lang="en-US" sz="2000"/>
              <a:t>).</a:t>
            </a:r>
          </a:p>
        </p:txBody>
      </p:sp>
      <p:pic>
        <p:nvPicPr>
          <p:cNvPr id="33796" name="Picture 4" descr="gla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1143000"/>
            <a:ext cx="4495800" cy="42719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391675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Kinds of Attractive Forces</a:t>
            </a:r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21335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Temporary polarity in the molecules due to unequal electron distribution leads to attractions called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MS PGothic" charset="0"/>
              </a:rPr>
              <a:t>London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MS PGothic" charset="0"/>
              </a:rPr>
              <a:t>dispersion forces.</a:t>
            </a: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Permanent polarity in the molecules due to their structure leads to attractive forces called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MS PGothic" charset="0"/>
              </a:rPr>
              <a:t>dipole–dipole attractions</a:t>
            </a:r>
            <a:r>
              <a:rPr lang="en-US" b="1" dirty="0">
                <a:latin typeface="Arial" charset="0"/>
                <a:ea typeface="MS PGothic" charset="0"/>
              </a:rPr>
              <a:t>.</a:t>
            </a:r>
            <a:endParaRPr lang="en-US" dirty="0">
              <a:latin typeface="Arial" charset="0"/>
              <a:ea typeface="MS PGothic" charset="0"/>
            </a:endParaRP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An especially strong dipole–dipole attraction results when H is attached to an extremely electronegative atom.  These are called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MS PGothic" charset="0"/>
              </a:rPr>
              <a:t>hydrogen bonds.</a:t>
            </a: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8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Representation of Components in a Crystalline Solid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038600" cy="2590800"/>
          </a:xfrm>
          <a:noFill/>
          <a:ln/>
        </p:spPr>
        <p:txBody>
          <a:bodyPr lIns="90488" tIns="44450" rIns="90488" bIns="44450"/>
          <a:lstStyle/>
          <a:p>
            <a:pPr marL="0" indent="0">
              <a:buFontTx/>
              <a:buNone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Lattice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A 3-dimensional system of points designating the centers of components (atoms, ions, or molecules) that make up the substance.</a:t>
            </a:r>
          </a:p>
        </p:txBody>
      </p:sp>
      <p:pic>
        <p:nvPicPr>
          <p:cNvPr id="35844" name="Picture 4" descr="liclcryst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905000"/>
            <a:ext cx="4648200" cy="32178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77165012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5113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Crystal Structures - </a:t>
            </a:r>
            <a:r>
              <a:rPr lang="en-US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Cubic</a:t>
            </a:r>
          </a:p>
        </p:txBody>
      </p:sp>
      <p:graphicFrame>
        <p:nvGraphicFramePr>
          <p:cNvPr id="7475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762000" y="1905000"/>
          <a:ext cx="227012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09" name="ChemSketch" r:id="rId3" imgW="1027080" imgH="1103400" progId="ACD.ChemSketch.20">
                  <p:embed/>
                </p:oleObj>
              </mc:Choice>
              <mc:Fallback>
                <p:oleObj name="ChemSketch" r:id="rId3" imgW="1027080" imgH="11034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05000"/>
                        <a:ext cx="227012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730625" y="1935163"/>
          <a:ext cx="2286000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10" name="ChemSketch" r:id="rId5" imgW="1027080" imgH="972360" progId="ACD.ChemSketch.20">
                  <p:embed/>
                </p:oleObj>
              </mc:Choice>
              <mc:Fallback>
                <p:oleObj name="ChemSketch" r:id="rId5" imgW="1027080" imgH="9723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5" y="1935163"/>
                        <a:ext cx="2286000" cy="216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0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523038" y="1939925"/>
          <a:ext cx="2286000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11" name="ChemSketch" r:id="rId7" imgW="1027080" imgH="972360" progId="ACD.ChemSketch.20">
                  <p:embed/>
                </p:oleObj>
              </mc:Choice>
              <mc:Fallback>
                <p:oleObj name="ChemSketch" r:id="rId7" imgW="1027080" imgH="9723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1939925"/>
                        <a:ext cx="2286000" cy="216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1066800" y="4495800"/>
            <a:ext cx="1135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Simple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3413125" y="4465638"/>
            <a:ext cx="2379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Face-Centered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6248400" y="4495800"/>
            <a:ext cx="2397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Body-Centered</a:t>
            </a:r>
          </a:p>
        </p:txBody>
      </p:sp>
    </p:spTree>
    <p:extLst>
      <p:ext uri="{BB962C8B-B14F-4D97-AF65-F5344CB8AC3E}">
        <p14:creationId xmlns:p14="http://schemas.microsoft.com/office/powerpoint/2010/main" val="24066279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Crystal Structures - </a:t>
            </a:r>
            <a:r>
              <a:rPr lang="en-US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Monoclinic</a:t>
            </a:r>
          </a:p>
        </p:txBody>
      </p:sp>
      <p:graphicFrame>
        <p:nvGraphicFramePr>
          <p:cNvPr id="78860" name="Object 12"/>
          <p:cNvGraphicFramePr>
            <a:graphicFrameLocks noGrp="1" noChangeAspect="1"/>
          </p:cNvGraphicFramePr>
          <p:nvPr>
            <p:ph sz="half" idx="1"/>
          </p:nvPr>
        </p:nvGraphicFramePr>
        <p:xfrm>
          <a:off x="1905000" y="1752600"/>
          <a:ext cx="202882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03" name="ChemSketch" r:id="rId3" imgW="1118520" imgH="1472040" progId="ACD.ChemSketch.20">
                  <p:embed/>
                </p:oleObj>
              </mc:Choice>
              <mc:Fallback>
                <p:oleObj name="ChemSketch" r:id="rId3" imgW="1118520" imgH="14720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752600"/>
                        <a:ext cx="2028825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981200" y="4495800"/>
            <a:ext cx="1135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Simple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5029200" y="4495800"/>
            <a:ext cx="304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 Face-Centered</a:t>
            </a:r>
          </a:p>
        </p:txBody>
      </p:sp>
      <p:graphicFrame>
        <p:nvGraphicFramePr>
          <p:cNvPr id="78862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5867400" y="1676400"/>
          <a:ext cx="21050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04" name="ChemSketch" r:id="rId5" imgW="1118520" imgH="1255680" progId="ACD.ChemSketch.20">
                  <p:embed/>
                </p:oleObj>
              </mc:Choice>
              <mc:Fallback>
                <p:oleObj name="ChemSketch" r:id="rId5" imgW="1118520" imgH="12556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676400"/>
                        <a:ext cx="2105025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64461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61938"/>
            <a:ext cx="7947025" cy="12446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Crystal Structures - </a:t>
            </a:r>
            <a:r>
              <a:rPr lang="en-US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Tetragonal</a:t>
            </a:r>
          </a:p>
        </p:txBody>
      </p:sp>
      <p:graphicFrame>
        <p:nvGraphicFramePr>
          <p:cNvPr id="87049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1654175" y="1400175"/>
          <a:ext cx="2090738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7" name="ChemSketch" r:id="rId3" imgW="972360" imgH="1475280" progId="ACD.ChemSketch.20">
                  <p:embed/>
                </p:oleObj>
              </mc:Choice>
              <mc:Fallback>
                <p:oleObj name="ChemSketch" r:id="rId3" imgW="972360" imgH="14752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1400175"/>
                        <a:ext cx="2090738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981200" y="4843463"/>
            <a:ext cx="1135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Simple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276850" y="4829175"/>
            <a:ext cx="2397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Body-Centered</a:t>
            </a:r>
          </a:p>
        </p:txBody>
      </p:sp>
      <p:graphicFrame>
        <p:nvGraphicFramePr>
          <p:cNvPr id="87051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5661025" y="1498600"/>
          <a:ext cx="2065338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8" name="ChemSketch" r:id="rId5" imgW="972360" imgH="1261800" progId="ACD.ChemSketch.20">
                  <p:embed/>
                </p:oleObj>
              </mc:Choice>
              <mc:Fallback>
                <p:oleObj name="ChemSketch" r:id="rId5" imgW="972360" imgH="12618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025" y="1498600"/>
                        <a:ext cx="2065338" cy="267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41703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436563"/>
            <a:ext cx="8034338" cy="1303337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Crystal Structures - </a:t>
            </a:r>
            <a:r>
              <a:rPr lang="en-US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Orthorhombic</a:t>
            </a:r>
          </a:p>
        </p:txBody>
      </p:sp>
      <p:graphicFrame>
        <p:nvGraphicFramePr>
          <p:cNvPr id="81929" name="Object 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09600" y="1981200"/>
          <a:ext cx="161448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11" name="ChemSketch" r:id="rId3" imgW="1188720" imgH="1627560" progId="ACD.ChemSketch.20">
                  <p:embed/>
                </p:oleObj>
              </mc:Choice>
              <mc:Fallback>
                <p:oleObj name="ChemSketch" r:id="rId3" imgW="1188720" imgH="16275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81200"/>
                        <a:ext cx="1614488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1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43200" y="1905000"/>
          <a:ext cx="16319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12" name="ChemSketch" r:id="rId5" imgW="1188720" imgH="1386720" progId="ACD.ChemSketch.20">
                  <p:embed/>
                </p:oleObj>
              </mc:Choice>
              <mc:Fallback>
                <p:oleObj name="ChemSketch" r:id="rId5" imgW="1188720" imgH="13867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05000"/>
                        <a:ext cx="163195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3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953000" y="1905000"/>
          <a:ext cx="16319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13" name="ChemSketch" r:id="rId7" imgW="1188720" imgH="1386720" progId="ACD.ChemSketch.20">
                  <p:embed/>
                </p:oleObj>
              </mc:Choice>
              <mc:Fallback>
                <p:oleObj name="ChemSketch" r:id="rId7" imgW="1188720" imgH="13867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905000"/>
                        <a:ext cx="163195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09600" y="4267200"/>
            <a:ext cx="1135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Simple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209800" y="4267200"/>
            <a:ext cx="2379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</a:t>
            </a:r>
          </a:p>
          <a:p>
            <a:pPr algn="ctr"/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Face-Centered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4953000" y="4267200"/>
            <a:ext cx="1511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Body</a:t>
            </a:r>
          </a:p>
          <a:p>
            <a:pPr algn="ctr"/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Centered</a:t>
            </a:r>
          </a:p>
        </p:txBody>
      </p:sp>
      <p:graphicFrame>
        <p:nvGraphicFramePr>
          <p:cNvPr id="81936" name="Object 1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131050" y="1905000"/>
          <a:ext cx="16319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14" name="ChemSketch" r:id="rId9" imgW="1188720" imgH="1386720" progId="ACD.ChemSketch.20">
                  <p:embed/>
                </p:oleObj>
              </mc:Choice>
              <mc:Fallback>
                <p:oleObj name="ChemSketch" r:id="rId9" imgW="1188720" imgH="13867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1050" y="1905000"/>
                        <a:ext cx="163195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6461125" y="50752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7197725" y="4267200"/>
            <a:ext cx="1511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Face</a:t>
            </a:r>
          </a:p>
          <a:p>
            <a:pPr algn="ctr"/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Centered</a:t>
            </a:r>
          </a:p>
        </p:txBody>
      </p:sp>
    </p:spTree>
    <p:extLst>
      <p:ext uri="{BB962C8B-B14F-4D97-AF65-F5344CB8AC3E}">
        <p14:creationId xmlns:p14="http://schemas.microsoft.com/office/powerpoint/2010/main" val="28103066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2192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Crystal Structures – </a:t>
            </a:r>
            <a:r>
              <a:rPr lang="en-US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Shapes</a:t>
            </a:r>
          </a:p>
        </p:txBody>
      </p:sp>
      <p:graphicFrame>
        <p:nvGraphicFramePr>
          <p:cNvPr id="90128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930275" y="1617663"/>
          <a:ext cx="2003425" cy="270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5" name="ChemSketch" r:id="rId3" imgW="1261800" imgH="1706760" progId="ACD.ChemSketch.20">
                  <p:embed/>
                </p:oleObj>
              </mc:Choice>
              <mc:Fallback>
                <p:oleObj name="ChemSketch" r:id="rId3" imgW="1261800" imgH="1706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1617663"/>
                        <a:ext cx="2003425" cy="270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0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33763" y="1882775"/>
          <a:ext cx="225742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6" name="ChemSketch" r:id="rId5" imgW="1328760" imgH="1536120" progId="ACD.ChemSketch.20">
                  <p:embed/>
                </p:oleObj>
              </mc:Choice>
              <mc:Fallback>
                <p:oleObj name="ChemSketch" r:id="rId5" imgW="1328760" imgH="15361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763" y="1882775"/>
                        <a:ext cx="2257425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725488" y="4689475"/>
            <a:ext cx="221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Rhombohedral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6626225" y="4730750"/>
            <a:ext cx="135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Triclinic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714750" y="4691063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Hexagonal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6461125" y="50752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90132" name="Object 2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27738" y="1920875"/>
          <a:ext cx="2913062" cy="27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7" name="ChemSketch" r:id="rId7" imgW="1603080" imgH="1487520" progId="ACD.ChemSketch.20">
                  <p:embed/>
                </p:oleObj>
              </mc:Choice>
              <mc:Fallback>
                <p:oleObj name="ChemSketch" r:id="rId7" imgW="1603080" imgH="14875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738" y="1920875"/>
                        <a:ext cx="2913062" cy="270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79013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Packing in Metals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4495800"/>
            <a:ext cx="7239000" cy="1905000"/>
          </a:xfrm>
          <a:noFill/>
          <a:ln/>
        </p:spPr>
        <p:txBody>
          <a:bodyPr lIns="90488" tIns="44450" rIns="90488" bIns="44450"/>
          <a:lstStyle/>
          <a:p>
            <a:pPr marL="0" indent="0">
              <a:buFontTx/>
              <a:buNone/>
            </a:pPr>
            <a:r>
              <a:rPr lang="en-US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Packing uniform, hard spheres to best use available space.  This is called </a:t>
            </a:r>
            <a:r>
              <a:rPr lang="en-US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closest packing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 Each atom has 12 nearest neighbors.</a:t>
            </a:r>
          </a:p>
          <a:p>
            <a:pPr marL="0" indent="0">
              <a:buClr>
                <a:schemeClr val="tx2"/>
              </a:buClr>
              <a:buFontTx/>
              <a:buNone/>
            </a:pPr>
            <a:endParaRPr lang="en-US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988" name="Picture 4" descr="closestpack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914400"/>
            <a:ext cx="7696200" cy="34575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940760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2971800" cy="22098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Closest Packing </a:t>
            </a:r>
            <a:b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Holes</a:t>
            </a:r>
          </a:p>
        </p:txBody>
      </p:sp>
      <p:pic>
        <p:nvPicPr>
          <p:cNvPr id="44035" name="Picture 3" descr="closestpackinghol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1488" y="0"/>
            <a:ext cx="4862512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4809052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3962400" cy="762000"/>
          </a:xfrm>
          <a:noFill/>
          <a:ln/>
        </p:spPr>
        <p:txBody>
          <a:bodyPr lIns="90488" tIns="44450" rIns="90488" bIns="44450"/>
          <a:lstStyle/>
          <a:p>
            <a:r>
              <a:rPr lang="en-US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Metal Alloys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4038600" cy="4114800"/>
          </a:xfrm>
          <a:noFill/>
          <a:ln/>
        </p:spPr>
        <p:txBody>
          <a:bodyPr lIns="90488" tIns="44450" rIns="90488" bIns="44450"/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Substitutional</a:t>
            </a:r>
            <a:r>
              <a:rPr lang="en-US" sz="3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Alloy</a:t>
            </a: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some metal atoms replaced by others of similar size.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brass = Cu/Zn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Bronze = </a:t>
            </a:r>
            <a:r>
              <a:rPr lang="en-US" sz="3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Sn</a:t>
            </a: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/Cu</a:t>
            </a:r>
          </a:p>
        </p:txBody>
      </p:sp>
      <p:pic>
        <p:nvPicPr>
          <p:cNvPr id="45060" name="Picture 4" descr="Bras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381000"/>
            <a:ext cx="4343400" cy="39846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145867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38100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Metal Alloys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(continued)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419600" cy="4191000"/>
          </a:xfrm>
          <a:noFill/>
          <a:ln/>
        </p:spPr>
        <p:txBody>
          <a:bodyPr lIns="90488" tIns="44450" rIns="90488" bIns="44450"/>
          <a:lstStyle/>
          <a:p>
            <a:pPr>
              <a:buFont typeface="Wingdings" pitchFamily="2" charset="2"/>
              <a:buChar char="v"/>
            </a:pPr>
            <a:r>
              <a:rPr lang="en-US" sz="3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Interstitial Alloy</a:t>
            </a: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Interstices (holes) in closest packed metal structure are occupied by small atoms.</a:t>
            </a:r>
          </a:p>
          <a:p>
            <a:pPr algn="ctr">
              <a:spcBef>
                <a:spcPct val="40000"/>
              </a:spcBef>
            </a:pP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steel = iron + carbon</a:t>
            </a:r>
          </a:p>
        </p:txBody>
      </p:sp>
      <p:pic>
        <p:nvPicPr>
          <p:cNvPr id="47108" name="Picture 4" descr="Ste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685800"/>
            <a:ext cx="4343400" cy="39306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26486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629400" cy="685800"/>
          </a:xfrm>
        </p:spPr>
        <p:txBody>
          <a:bodyPr/>
          <a:lstStyle/>
          <a:p>
            <a:r>
              <a:rPr lang="en-US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Relative Magnitudes of Forces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62000" y="838200"/>
            <a:ext cx="74676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types of bonding forces vary in their strength as measured by average bond energy.</a:t>
            </a:r>
            <a:endParaRPr lang="en-US" sz="2800" b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0" hangingPunct="0"/>
            <a:endParaRPr lang="en-US" sz="2800" b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971800" y="2362200"/>
            <a:ext cx="61722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Network Covalent bonds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400 kcal/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971800" y="3200400"/>
            <a:ext cx="571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Hydrogen bonding (</a:t>
            </a:r>
            <a:r>
              <a:rPr lang="en-US" dirty="0">
                <a:solidFill>
                  <a:srgbClr val="FF0000"/>
                </a:solidFill>
              </a:rPr>
              <a:t>12-16 kcal/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  <a:latin typeface="Palatino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514600" y="4038600"/>
            <a:ext cx="6629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Dipole-dipole interactions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2-0.5 kcal/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971800" y="4800600"/>
            <a:ext cx="5638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London</a:t>
            </a:r>
            <a:r>
              <a:rPr lang="en-US" dirty="0">
                <a:solidFill>
                  <a:srgbClr val="000000"/>
                </a:solidFill>
                <a:latin typeface="Palatino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forces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less than 1 kcal/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2286000"/>
            <a:ext cx="1828800" cy="3046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dirty="0">
                <a:solidFill>
                  <a:srgbClr val="FF0000"/>
                </a:solidFill>
              </a:rPr>
              <a:t>Strongest</a:t>
            </a:r>
          </a:p>
          <a:p>
            <a:pPr algn="ctr" eaLnBrk="0" hangingPunct="0"/>
            <a:endParaRPr lang="en-US" dirty="0">
              <a:solidFill>
                <a:srgbClr val="FF0000"/>
              </a:solidFill>
            </a:endParaRPr>
          </a:p>
          <a:p>
            <a:pPr algn="ctr" eaLnBrk="0" hangingPunct="0"/>
            <a:endParaRPr lang="en-US" dirty="0">
              <a:solidFill>
                <a:srgbClr val="FF0000"/>
              </a:solidFill>
            </a:endParaRPr>
          </a:p>
          <a:p>
            <a:pPr algn="ctr" eaLnBrk="0" hangingPunct="0"/>
            <a:endParaRPr lang="en-US" dirty="0">
              <a:solidFill>
                <a:srgbClr val="FF0000"/>
              </a:solidFill>
            </a:endParaRPr>
          </a:p>
          <a:p>
            <a:pPr algn="ctr" eaLnBrk="0" hangingPunct="0"/>
            <a:endParaRPr lang="en-US" dirty="0">
              <a:solidFill>
                <a:srgbClr val="FF0000"/>
              </a:solidFill>
            </a:endParaRPr>
          </a:p>
          <a:p>
            <a:pPr algn="ctr" eaLnBrk="0" hangingPunct="0"/>
            <a:endParaRPr lang="en-US" dirty="0">
              <a:solidFill>
                <a:srgbClr val="FF0000"/>
              </a:solidFill>
            </a:endParaRPr>
          </a:p>
          <a:p>
            <a:pPr algn="ctr" eaLnBrk="0" hangingPunct="0"/>
            <a:endParaRPr lang="en-US" dirty="0">
              <a:solidFill>
                <a:srgbClr val="FF0000"/>
              </a:solidFill>
            </a:endParaRPr>
          </a:p>
          <a:p>
            <a:pPr algn="ctr" eaLnBrk="0" hangingPunct="0"/>
            <a:r>
              <a:rPr lang="en-US" dirty="0">
                <a:solidFill>
                  <a:srgbClr val="FF0000"/>
                </a:solidFill>
              </a:rPr>
              <a:t>Weakest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295400" y="2819400"/>
            <a:ext cx="0" cy="1752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  <p:bldP spid="4102" grpId="0" autoUpdateAnimBg="0"/>
      <p:bldP spid="410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4191000" cy="9906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Bonding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670560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57200" y="990600"/>
            <a:ext cx="8153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/>
              <a:t>Bonding between hydrogen and more electronegative neighboring atoms such as oxygen and nitrogen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914400" y="5562600"/>
            <a:ext cx="707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Hydrogen bonding between ammonia and water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5943600" cy="762000"/>
          </a:xfrm>
        </p:spPr>
        <p:txBody>
          <a:bodyPr/>
          <a:lstStyle/>
          <a:p>
            <a:r>
              <a:rPr lang="en-US" sz="3600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Bonding in DNA</a:t>
            </a:r>
          </a:p>
        </p:txBody>
      </p:sp>
      <p:graphicFrame>
        <p:nvGraphicFramePr>
          <p:cNvPr id="615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457200" y="1981200"/>
          <a:ext cx="8153400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ChemSketch" r:id="rId3" imgW="4757760" imgH="1344240" progId="ACD.ChemSketch.20">
                  <p:embed/>
                </p:oleObj>
              </mc:Choice>
              <mc:Fallback>
                <p:oleObj name="ChemSketch" r:id="rId3" imgW="4757760" imgH="1344240" progId="ACD.ChemSketch.20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8153400" cy="230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108325" y="3962400"/>
            <a:ext cx="57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029200" y="3962400"/>
            <a:ext cx="592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3962400" y="4343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143000" y="990600"/>
            <a:ext cx="6413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T</a:t>
            </a:r>
            <a:r>
              <a:rPr lang="en-US" sz="2800"/>
              <a:t>hymine hydrogen bonds to </a:t>
            </a:r>
            <a:r>
              <a:rPr lang="en-US" sz="2800">
                <a:solidFill>
                  <a:srgbClr val="FF3300"/>
                </a:solidFill>
              </a:rPr>
              <a:t>A</a:t>
            </a:r>
            <a:r>
              <a:rPr lang="en-US" sz="2800"/>
              <a:t>denine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3" grpId="0"/>
      <p:bldP spid="61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629400" cy="762000"/>
          </a:xfrm>
        </p:spPr>
        <p:txBody>
          <a:bodyPr/>
          <a:lstStyle/>
          <a:p>
            <a:r>
              <a:rPr lang="en-US" sz="3600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Bonding in DNA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108325" y="3962400"/>
            <a:ext cx="530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029200" y="3962400"/>
            <a:ext cx="563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3962400" y="4343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3737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533400" y="1905000"/>
          <a:ext cx="8229600" cy="235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2" name="ChemSketch" r:id="rId3" imgW="4779360" imgH="1365480" progId="ACD.ChemSketch.20">
                  <p:embed/>
                </p:oleObj>
              </mc:Choice>
              <mc:Fallback>
                <p:oleObj name="ChemSketch" r:id="rId3" imgW="4779360" imgH="1365480" progId="ACD.ChemSketch.20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8229600" cy="235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1143000" y="990600"/>
            <a:ext cx="6388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C</a:t>
            </a:r>
            <a:r>
              <a:rPr lang="en-US" sz="2800"/>
              <a:t>ytosine hydrogen bonds to </a:t>
            </a:r>
            <a:r>
              <a:rPr lang="en-US" sz="2800">
                <a:solidFill>
                  <a:srgbClr val="FF3300"/>
                </a:solidFill>
              </a:rPr>
              <a:t>G</a:t>
            </a:r>
            <a:r>
              <a:rPr lang="en-US" sz="2800"/>
              <a:t>uanine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34" grpId="0"/>
      <p:bldP spid="7373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emistry Format">
  <a:themeElements>
    <a:clrScheme name="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 Forma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emistry">
  <a:themeElements>
    <a:clrScheme name="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8">
        <a:dk1>
          <a:srgbClr val="808080"/>
        </a:dk1>
        <a:lt1>
          <a:srgbClr val="FFFFFF"/>
        </a:lt1>
        <a:dk2>
          <a:srgbClr val="3366FF"/>
        </a:dk2>
        <a:lt2>
          <a:srgbClr val="FFFFFF"/>
        </a:lt2>
        <a:accent1>
          <a:srgbClr val="FFFF00"/>
        </a:accent1>
        <a:accent2>
          <a:srgbClr val="3333CC"/>
        </a:accent2>
        <a:accent3>
          <a:srgbClr val="ADB8FF"/>
        </a:accent3>
        <a:accent4>
          <a:srgbClr val="DADADA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</TotalTime>
  <Words>1519</Words>
  <Application>Microsoft Office PowerPoint</Application>
  <PresentationFormat>On-screen Show (4:3)</PresentationFormat>
  <Paragraphs>247</Paragraphs>
  <Slides>59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MS PGothic</vt:lpstr>
      <vt:lpstr>Arial</vt:lpstr>
      <vt:lpstr>Comic Sans MS</vt:lpstr>
      <vt:lpstr>Courier New</vt:lpstr>
      <vt:lpstr>Palatino</vt:lpstr>
      <vt:lpstr>Times</vt:lpstr>
      <vt:lpstr>Times New Roman</vt:lpstr>
      <vt:lpstr>Wingdings</vt:lpstr>
      <vt:lpstr>Default Design</vt:lpstr>
      <vt:lpstr>Chemistry Format</vt:lpstr>
      <vt:lpstr>chemistry</vt:lpstr>
      <vt:lpstr>ChemSketch</vt:lpstr>
      <vt:lpstr>Liquids and Solids ---IMF---</vt:lpstr>
      <vt:lpstr>Intermolecular Attractions</vt:lpstr>
      <vt:lpstr>Why Are Molecules Attracted to  Each Other? </vt:lpstr>
      <vt:lpstr>Trends in the Strength of Intermolecular Attraction</vt:lpstr>
      <vt:lpstr>Kinds of Attractive Forces</vt:lpstr>
      <vt:lpstr>Relative Magnitudes of Forces</vt:lpstr>
      <vt:lpstr>Hydrogen Bonding</vt:lpstr>
      <vt:lpstr>Hydrogen Bonding in DNA</vt:lpstr>
      <vt:lpstr>Hydrogen Bonding in DNA</vt:lpstr>
      <vt:lpstr>Hydrogen Bonding</vt:lpstr>
      <vt:lpstr>Hydrogen Bonding</vt:lpstr>
      <vt:lpstr>H–Bonding in Water and Ethanol</vt:lpstr>
      <vt:lpstr>H–Bonds</vt:lpstr>
      <vt:lpstr>Effect of H–Bonding on Boiling Point</vt:lpstr>
      <vt:lpstr>Dipole–Dipole Attractions</vt:lpstr>
      <vt:lpstr>PowerPoint Presentation</vt:lpstr>
      <vt:lpstr>Effect of Dipole–Dipole Attraction on Boiling and Melting Points</vt:lpstr>
      <vt:lpstr>Dipole Movement and Boiling Point</vt:lpstr>
      <vt:lpstr>London Dispersion Forces</vt:lpstr>
      <vt:lpstr>Dispersion Forces</vt:lpstr>
      <vt:lpstr>Dispersion Force</vt:lpstr>
      <vt:lpstr>Dispersion Force</vt:lpstr>
      <vt:lpstr>Size of the Induced Dipole</vt:lpstr>
      <vt:lpstr>Effect of Molecular Size on Size of Dispersion Force</vt:lpstr>
      <vt:lpstr>Effect of Molecular Size on Size of Dispersion Force</vt:lpstr>
      <vt:lpstr>Effect of Molecular Shape on Size of Dispersion Force</vt:lpstr>
      <vt:lpstr>Boiling Points of n-Alkanes</vt:lpstr>
      <vt:lpstr>Boiling point as a measure of intermolecular attractive forces</vt:lpstr>
      <vt:lpstr>Ion–Dipole Attraction</vt:lpstr>
      <vt:lpstr>Summary</vt:lpstr>
      <vt:lpstr>Summary (cont.)</vt:lpstr>
      <vt:lpstr>PowerPoint Presentation</vt:lpstr>
      <vt:lpstr>Network Atomic Solids</vt:lpstr>
      <vt:lpstr>Molecular Solids</vt:lpstr>
      <vt:lpstr>Equilibrium Vapor Pressure</vt:lpstr>
      <vt:lpstr>Vapor Pressure</vt:lpstr>
      <vt:lpstr>Vapor–Liquid Dynamic Equilibrium</vt:lpstr>
      <vt:lpstr>Water phase changes</vt:lpstr>
      <vt:lpstr>Phase Diagram</vt:lpstr>
      <vt:lpstr>Phase changes by Name</vt:lpstr>
      <vt:lpstr>Water</vt:lpstr>
      <vt:lpstr>Carbon dioxide</vt:lpstr>
      <vt:lpstr>Carbon</vt:lpstr>
      <vt:lpstr>Sulfur</vt:lpstr>
      <vt:lpstr>stop</vt:lpstr>
      <vt:lpstr>Some Properties of a Liquid</vt:lpstr>
      <vt:lpstr>PowerPoint Presentation</vt:lpstr>
      <vt:lpstr>Types of Solids</vt:lpstr>
      <vt:lpstr>Types of Solids</vt:lpstr>
      <vt:lpstr>Representation of Components in a Crystalline Solid</vt:lpstr>
      <vt:lpstr>Crystal Structures - Cubic</vt:lpstr>
      <vt:lpstr>Crystal Structures - Monoclinic</vt:lpstr>
      <vt:lpstr>Crystal Structures - Tetragonal</vt:lpstr>
      <vt:lpstr>Crystal Structures - Orthorhombic</vt:lpstr>
      <vt:lpstr>Crystal Structures – Other Shapes</vt:lpstr>
      <vt:lpstr>Packing in Metals</vt:lpstr>
      <vt:lpstr>Closest Packing  Holes</vt:lpstr>
      <vt:lpstr>Metal Alloys</vt:lpstr>
      <vt:lpstr>Metal Alloys (continued)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Farmer, Stephanie [DH]</cp:lastModifiedBy>
  <cp:revision>104</cp:revision>
  <cp:lastPrinted>2019-01-29T14:50:21Z</cp:lastPrinted>
  <dcterms:created xsi:type="dcterms:W3CDTF">2006-06-05T15:43:55Z</dcterms:created>
  <dcterms:modified xsi:type="dcterms:W3CDTF">2020-05-14T17:33:07Z</dcterms:modified>
</cp:coreProperties>
</file>