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703" r:id="rId3"/>
  </p:sldMasterIdLst>
  <p:notesMasterIdLst>
    <p:notesMasterId r:id="rId30"/>
  </p:notesMasterIdLst>
  <p:sldIdLst>
    <p:sldId id="373" r:id="rId4"/>
    <p:sldId id="378" r:id="rId5"/>
    <p:sldId id="258" r:id="rId6"/>
    <p:sldId id="259" r:id="rId7"/>
    <p:sldId id="380" r:id="rId8"/>
    <p:sldId id="365" r:id="rId9"/>
    <p:sldId id="366" r:id="rId10"/>
    <p:sldId id="367" r:id="rId11"/>
    <p:sldId id="368" r:id="rId12"/>
    <p:sldId id="357" r:id="rId13"/>
    <p:sldId id="369" r:id="rId14"/>
    <p:sldId id="370" r:id="rId15"/>
    <p:sldId id="371" r:id="rId16"/>
    <p:sldId id="265" r:id="rId17"/>
    <p:sldId id="269" r:id="rId18"/>
    <p:sldId id="372" r:id="rId19"/>
    <p:sldId id="266" r:id="rId20"/>
    <p:sldId id="358" r:id="rId21"/>
    <p:sldId id="374" r:id="rId22"/>
    <p:sldId id="360" r:id="rId23"/>
    <p:sldId id="375" r:id="rId24"/>
    <p:sldId id="362" r:id="rId25"/>
    <p:sldId id="376" r:id="rId26"/>
    <p:sldId id="364" r:id="rId27"/>
    <p:sldId id="377" r:id="rId28"/>
    <p:sldId id="379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93631"/>
  </p:normalViewPr>
  <p:slideViewPr>
    <p:cSldViewPr snapToGrid="0">
      <p:cViewPr varScale="1">
        <p:scale>
          <a:sx n="46" d="100"/>
          <a:sy n="46" d="100"/>
        </p:scale>
        <p:origin x="66" y="4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F5CF334-0711-7A43-BD7A-BA2F3B9184D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97EACCC-A2C6-5E41-8FDE-AF97EE9ED4D6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9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5819B05-D0A6-F345-93B3-9360C1EE59BA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4791121-BF39-BE46-ADE0-0CEB372A7C43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5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D000E2F-60E8-8A41-86CC-8AF0BDA6475D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9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EA6BAC6-2776-2543-9FE2-80973849403E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9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87DF750-03E3-CC41-A81C-4FB81E5DBAC5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557F2EE-3614-5049-914B-7643F75242D7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0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A03C-C0B5-9CD5-F11B-970E00C34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370F0-165F-8A37-E774-CC3BE6D39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92C9C-D7EA-6A3C-E6D7-4A7F126E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FBB15-7424-B1CD-7090-D195DFB2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706DB-7DC3-D240-9BC3-35527BA0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36E4-6237-486D-ADD0-3BCE375F1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6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6BE8-E563-BC2A-F98B-0D4210FC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0D570-3363-41C4-90A8-B098B65C2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C68DF-FD1A-E80F-71EA-C86D7A445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1F4D0-8B80-6A4A-9ACB-2A005F9B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09DF-1E58-1036-7BEA-280A79E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FB94-ED9E-4C4A-B32D-7EA0F22987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76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34DB-293E-7D00-863F-12C81B7E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FCCCC-E733-B4DC-3850-F6CC59066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DF417-15EF-A625-A982-6F331A60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655F-8638-505F-F477-E49A2FA1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34211-1A0C-C6BC-6980-D825C154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F09-7206-410A-9E3B-9FFE1AF8C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46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364A-D824-91A6-43E1-2A26BAFB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8760-1043-11CD-D1BD-7DF2E311C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392E9-3355-1576-2B2B-23B194227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3F5EE-EB23-0B92-CAFF-D2C7800DC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0FFB8-420D-F009-B0E6-7A3B8ABD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CFCB6-C088-C943-91FF-4C771FD4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CBCB-43CA-4DA4-A7A0-F4BA60154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4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2080-26D2-4A50-8F8D-D4399EE1A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08A49-299B-B0E3-709D-DA8FB4411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904E5-E713-3BE8-2A4A-2F21C03EA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D1FD5-B35F-0DE5-ACE7-E1A76F466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4BF35-AA7E-4E93-B79D-60EA1A865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B6E75-472D-5D8F-C886-3E67EF7C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DDF53-2B64-7936-D4CA-B12E14CB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0971C-BD5C-F614-23C0-4CFABB55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4360-BE85-4F48-9642-4EDB55A10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14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75F4-08FD-C091-D2EC-4AB6410E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E92F2-39F2-D1D4-B386-088EBF59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83B6C-247B-BE8B-3470-CBC9221A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8EE86-722F-1B7D-7A8A-BC62BE64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B2C4-A7CA-417B-B8F5-DD51B98ED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6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A954C-27F6-3C75-864D-226D42A2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D7E1E-49DD-AA77-90E0-06CB27EF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6688A-2EA7-6F53-D4B8-5D42CD9E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F7D-CA7A-47A6-B7A5-A8E40E49E8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350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A35A-6A2A-7972-2711-BE00B073C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3261E-15DB-6BFD-AC04-09C4B9381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C2C5E-EC4F-0036-EB2A-B4FD3BDEA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3440E-774C-4D0B-5E4C-54856275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99799-4CCA-3161-812E-32E49B80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B241-4329-05A0-70DC-BBA83D00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FC94-57A1-46D6-9243-A65307E97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74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85A3-CD57-E829-3B14-B25E06B4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33904-363D-AB9E-DB44-E80F81C66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E430F-3E61-1AD8-D486-310F1822A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A5260-F190-F9B6-481A-9B4BBAE6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70CBF-F8C2-3C68-BE85-3DCD880F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A4736-9E09-191F-3394-17284358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40C-BC62-4182-864B-F13BF1E52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23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F165-43DA-F0C2-ED76-1FD578659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E0787-F4E8-8F1F-D272-6593ABF11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0C66A-06D0-D96A-9DCF-C87F1732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BAB1E-48EA-76D8-8A2C-A638116B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D7A45-8A03-9682-16BF-EB0408D8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4A9-7450-48F5-96E0-A52FE1353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77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9C4FD-03E5-B7D8-989F-93776ADE4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FC5E7-B99B-AC39-C992-DFDC86A78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64EB-49AF-30D7-3588-419631CA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7525E-7979-AB4E-35A7-C12684F1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EEB65-090E-2A95-A70B-F80C5E45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0502-689B-49B3-BF74-0B756213C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9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B6DA4-3E41-7093-CB01-8A80D4F8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1BC5B-0BD6-E0C7-F7D1-7D9DF814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571FE-D784-ECC7-ECA6-48388758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CB820-308A-4483-2DB2-47E115454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33C3-6BD5-3F67-622D-12A5F42EE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99D4B-8686-4BD7-B110-49F94298E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6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1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60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8.png"/><Relationship Id="rId10" Type="http://schemas.openxmlformats.org/officeDocument/2006/relationships/tags" Target="../tags/tag10.xml"/><Relationship Id="rId19" Type="http://schemas.openxmlformats.org/officeDocument/2006/relationships/image" Target="../media/image1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20.xml"/><Relationship Id="rId21" Type="http://schemas.openxmlformats.org/officeDocument/2006/relationships/image" Target="../media/image16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15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18.png"/><Relationship Id="rId10" Type="http://schemas.openxmlformats.org/officeDocument/2006/relationships/tags" Target="../tags/tag27.xml"/><Relationship Id="rId19" Type="http://schemas.openxmlformats.org/officeDocument/2006/relationships/image" Target="../media/image14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7.xml"/><Relationship Id="rId21" Type="http://schemas.openxmlformats.org/officeDocument/2006/relationships/image" Target="../media/image16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15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image" Target="../media/image170.png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18.png"/><Relationship Id="rId10" Type="http://schemas.openxmlformats.org/officeDocument/2006/relationships/tags" Target="../tags/tag44.xml"/><Relationship Id="rId19" Type="http://schemas.openxmlformats.org/officeDocument/2006/relationships/image" Target="../media/image14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54.xml"/><Relationship Id="rId21" Type="http://schemas.openxmlformats.org/officeDocument/2006/relationships/image" Target="../media/image16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15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8.png"/><Relationship Id="rId10" Type="http://schemas.openxmlformats.org/officeDocument/2006/relationships/tags" Target="../tags/tag61.xml"/><Relationship Id="rId19" Type="http://schemas.openxmlformats.org/officeDocument/2006/relationships/image" Target="../media/image14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71.xml"/><Relationship Id="rId21" Type="http://schemas.openxmlformats.org/officeDocument/2006/relationships/image" Target="../media/image16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15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image" Target="../media/image180.png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18.png"/><Relationship Id="rId10" Type="http://schemas.openxmlformats.org/officeDocument/2006/relationships/tags" Target="../tags/tag78.xml"/><Relationship Id="rId19" Type="http://schemas.openxmlformats.org/officeDocument/2006/relationships/image" Target="../media/image14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88.xml"/><Relationship Id="rId21" Type="http://schemas.openxmlformats.org/officeDocument/2006/relationships/image" Target="../media/image16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15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18.png"/><Relationship Id="rId10" Type="http://schemas.openxmlformats.org/officeDocument/2006/relationships/tags" Target="../tags/tag95.xml"/><Relationship Id="rId19" Type="http://schemas.openxmlformats.org/officeDocument/2006/relationships/image" Target="../media/image14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05.xml"/><Relationship Id="rId21" Type="http://schemas.openxmlformats.org/officeDocument/2006/relationships/image" Target="../media/image16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15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image" Target="../media/image19.png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18.png"/><Relationship Id="rId10" Type="http://schemas.openxmlformats.org/officeDocument/2006/relationships/tags" Target="../tags/tag112.xml"/><Relationship Id="rId19" Type="http://schemas.openxmlformats.org/officeDocument/2006/relationships/image" Target="../media/image14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22.xml"/><Relationship Id="rId21" Type="http://schemas.openxmlformats.org/officeDocument/2006/relationships/image" Target="../media/image16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15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18.png"/><Relationship Id="rId10" Type="http://schemas.openxmlformats.org/officeDocument/2006/relationships/tags" Target="../tags/tag129.xml"/><Relationship Id="rId19" Type="http://schemas.openxmlformats.org/officeDocument/2006/relationships/image" Target="../media/image14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p8vqy3uxq8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648873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N31 -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372736" y="2518389"/>
            <a:ext cx="114465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Target: I can convert between different concentration units and can use concentration calculations to find helpful information like how many moles are present.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7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60218" y="1354334"/>
            <a:ext cx="11317432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percent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ratio of mass units of solute to mass units of solution, expressed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 a percent 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Percent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27830" y="3429000"/>
                <a:ext cx="7936339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𝒎𝒂𝒔𝒔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𝒑𝒆𝒓𝒄𝒆𝒏𝒕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830" y="3429000"/>
                <a:ext cx="7936339" cy="10225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6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994191"/>
            <a:ext cx="11488882" cy="318135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Grams of solute per 1,000,000 g of solution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mg of solute per 1 kg of solution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1 liter of water = 1 kg of water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For aqueous solutions we often approximate the kg of the solution as the kg or L of water. For dilute solutions, the difference in density between the solution and pure water is usually negligible.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per Million - PPM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3279" y="4990382"/>
                <a:ext cx="6643742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𝑷𝑷𝑴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9" y="4990382"/>
                <a:ext cx="6643742" cy="1022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93267" y="4532148"/>
            <a:ext cx="3463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that the density of water is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1g/1mL</a:t>
            </a:r>
          </a:p>
          <a:p>
            <a:pPr algn="ctr"/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1000g/1L</a:t>
            </a:r>
          </a:p>
          <a:p>
            <a:pPr algn="ctr"/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1kg/1L</a:t>
            </a:r>
          </a:p>
        </p:txBody>
      </p:sp>
    </p:spTree>
    <p:extLst>
      <p:ext uri="{BB962C8B-B14F-4D97-AF65-F5344CB8AC3E}">
        <p14:creationId xmlns:p14="http://schemas.microsoft.com/office/powerpoint/2010/main" val="2146994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per Billion - PPB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74128" y="1801195"/>
                <a:ext cx="6643742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𝑷𝑷𝑩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28" y="1801195"/>
                <a:ext cx="6643742" cy="1022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3878" y="3779792"/>
                <a:ext cx="10344242" cy="9117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𝑷𝒂𝒓𝒕𝒔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𝑷𝑨𝑹𝑻</m:t>
                              </m:r>
                            </m:e>
                          </m:d>
                        </m:num>
                        <m:den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𝑾𝑯𝑶𝑳𝑬</m:t>
                              </m:r>
                            </m:e>
                          </m:d>
                        </m:den>
                      </m:f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𝒔𝒐𝒎𝒆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𝒇𝒂𝒄𝒕𝒐𝒓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78" y="3779792"/>
                <a:ext cx="10344242" cy="911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86300" y="522313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= x 100</a:t>
            </a:r>
          </a:p>
          <a:p>
            <a:pPr algn="ctr"/>
            <a:r>
              <a:rPr lang="en-US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 = x 1,000,000 = x10</a:t>
            </a:r>
            <a:r>
              <a:rPr lang="en-US" sz="2800" b="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en-US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ppb = x1,000,000,000 = x10</a:t>
            </a:r>
            <a:r>
              <a:rPr lang="en-US" sz="2800" b="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8591550" y="4781975"/>
            <a:ext cx="495300" cy="74034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3875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1622232" cy="4800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 fraction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- the fraction of the moles of one component in the total moles of all the components of the solution.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Total of all the mole fractions in a solution = 1.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No units</a:t>
            </a:r>
          </a:p>
          <a:p>
            <a:pPr>
              <a:lnSpc>
                <a:spcPct val="90000"/>
              </a:lnSpc>
            </a:pPr>
            <a:endParaRPr lang="en-US" sz="3200" dirty="0">
              <a:effectLst/>
              <a:latin typeface="Arial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 percentage</a:t>
            </a:r>
            <a:r>
              <a:rPr lang="en-US" sz="3200" dirty="0">
                <a:solidFill>
                  <a:srgbClr val="3C8C93"/>
                </a:solidFill>
                <a:effectLst/>
                <a:latin typeface="Arial" charset="0"/>
                <a:ea typeface="MS PGothic" charset="0"/>
              </a:rPr>
              <a:t> -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the percentage of the moles of one component in the total moles of all the components of the solution.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   = mole fraction × 100%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Fraction </a:t>
            </a:r>
            <a:r>
              <a:rPr lang="en-US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A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04049" y="2895999"/>
                <a:ext cx="3505382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9" y="2895999"/>
                <a:ext cx="3505382" cy="10058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04049" y="5296300"/>
                <a:ext cx="4636590" cy="858633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9" y="5296300"/>
                <a:ext cx="4636590" cy="858633"/>
              </a:xfrm>
              <a:prstGeom prst="rect">
                <a:avLst/>
              </a:prstGeom>
              <a:blipFill>
                <a:blip r:embed="rId4"/>
                <a:stretch>
                  <a:fillRect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55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96282" y="356630"/>
            <a:ext cx="7442372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n-US" sz="4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Dilutions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6282" y="1544256"/>
            <a:ext cx="10933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take one more concentrated solution and take a small amount of it and dilute it down by adding more solvent.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37284" y="3685097"/>
                <a:ext cx="4851713" cy="1280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6000" b="1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6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6000" b="1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6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6000" b="1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6000" b="1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6000" baseline="-250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284" y="3685097"/>
                <a:ext cx="4851713" cy="12801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>
            <a:extLst>
              <a:ext uri="{FF2B5EF4-FFF2-40B4-BE49-F238E27FC236}">
                <a16:creationId xmlns:a16="http://schemas.microsoft.com/office/drawing/2014/main" id="{21672655-D2B1-B576-9DE9-B74CAA5095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0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71591" y="230543"/>
            <a:ext cx="7442372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Volumetric Flasks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9546" y="1230527"/>
            <a:ext cx="10889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accurate marking for a specific volume. You can fill the flask with your strong V1 amount and then fill to the line to get the desired solution volume. </a:t>
            </a:r>
          </a:p>
        </p:txBody>
      </p:sp>
      <p:pic>
        <p:nvPicPr>
          <p:cNvPr id="145410" name="Picture 2" descr="Class A Volumetric Flasks with Snap Cap - MarketLab, Inc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455" y="3206199"/>
            <a:ext cx="3224999" cy="32249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BA08A487-7601-2555-A9BF-40C60B71F4D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4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1317432" cy="3711575"/>
          </a:xfrm>
        </p:spPr>
        <p:txBody>
          <a:bodyPr/>
          <a:lstStyle/>
          <a:p>
            <a:pPr marL="609600" indent="-60960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WRITE YOUR UNITS. SERIOUSLY.</a:t>
            </a:r>
          </a:p>
          <a:p>
            <a:pPr marL="609600" indent="-60960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Write the given concentration as a ratio.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3.	Separate the numerator and denominator.</a:t>
            </a:r>
          </a:p>
          <a:p>
            <a:pPr marL="990600" lvl="1" indent="-533400"/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Think about each separately</a:t>
            </a:r>
          </a:p>
          <a:p>
            <a:pPr marL="990600" lvl="1" indent="-533400"/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Separate into the solute part and solution part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4.	Convert the solute part into the required unit.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5.	Convert the solution part into the required unit.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6.	Use the definitions to calculate the new final concentration units.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Converting Concentration Units</a:t>
            </a:r>
          </a:p>
        </p:txBody>
      </p:sp>
    </p:spTree>
    <p:extLst>
      <p:ext uri="{BB962C8B-B14F-4D97-AF65-F5344CB8AC3E}">
        <p14:creationId xmlns:p14="http://schemas.microsoft.com/office/powerpoint/2010/main" val="962649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6341" y="377684"/>
            <a:ext cx="8728364" cy="700088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42" y="1080275"/>
            <a:ext cx="11065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of a 2.3 M solution do you have to use in order to make 750mL of a 0.6 M solution?</a:t>
            </a:r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524001" y="24715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524001" y="24715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524001" y="115056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b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524001" y="24715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1524001" y="115056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b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1524001" y="1855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1524001" y="24715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1524001" y="115056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b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161309" y="2069174"/>
                <a:ext cx="7831869" cy="14062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2.3</m:t>
                          </m:r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e>
                      </m:d>
                      <m:d>
                        <m:dPr>
                          <m:ctrlP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r>
                            <a:rPr lang="en-US" sz="3600" b="0" i="1" baseline="-250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0.6</m:t>
                          </m:r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e>
                      </m:d>
                      <m:d>
                        <m:dPr>
                          <m:ctrlP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750</m:t>
                          </m:r>
                          <m:r>
                            <a:rPr lang="en-US" sz="36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</m:oMath>
                  </m:oMathPara>
                </a14:m>
                <a:endParaRPr lang="en-US" sz="36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309" y="2069174"/>
                <a:ext cx="7831869" cy="14062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61309" y="2816203"/>
                <a:ext cx="540327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3600" b="0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=195.65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𝑜𝑓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𝑡h𝑒</m:t>
                      </m:r>
                    </m:oMath>
                    <m:oMath xmlns:m="http://schemas.openxmlformats.org/officeDocument/2006/math"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2.3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𝑠𝑜𝑙𝑢𝑡𝑖𝑜𝑛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𝑖𝑠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𝑛𝑒𝑒𝑑𝑒𝑑</m:t>
                      </m:r>
                    </m:oMath>
                  </m:oMathPara>
                </a14:m>
                <a:endParaRPr lang="en-US" sz="36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309" y="2816203"/>
                <a:ext cx="5403273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290904" y="4064508"/>
            <a:ext cx="1597323" cy="2011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aramond" panose="02020404030301010803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0904" y="4793676"/>
            <a:ext cx="1597323" cy="1281969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 panose="0202040403030101080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35471" y="4081955"/>
            <a:ext cx="1597747" cy="19863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aramond" panose="02020404030301010803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5470" y="5397995"/>
            <a:ext cx="1597747" cy="688641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 panose="02020404030301010803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35469" y="4488876"/>
            <a:ext cx="1597747" cy="9091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 panose="02020404030301010803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249990" y="4488876"/>
            <a:ext cx="323130" cy="909119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aramond" panose="02020404030301010803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7249990" y="5465249"/>
            <a:ext cx="392830" cy="603044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aramond" panose="02020404030301010803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2821" y="4488876"/>
            <a:ext cx="3356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750-195.65 =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554.35mL H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O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75428" y="5382120"/>
            <a:ext cx="4733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195.65mL</a:t>
            </a:r>
            <a:r>
              <a:rPr lang="en-US" dirty="0">
                <a:solidFill>
                  <a:prstClr val="black"/>
                </a:solidFill>
              </a:rPr>
              <a:t> of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the STRONGER STUFF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rot="10800000">
            <a:off x="4917952" y="4488874"/>
            <a:ext cx="554395" cy="1579418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aramond" panose="02020404030301010803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802007" y="4863085"/>
            <a:ext cx="3604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750mL of 0.6 M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5070077"/>
            <a:ext cx="110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2.3M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20521" y="5539221"/>
            <a:ext cx="110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2.3M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01742" y="4569501"/>
            <a:ext cx="1108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Extra H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6406" y="2999448"/>
            <a:ext cx="2424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prstClr val="black"/>
                </a:solidFill>
                <a:latin typeface="Arial Black" panose="020B0A04020102020204" pitchFamily="34" charset="0"/>
              </a:rPr>
              <a:t>How much water did you add???</a:t>
            </a: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437B64F4-42DF-5C38-54E7-9A6EC44ADC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16" grpId="0" animBg="1"/>
      <p:bldP spid="17" grpId="0" animBg="1"/>
      <p:bldP spid="18" grpId="0" animBg="1"/>
      <p:bldP spid="8" grpId="0" animBg="1"/>
      <p:bldP spid="20" grpId="0" animBg="1"/>
      <p:bldP spid="9" grpId="0"/>
      <p:bldP spid="22" grpId="0"/>
      <p:bldP spid="23" grpId="0" animBg="1"/>
      <p:bldP spid="24" grpId="0"/>
      <p:bldP spid="10" grpId="0"/>
      <p:bldP spid="26" grpId="0"/>
      <p:bldP spid="2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390699"/>
            <a:ext cx="10344150" cy="11112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mass percent of CuSO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33400" y="1862572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33400" y="2776972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33400" y="369137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33400" y="460577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33400" y="5520172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7530" y="3390900"/>
                <a:ext cx="7936339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𝒎𝒂𝒔𝒔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𝒑𝒆𝒓𝒄𝒆𝒏𝒕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530" y="3390900"/>
                <a:ext cx="7936339" cy="102252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9815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390699"/>
            <a:ext cx="10344150" cy="11112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mass percent of CuSO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33400" y="1862572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33400" y="2776972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33400" y="369137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33400" y="460577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33400" y="5520172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5554318" y="4606065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497418" y="3894865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201769" y="3968468"/>
            <a:ext cx="1352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 =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54318" y="39408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1000mL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73621" y="392373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1.30g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77942" y="1747650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4.73 </a:t>
            </a:r>
            <a:r>
              <a:rPr lang="en-US" sz="3200" b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CuSO</a:t>
            </a:r>
            <a:r>
              <a:rPr lang="en-US" sz="3200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50020" y="4038032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1300g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44245" y="1743691"/>
            <a:ext cx="32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 solution 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11721" y="462699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1mL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4644392" y="2999257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557009" y="2333316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44392" y="2386858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4.73mol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63695" y="2369746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159.62g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41083" y="2386858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755g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01795" y="3092056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5404483" y="5854664"/>
            <a:ext cx="109728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057775" y="5218304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755g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90361" y="5427983"/>
            <a:ext cx="31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 =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58.15%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42563" y="588306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8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9" grpId="0"/>
      <p:bldP spid="40" grpId="0"/>
      <p:bldP spid="41" grpId="0"/>
      <p:bldP spid="42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N31 -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88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61951" y="279400"/>
            <a:ext cx="10934700" cy="15303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mole percent of ethanol (C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17606" y="19177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717606" y="28321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717606" y="37465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717606" y="46609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717606" y="55753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47967" y="2951479"/>
                <a:ext cx="4636590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67" y="2951479"/>
                <a:ext cx="4636590" cy="100584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20416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61951" y="279400"/>
            <a:ext cx="10934700" cy="15303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mole percent of ethanol (C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17606" y="19177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717606" y="28321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717606" y="37465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717606" y="46609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717606" y="55753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143500" y="2194794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143500" y="1529573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71.0g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3" y="151246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39202" y="1626761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1.54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ethanol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00903" y="221572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46.08g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086600" y="1483594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099104" y="2994141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18407" y="2977029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94806" y="3091329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0.794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water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6507" y="3680289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18.02g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042204" y="2948162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232453" y="3646233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245004" y="4813880"/>
            <a:ext cx="3168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1.54mol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85206" y="4962095"/>
            <a:ext cx="455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 =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65.99%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43350" y="5551055"/>
            <a:ext cx="4051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(1.54mol + 0.794mol)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46603" y="5516999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345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81000" y="279400"/>
            <a:ext cx="1125855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solution of 33.5 g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90550" y="21018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90550" y="30162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90550" y="39306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90550" y="48450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90550" y="57594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74229" y="3097835"/>
                <a:ext cx="6955429" cy="1150315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𝑴𝒐𝒍𝒂𝒍𝒊𝒕𝒚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𝒔𝒐𝒍𝒗𝒆𝒏𝒕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29" y="3097835"/>
                <a:ext cx="6955429" cy="11503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98813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81000" y="279400"/>
            <a:ext cx="1125855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solution of 33.5 g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90550" y="21018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90550" y="30162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90550" y="39306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90550" y="48450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90550" y="57594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173028" y="2764843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116128" y="2087415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73028" y="21524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33.5g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92331" y="2135332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69719" y="2152444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0.557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30431" y="285764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60.11g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25474" y="4410209"/>
            <a:ext cx="218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0.557mol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48672" y="4619888"/>
            <a:ext cx="31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3.67 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17626" y="5074967"/>
            <a:ext cx="173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0.152kg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6317626" y="5054185"/>
            <a:ext cx="16459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2284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11049000" cy="12255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solution containing 481.6 g of Mg(NO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47806" y="17843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47806" y="26987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47806" y="36131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47806" y="45275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47806" y="54419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35716" y="3031159"/>
                <a:ext cx="7518084" cy="1150315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𝑴𝒐𝒍𝒂𝒓𝒊𝒕𝒚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𝑳𝒊𝒕𝒆𝒓𝒔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716" y="3031159"/>
                <a:ext cx="7518084" cy="11503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335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11049000" cy="12255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solution containing 481.6 g of Mg(NO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47806" y="17843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47806" y="26987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47806" y="36131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47806" y="45275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47806" y="54419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5173028" y="2764843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116128" y="2087415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173028" y="21524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481.6g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2331" y="2135332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69719" y="2152444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3.247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0431" y="2857642"/>
            <a:ext cx="1752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148.33g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63531" y="4072632"/>
            <a:ext cx="6149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3.247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/1L =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3.247 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35826" y="5058611"/>
            <a:ext cx="6801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Density was just extra info! Very common in solutions problems to have more info than you need. 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10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60218" y="1354334"/>
            <a:ext cx="1131743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https://youtu.be/op8vqy3uxq8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Link to YouTube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539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26" y="359063"/>
            <a:ext cx="7482970" cy="613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33160" y="3627870"/>
            <a:ext cx="33761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are homogeneous mixtures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387436" y="4925291"/>
            <a:ext cx="865477" cy="65015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79426" y="521329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b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1782" y="358775"/>
            <a:ext cx="198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01782" y="1143000"/>
            <a:ext cx="117902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dissolved substance in a solution.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9546" y="4574887"/>
            <a:ext cx="113053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dissolving medium in a solution.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9546" y="3889300"/>
            <a:ext cx="306185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58877" y="2033080"/>
            <a:ext cx="34179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774873" y="2027999"/>
            <a:ext cx="42370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67767" y="2920924"/>
            <a:ext cx="6056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dioxide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58877" y="5630357"/>
            <a:ext cx="3790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465382" y="5590987"/>
            <a:ext cx="2856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1781" y="358775"/>
            <a:ext cx="6373091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Types of Solutions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96A3A71-5120-03DA-73D2-E0AD3F36E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17063"/>
              </p:ext>
            </p:extLst>
          </p:nvPr>
        </p:nvGraphicFramePr>
        <p:xfrm>
          <a:off x="645012" y="1341057"/>
          <a:ext cx="10969472" cy="4786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481">
                  <a:extLst>
                    <a:ext uri="{9D8B030D-6E8A-4147-A177-3AD203B41FA5}">
                      <a16:colId xmlns:a16="http://schemas.microsoft.com/office/drawing/2014/main" val="3706126133"/>
                    </a:ext>
                  </a:extLst>
                </a:gridCol>
                <a:gridCol w="1461480">
                  <a:extLst>
                    <a:ext uri="{9D8B030D-6E8A-4147-A177-3AD203B41FA5}">
                      <a16:colId xmlns:a16="http://schemas.microsoft.com/office/drawing/2014/main" val="3461657552"/>
                    </a:ext>
                  </a:extLst>
                </a:gridCol>
                <a:gridCol w="1465037">
                  <a:extLst>
                    <a:ext uri="{9D8B030D-6E8A-4147-A177-3AD203B41FA5}">
                      <a16:colId xmlns:a16="http://schemas.microsoft.com/office/drawing/2014/main" val="4250984223"/>
                    </a:ext>
                  </a:extLst>
                </a:gridCol>
                <a:gridCol w="6171474">
                  <a:extLst>
                    <a:ext uri="{9D8B030D-6E8A-4147-A177-3AD203B41FA5}">
                      <a16:colId xmlns:a16="http://schemas.microsoft.com/office/drawing/2014/main" val="1436243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Phase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Solute Phase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Solvent Phase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3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Gaseous Solutions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Solid*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Gas*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(mostly N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b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Humid air (H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droplets in air)</a:t>
                      </a:r>
                    </a:p>
                    <a:p>
                      <a:r>
                        <a:rPr lang="en-US" sz="2100" i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 balls*</a:t>
                      </a:r>
                      <a:endParaRPr lang="en-US" sz="2100" i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57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 solutions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Soda (CO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H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Rubbing Alcohol (alcohol in H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Seawater</a:t>
                      </a:r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100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H</a:t>
                      </a:r>
                      <a:r>
                        <a:rPr lang="en-US" sz="21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  <a:endParaRPr lang="en-US" sz="21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210931"/>
                  </a:ext>
                </a:extLst>
              </a:tr>
              <a:tr h="992166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 solutions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Gas*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Solid*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 Stove Lighter (H</a:t>
                      </a:r>
                      <a:r>
                        <a:rPr lang="en-US" sz="2100" i="1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2100" i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  <a:r>
                        <a:rPr lang="en-US" sz="21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)*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fillings and other Amalgams</a:t>
                      </a:r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Brass Alloy (Zn in Cu)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59610"/>
                  </a:ext>
                </a:extLst>
              </a:tr>
              <a:tr h="992166">
                <a:tc gridSpan="4">
                  <a:txBody>
                    <a:bodyPr/>
                    <a:lstStyle/>
                    <a:p>
                      <a:r>
                        <a:rPr lang="en-US" sz="2100" i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Combinations in italics and with a * are rare, very few “normal” examples. Most charts leave them off because there are so few examples – they are still possible, just rare</a:t>
                      </a:r>
                      <a:endParaRPr lang="en-US" sz="2100" i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7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70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598920" y="1133475"/>
            <a:ext cx="11246716" cy="3438525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Moles of solute per 1 liter of solution -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Describes how many molecules of solute in each liter of solution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If a sugar solution concentration is 2.0 M,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1 liter of solution contains 2.0 moles of sugar 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2 liters = 4.0 moles sugar 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0.5 liters = 1.0 mole sugar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7772400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19311" y="5108768"/>
                <a:ext cx="8353377" cy="127817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𝑴𝒐𝒍𝒂𝒓𝒊𝒕𝒚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𝑳𝒊𝒕𝒆𝒓𝒔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311" y="5108768"/>
                <a:ext cx="8353377" cy="12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548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341241" y="1354334"/>
            <a:ext cx="11412682" cy="2514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Moles of solute per 1 kilogram of solvent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Careful! Defined in terms of amount of </a:t>
            </a:r>
            <a:r>
              <a:rPr lang="en-US" sz="3200" u="sng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solvent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, not the </a:t>
            </a:r>
            <a:r>
              <a:rPr lang="en-US" sz="3200" u="sng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solution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 like most of the other calculations 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Does not vary with temperature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Because based on masses, not volumes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7772400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83479" y="5051175"/>
                <a:ext cx="7728206" cy="127817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𝑴𝒐𝒍𝒂𝒍𝒊𝒕𝒚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𝒔𝒐𝒍𝒗𝒆𝒏𝒕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479" y="5051175"/>
                <a:ext cx="7728206" cy="12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220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0917382" cy="333267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can be measured by mass or volume.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are generally measured in the same units.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By mass in grams, kilogram,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lbs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By volume in mL, L, gallons,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Mass and volume combined in grams and mL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Solute in Parts Solution</a:t>
            </a:r>
          </a:p>
        </p:txBody>
      </p:sp>
    </p:spTree>
    <p:extLst>
      <p:ext uri="{BB962C8B-B14F-4D97-AF65-F5344CB8AC3E}">
        <p14:creationId xmlns:p14="http://schemas.microsoft.com/office/powerpoint/2010/main" val="3807646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idx="1"/>
          </p:nvPr>
        </p:nvSpPr>
        <p:spPr>
          <a:xfrm>
            <a:off x="399184" y="1354334"/>
            <a:ext cx="11393632" cy="215086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Percentage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= parts of solute in every 100 parts solution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a solution is 0.9% by mass, then there are 0.9 grams of solute in every 100 grams of solution (or 0.9 kg solute in every 100 kg solution).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per million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= parts of solute in every </a:t>
            </a:r>
            <a:b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                           1 million parts solution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a solution is 36 ppm by volume, then there are 36 mL of solute in 1 million mL of solution.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Solute in Parts Solution</a:t>
            </a:r>
          </a:p>
        </p:txBody>
      </p:sp>
    </p:spTree>
    <p:extLst>
      <p:ext uri="{BB962C8B-B14F-4D97-AF65-F5344CB8AC3E}">
        <p14:creationId xmlns:p14="http://schemas.microsoft.com/office/powerpoint/2010/main" val="1391327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7017</TotalTime>
  <Words>1332</Words>
  <Application>Microsoft Office PowerPoint</Application>
  <PresentationFormat>Widescreen</PresentationFormat>
  <Paragraphs>233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Cambria Math</vt:lpstr>
      <vt:lpstr>Comic Sans MS</vt:lpstr>
      <vt:lpstr>Garamond</vt:lpstr>
      <vt:lpstr>Impact</vt:lpstr>
      <vt:lpstr>Times New Roman</vt:lpstr>
      <vt:lpstr>Default Design</vt:lpstr>
      <vt:lpstr>chemistry</vt:lpstr>
      <vt:lpstr>Office Theme</vt:lpstr>
      <vt:lpstr>N31 - SOLUTIONS</vt:lpstr>
      <vt:lpstr>N31 - SOLUTIONS</vt:lpstr>
      <vt:lpstr>PowerPoint Presentation</vt:lpstr>
      <vt:lpstr>Solute</vt:lpstr>
      <vt:lpstr>Types of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177</cp:revision>
  <dcterms:created xsi:type="dcterms:W3CDTF">2006-06-08T16:43:21Z</dcterms:created>
  <dcterms:modified xsi:type="dcterms:W3CDTF">2023-04-19T17:36:59Z</dcterms:modified>
</cp:coreProperties>
</file>