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49" r:id="rId2"/>
    <p:sldMasterId id="2147483703" r:id="rId3"/>
  </p:sldMasterIdLst>
  <p:notesMasterIdLst>
    <p:notesMasterId r:id="rId30"/>
  </p:notesMasterIdLst>
  <p:sldIdLst>
    <p:sldId id="373" r:id="rId4"/>
    <p:sldId id="378" r:id="rId5"/>
    <p:sldId id="258" r:id="rId6"/>
    <p:sldId id="259" r:id="rId7"/>
    <p:sldId id="380" r:id="rId8"/>
    <p:sldId id="365" r:id="rId9"/>
    <p:sldId id="366" r:id="rId10"/>
    <p:sldId id="367" r:id="rId11"/>
    <p:sldId id="368" r:id="rId12"/>
    <p:sldId id="357" r:id="rId13"/>
    <p:sldId id="369" r:id="rId14"/>
    <p:sldId id="370" r:id="rId15"/>
    <p:sldId id="371" r:id="rId16"/>
    <p:sldId id="265" r:id="rId17"/>
    <p:sldId id="269" r:id="rId18"/>
    <p:sldId id="372" r:id="rId19"/>
    <p:sldId id="266" r:id="rId20"/>
    <p:sldId id="358" r:id="rId21"/>
    <p:sldId id="374" r:id="rId22"/>
    <p:sldId id="360" r:id="rId23"/>
    <p:sldId id="375" r:id="rId24"/>
    <p:sldId id="362" r:id="rId25"/>
    <p:sldId id="376" r:id="rId26"/>
    <p:sldId id="364" r:id="rId27"/>
    <p:sldId id="377" r:id="rId28"/>
    <p:sldId id="379" r:id="rId2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99FF99"/>
    <a:srgbClr val="EFEFDD"/>
    <a:srgbClr val="4D4D4D"/>
    <a:srgbClr val="333333"/>
    <a:srgbClr val="5F5F5F"/>
    <a:srgbClr val="FFFF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216" autoAdjust="0"/>
    <p:restoredTop sz="93631"/>
  </p:normalViewPr>
  <p:slideViewPr>
    <p:cSldViewPr snapToGrid="0">
      <p:cViewPr varScale="1">
        <p:scale>
          <a:sx n="46" d="100"/>
          <a:sy n="46" d="100"/>
        </p:scale>
        <p:origin x="66" y="44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71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06AE65-FD9A-B440-BA8D-CD8D06CA8AA7}" type="datetimeFigureOut">
              <a:rPr lang="en-US" smtClean="0"/>
              <a:t>4/19/2023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6269F3-4E57-AE47-95D2-AA9A90D02B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2001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DF5CF334-0711-7A43-BD7A-BA2F3B9184DD}" type="slidenum">
              <a:rPr lang="en-US" sz="1200"/>
              <a:pPr eaLnBrk="1" hangingPunct="1"/>
              <a:t>6</a:t>
            </a:fld>
            <a:endParaRPr lang="en-US" sz="1200"/>
          </a:p>
        </p:txBody>
      </p:sp>
      <p:sp>
        <p:nvSpPr>
          <p:cNvPr id="145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5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380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997EACCC-A2C6-5E41-8FDE-AF97EE9ED4D6}" type="slidenum">
              <a:rPr lang="en-US" sz="1200"/>
              <a:pPr eaLnBrk="1" hangingPunct="1"/>
              <a:t>7</a:t>
            </a:fld>
            <a:endParaRPr lang="en-US" sz="1200"/>
          </a:p>
        </p:txBody>
      </p:sp>
      <p:sp>
        <p:nvSpPr>
          <p:cNvPr id="146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6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62962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B5819B05-D0A6-F345-93B3-9360C1EE59BA}" type="slidenum">
              <a:rPr lang="en-US" sz="1200"/>
              <a:pPr eaLnBrk="1" hangingPunct="1"/>
              <a:t>8</a:t>
            </a:fld>
            <a:endParaRPr lang="en-US" sz="1200"/>
          </a:p>
        </p:txBody>
      </p:sp>
      <p:sp>
        <p:nvSpPr>
          <p:cNvPr id="147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7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93261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44791121-BF39-BE46-ADE0-0CEB372A7C43}" type="slidenum">
              <a:rPr lang="en-US" sz="1200"/>
              <a:pPr eaLnBrk="1" hangingPunct="1"/>
              <a:t>9</a:t>
            </a:fld>
            <a:endParaRPr lang="en-US" sz="1200"/>
          </a:p>
        </p:txBody>
      </p:sp>
      <p:sp>
        <p:nvSpPr>
          <p:cNvPr id="148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8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435534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7D000E2F-60E8-8A41-86CC-8AF0BDA6475D}" type="slidenum">
              <a:rPr lang="en-US" sz="1200"/>
              <a:pPr eaLnBrk="1" hangingPunct="1"/>
              <a:t>11</a:t>
            </a:fld>
            <a:endParaRPr lang="en-US" sz="1200"/>
          </a:p>
        </p:txBody>
      </p:sp>
      <p:sp>
        <p:nvSpPr>
          <p:cNvPr id="149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49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749582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530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algn="r" eaLnBrk="1" hangingPunct="1"/>
            <a:fld id="{DEA6BAC6-2776-2543-9FE2-80973849403E}" type="slidenum">
              <a:rPr lang="en-US" sz="1200"/>
              <a:pPr algn="r" eaLnBrk="1" hangingPunct="1"/>
              <a:t>12</a:t>
            </a:fld>
            <a:endParaRPr lang="en-US" sz="1200"/>
          </a:p>
        </p:txBody>
      </p:sp>
      <p:sp>
        <p:nvSpPr>
          <p:cNvPr id="150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0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2980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987DF750-03E3-CC41-A81C-4FB81E5DBAC5}" type="slidenum">
              <a:rPr lang="en-US" sz="1200"/>
              <a:pPr eaLnBrk="1" hangingPunct="1"/>
              <a:t>13</a:t>
            </a:fld>
            <a:endParaRPr lang="en-US" sz="1200"/>
          </a:p>
        </p:txBody>
      </p:sp>
      <p:sp>
        <p:nvSpPr>
          <p:cNvPr id="151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1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5376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MS PGothic" charset="0"/>
                <a:cs typeface="MS PGothic" charset="0"/>
              </a:defRPr>
            </a:lvl9pPr>
          </a:lstStyle>
          <a:p>
            <a:pPr eaLnBrk="1" hangingPunct="1"/>
            <a:fld id="{F557F2EE-3614-5049-914B-7643F75242D7}" type="slidenum">
              <a:rPr lang="en-US" sz="1200"/>
              <a:pPr eaLnBrk="1" hangingPunct="1"/>
              <a:t>16</a:t>
            </a:fld>
            <a:endParaRPr lang="en-US" sz="1200"/>
          </a:p>
        </p:txBody>
      </p:sp>
      <p:sp>
        <p:nvSpPr>
          <p:cNvPr id="152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152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FAA26D3D-D897-4be2-8F04-BA451C77F1D7}">
              <ma14:placeholderFlag xmlns:ma14="http://schemas.microsoft.com/office/mac/drawingml/2011/main" xmlns="" val="1"/>
            </a:ex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sz="2400">
              <a:latin typeface="Times New Roman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19035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DE36E4-6237-486D-ADD0-3BCE375F1CB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BD04A9-7450-48F5-96E0-A52FE135317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A40502-689B-49B3-BF74-0B756213C0E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F4FB94-ED9E-4C4A-B32D-7EA0F22987E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09600"/>
            <a:ext cx="25908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09600"/>
            <a:ext cx="75692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09600"/>
            <a:ext cx="103632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914400" y="1981200"/>
            <a:ext cx="10363200" cy="41148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FA03C-C0B5-9CD5-F11B-970E00C349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E370F0-165F-8A37-E774-CC3BE6D39F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92C9C-D7EA-6A3C-E6D7-4A7F126E3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FBB15-7424-B1CD-7090-D195DFB29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D706DB-7DC3-D240-9BC3-35527BA0AD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E36E4-6237-486D-ADD0-3BCE375F1C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6568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9F6BE8-E563-BC2A-F98B-0D4210FC82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90D570-3363-41C4-90A8-B098B65C29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1FC68DF-FD1A-E80F-71EA-C86D7A445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1F4D0-8B80-6A4A-9ACB-2A005F9B60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6E09DF-1E58-1036-7BEA-280A79E3C3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4FB94-ED9E-4C4A-B32D-7EA0F22987E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7476256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4334DB-293E-7D00-863F-12C81B7EB9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EFCCCC-E733-B4DC-3850-F6CC590665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BDF417-15EF-A625-A982-6F331A608E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9655F-8638-505F-F477-E49A2FA1B6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134211-1A0C-C6BC-6980-D825C154B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30EF09-7206-410A-9E3B-9FFE1AF8C2F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534669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BF364A-D824-91A6-43E1-2A26BAFB1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48760-1043-11CD-D1BD-7DF2E311CAE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2A392E9-3355-1576-2B2B-23B19422704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923F5EE-EB23-0B92-CAFF-D2C7800DC6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30FFB8-420D-F009-B0E6-7A3B8ABDEE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29CFCB6-C088-C943-91FF-4C771FD4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AACBCB-43CA-4DA4-A7A0-F4BA601547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43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662080-26D2-4A50-8F8D-D4399EE1A1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708A49-299B-B0E3-709D-DA8FB4411B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E904E5-E713-3BE8-2A4A-2F21C03EA2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E1D1FD5-B35F-0DE5-ACE7-E1A76F466E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FA4BF35-AA7E-4E93-B79D-60EA1A8654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6B6E75-472D-5D8F-C886-3E67EF7C0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CDDF53-2B64-7936-D4CA-B12E14CB3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0E0971C-BD5C-F614-23C0-4CFABB5536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284360-BE85-4F48-9642-4EDB55A1056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51457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E75F4-08FD-C091-D2EC-4AB6410EB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DE92F2-39F2-D1D4-B386-088EBF59C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B083B6C-247B-BE8B-3470-CBC9221A5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4B8EE86-722F-1B7D-7A8A-BC62BE641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29B2C4-A7CA-417B-B8F5-DD51B98ED55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465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130EF09-7206-410A-9E3B-9FFE1AF8C2F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5A954C-27F6-3C75-864D-226D42A25A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ED7E1E-49DD-AA77-90E0-06CB27EF9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36688A-2EA7-6F53-D4B8-5D42CD9E43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8EF7D-CA7A-47A6-B7A5-A8E40E49E83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03501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BA35A-6A2A-7972-2711-BE00B073CB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13261E-15DB-6BFD-AC04-09C4B9381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BC2C5E-EC4F-0036-EB2A-B4FD3BDEAFE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023440E-774C-4D0B-5E4C-548562752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599799-4CCA-3161-812E-32E49B806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EEB241-4329-05A0-70DC-BBA83D0008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3FC94-57A1-46D6-9243-A65307E97D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27481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1885A3-CD57-E829-3B14-B25E06B4EA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D33904-363D-AB9E-DB44-E80F81C66F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FE430F-3E61-1AD8-D486-310F1822A9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BA5260-F190-F9B6-481A-9B4BBAE690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AF70CBF-F8C2-3C68-BE85-3DCD880FC5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AA4736-9E09-191F-3394-1728435875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75B40C-BC62-4182-864B-F13BF1E52DE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22395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2F165-43DA-F0C2-ED76-1FD578659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FE0787-F4E8-8F1F-D272-6593ABF1118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00C66A-06D0-D96A-9DCF-C87F173219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BBAB1E-48EA-76D8-8A2C-A638116BAD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BD7A45-8A03-9682-16BF-EB0408D842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BD04A9-7450-48F5-96E0-A52FE135317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33770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C9C4FD-03E5-B7D8-989F-93776ADE4AB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C1FC5E7-B99B-AC39-C992-DFDC86A78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7F64EB-49AF-30D7-3588-419631CA9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97525E-7979-AB4E-35A7-C12684F1F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E4EEB65-090E-2A95-A70B-F80C5E454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A40502-689B-49B3-BF74-0B756213C0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928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AACBCB-43CA-4DA4-A7A0-F4BA601547AA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284360-BE85-4F48-9642-4EDB55A105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29B2C4-A7CA-417B-B8F5-DD51B98ED55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18EF7D-CA7A-47A6-B7A5-A8E40E49E83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3FC94-57A1-46D6-9243-A65307E97DF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E75B40C-BC62-4182-864B-F13BF1E52D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+mn-lt"/>
              </a:defRPr>
            </a:lvl1pPr>
          </a:lstStyle>
          <a:p>
            <a:fld id="{35F99D4B-8686-4BD7-B110-49F94298EAFC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9600"/>
            <a:ext cx="10363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84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400" b="1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03B6DA4-3E41-7093-CB01-8A80D4F83F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A1BC5B-0BD6-E0C7-F7D1-7D9DF81422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571FE-D784-ECC7-ECA6-48388758EE6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ACB820-308A-4483-2DB2-47E1154547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E833C3-6BD5-3F67-622D-12A5F42EEB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F99D4B-8686-4BD7-B110-49F94298EA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7765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9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3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0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tags" Target="../tags/tag13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3.xml"/><Relationship Id="rId21" Type="http://schemas.openxmlformats.org/officeDocument/2006/relationships/image" Target="../media/image16.png"/><Relationship Id="rId7" Type="http://schemas.openxmlformats.org/officeDocument/2006/relationships/tags" Target="../tags/tag7.xml"/><Relationship Id="rId12" Type="http://schemas.openxmlformats.org/officeDocument/2006/relationships/tags" Target="../tags/tag12.xml"/><Relationship Id="rId17" Type="http://schemas.openxmlformats.org/officeDocument/2006/relationships/tags" Target="../tags/tag17.xml"/><Relationship Id="rId2" Type="http://schemas.openxmlformats.org/officeDocument/2006/relationships/tags" Target="../tags/tag2.xml"/><Relationship Id="rId16" Type="http://schemas.openxmlformats.org/officeDocument/2006/relationships/tags" Target="../tags/tag16.xml"/><Relationship Id="rId20" Type="http://schemas.openxmlformats.org/officeDocument/2006/relationships/image" Target="../media/image15.png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tags" Target="../tags/tag11.xml"/><Relationship Id="rId24" Type="http://schemas.openxmlformats.org/officeDocument/2006/relationships/image" Target="../media/image160.png"/><Relationship Id="rId5" Type="http://schemas.openxmlformats.org/officeDocument/2006/relationships/tags" Target="../tags/tag5.xml"/><Relationship Id="rId15" Type="http://schemas.openxmlformats.org/officeDocument/2006/relationships/tags" Target="../tags/tag15.xml"/><Relationship Id="rId23" Type="http://schemas.openxmlformats.org/officeDocument/2006/relationships/image" Target="../media/image18.png"/><Relationship Id="rId10" Type="http://schemas.openxmlformats.org/officeDocument/2006/relationships/tags" Target="../tags/tag10.xml"/><Relationship Id="rId19" Type="http://schemas.openxmlformats.org/officeDocument/2006/relationships/image" Target="../media/image14.png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tags" Target="../tags/tag14.xml"/><Relationship Id="rId22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tags" Target="../tags/tag25.xml"/><Relationship Id="rId13" Type="http://schemas.openxmlformats.org/officeDocument/2006/relationships/tags" Target="../tags/tag30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20.xml"/><Relationship Id="rId21" Type="http://schemas.openxmlformats.org/officeDocument/2006/relationships/image" Target="../media/image16.png"/><Relationship Id="rId7" Type="http://schemas.openxmlformats.org/officeDocument/2006/relationships/tags" Target="../tags/tag24.xml"/><Relationship Id="rId12" Type="http://schemas.openxmlformats.org/officeDocument/2006/relationships/tags" Target="../tags/tag29.xml"/><Relationship Id="rId17" Type="http://schemas.openxmlformats.org/officeDocument/2006/relationships/tags" Target="../tags/tag34.xml"/><Relationship Id="rId2" Type="http://schemas.openxmlformats.org/officeDocument/2006/relationships/tags" Target="../tags/tag19.xml"/><Relationship Id="rId16" Type="http://schemas.openxmlformats.org/officeDocument/2006/relationships/tags" Target="../tags/tag33.xml"/><Relationship Id="rId20" Type="http://schemas.openxmlformats.org/officeDocument/2006/relationships/image" Target="../media/image15.png"/><Relationship Id="rId1" Type="http://schemas.openxmlformats.org/officeDocument/2006/relationships/tags" Target="../tags/tag18.xml"/><Relationship Id="rId6" Type="http://schemas.openxmlformats.org/officeDocument/2006/relationships/tags" Target="../tags/tag23.xml"/><Relationship Id="rId11" Type="http://schemas.openxmlformats.org/officeDocument/2006/relationships/tags" Target="../tags/tag28.xml"/><Relationship Id="rId5" Type="http://schemas.openxmlformats.org/officeDocument/2006/relationships/tags" Target="../tags/tag22.xml"/><Relationship Id="rId15" Type="http://schemas.openxmlformats.org/officeDocument/2006/relationships/tags" Target="../tags/tag32.xml"/><Relationship Id="rId23" Type="http://schemas.openxmlformats.org/officeDocument/2006/relationships/image" Target="../media/image18.png"/><Relationship Id="rId10" Type="http://schemas.openxmlformats.org/officeDocument/2006/relationships/tags" Target="../tags/tag27.xml"/><Relationship Id="rId19" Type="http://schemas.openxmlformats.org/officeDocument/2006/relationships/image" Target="../media/image14.png"/><Relationship Id="rId4" Type="http://schemas.openxmlformats.org/officeDocument/2006/relationships/tags" Target="../tags/tag21.xml"/><Relationship Id="rId9" Type="http://schemas.openxmlformats.org/officeDocument/2006/relationships/tags" Target="../tags/tag26.xml"/><Relationship Id="rId14" Type="http://schemas.openxmlformats.org/officeDocument/2006/relationships/tags" Target="../tags/tag31.xml"/><Relationship Id="rId22" Type="http://schemas.openxmlformats.org/officeDocument/2006/relationships/image" Target="../media/image17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tags" Target="../tags/tag42.xml"/><Relationship Id="rId13" Type="http://schemas.openxmlformats.org/officeDocument/2006/relationships/tags" Target="../tags/tag47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37.xml"/><Relationship Id="rId21" Type="http://schemas.openxmlformats.org/officeDocument/2006/relationships/image" Target="../media/image16.png"/><Relationship Id="rId7" Type="http://schemas.openxmlformats.org/officeDocument/2006/relationships/tags" Target="../tags/tag41.xml"/><Relationship Id="rId12" Type="http://schemas.openxmlformats.org/officeDocument/2006/relationships/tags" Target="../tags/tag46.xml"/><Relationship Id="rId17" Type="http://schemas.openxmlformats.org/officeDocument/2006/relationships/tags" Target="../tags/tag51.xml"/><Relationship Id="rId2" Type="http://schemas.openxmlformats.org/officeDocument/2006/relationships/tags" Target="../tags/tag36.xml"/><Relationship Id="rId16" Type="http://schemas.openxmlformats.org/officeDocument/2006/relationships/tags" Target="../tags/tag50.xml"/><Relationship Id="rId20" Type="http://schemas.openxmlformats.org/officeDocument/2006/relationships/image" Target="../media/image15.png"/><Relationship Id="rId1" Type="http://schemas.openxmlformats.org/officeDocument/2006/relationships/tags" Target="../tags/tag35.xml"/><Relationship Id="rId6" Type="http://schemas.openxmlformats.org/officeDocument/2006/relationships/tags" Target="../tags/tag40.xml"/><Relationship Id="rId11" Type="http://schemas.openxmlformats.org/officeDocument/2006/relationships/tags" Target="../tags/tag45.xml"/><Relationship Id="rId24" Type="http://schemas.openxmlformats.org/officeDocument/2006/relationships/image" Target="../media/image170.png"/><Relationship Id="rId5" Type="http://schemas.openxmlformats.org/officeDocument/2006/relationships/tags" Target="../tags/tag39.xml"/><Relationship Id="rId15" Type="http://schemas.openxmlformats.org/officeDocument/2006/relationships/tags" Target="../tags/tag49.xml"/><Relationship Id="rId23" Type="http://schemas.openxmlformats.org/officeDocument/2006/relationships/image" Target="../media/image18.png"/><Relationship Id="rId10" Type="http://schemas.openxmlformats.org/officeDocument/2006/relationships/tags" Target="../tags/tag44.xml"/><Relationship Id="rId19" Type="http://schemas.openxmlformats.org/officeDocument/2006/relationships/image" Target="../media/image14.png"/><Relationship Id="rId4" Type="http://schemas.openxmlformats.org/officeDocument/2006/relationships/tags" Target="../tags/tag38.xml"/><Relationship Id="rId9" Type="http://schemas.openxmlformats.org/officeDocument/2006/relationships/tags" Target="../tags/tag43.xml"/><Relationship Id="rId14" Type="http://schemas.openxmlformats.org/officeDocument/2006/relationships/tags" Target="../tags/tag48.xml"/><Relationship Id="rId22" Type="http://schemas.openxmlformats.org/officeDocument/2006/relationships/image" Target="../media/image17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tags" Target="../tags/tag59.xml"/><Relationship Id="rId13" Type="http://schemas.openxmlformats.org/officeDocument/2006/relationships/tags" Target="../tags/tag64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54.xml"/><Relationship Id="rId21" Type="http://schemas.openxmlformats.org/officeDocument/2006/relationships/image" Target="../media/image16.png"/><Relationship Id="rId7" Type="http://schemas.openxmlformats.org/officeDocument/2006/relationships/tags" Target="../tags/tag58.xml"/><Relationship Id="rId12" Type="http://schemas.openxmlformats.org/officeDocument/2006/relationships/tags" Target="../tags/tag63.xml"/><Relationship Id="rId17" Type="http://schemas.openxmlformats.org/officeDocument/2006/relationships/tags" Target="../tags/tag68.xml"/><Relationship Id="rId2" Type="http://schemas.openxmlformats.org/officeDocument/2006/relationships/tags" Target="../tags/tag53.xml"/><Relationship Id="rId16" Type="http://schemas.openxmlformats.org/officeDocument/2006/relationships/tags" Target="../tags/tag67.xml"/><Relationship Id="rId20" Type="http://schemas.openxmlformats.org/officeDocument/2006/relationships/image" Target="../media/image15.png"/><Relationship Id="rId1" Type="http://schemas.openxmlformats.org/officeDocument/2006/relationships/tags" Target="../tags/tag52.xml"/><Relationship Id="rId6" Type="http://schemas.openxmlformats.org/officeDocument/2006/relationships/tags" Target="../tags/tag57.xml"/><Relationship Id="rId11" Type="http://schemas.openxmlformats.org/officeDocument/2006/relationships/tags" Target="../tags/tag62.xml"/><Relationship Id="rId5" Type="http://schemas.openxmlformats.org/officeDocument/2006/relationships/tags" Target="../tags/tag56.xml"/><Relationship Id="rId15" Type="http://schemas.openxmlformats.org/officeDocument/2006/relationships/tags" Target="../tags/tag66.xml"/><Relationship Id="rId23" Type="http://schemas.openxmlformats.org/officeDocument/2006/relationships/image" Target="../media/image18.png"/><Relationship Id="rId10" Type="http://schemas.openxmlformats.org/officeDocument/2006/relationships/tags" Target="../tags/tag61.xml"/><Relationship Id="rId19" Type="http://schemas.openxmlformats.org/officeDocument/2006/relationships/image" Target="../media/image14.png"/><Relationship Id="rId4" Type="http://schemas.openxmlformats.org/officeDocument/2006/relationships/tags" Target="../tags/tag55.xml"/><Relationship Id="rId9" Type="http://schemas.openxmlformats.org/officeDocument/2006/relationships/tags" Target="../tags/tag60.xml"/><Relationship Id="rId14" Type="http://schemas.openxmlformats.org/officeDocument/2006/relationships/tags" Target="../tags/tag65.xml"/><Relationship Id="rId22" Type="http://schemas.openxmlformats.org/officeDocument/2006/relationships/image" Target="../media/image17.png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tags" Target="../tags/tag76.xml"/><Relationship Id="rId13" Type="http://schemas.openxmlformats.org/officeDocument/2006/relationships/tags" Target="../tags/tag81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71.xml"/><Relationship Id="rId21" Type="http://schemas.openxmlformats.org/officeDocument/2006/relationships/image" Target="../media/image16.png"/><Relationship Id="rId7" Type="http://schemas.openxmlformats.org/officeDocument/2006/relationships/tags" Target="../tags/tag75.xml"/><Relationship Id="rId12" Type="http://schemas.openxmlformats.org/officeDocument/2006/relationships/tags" Target="../tags/tag80.xml"/><Relationship Id="rId17" Type="http://schemas.openxmlformats.org/officeDocument/2006/relationships/tags" Target="../tags/tag85.xml"/><Relationship Id="rId2" Type="http://schemas.openxmlformats.org/officeDocument/2006/relationships/tags" Target="../tags/tag70.xml"/><Relationship Id="rId16" Type="http://schemas.openxmlformats.org/officeDocument/2006/relationships/tags" Target="../tags/tag84.xml"/><Relationship Id="rId20" Type="http://schemas.openxmlformats.org/officeDocument/2006/relationships/image" Target="../media/image15.png"/><Relationship Id="rId1" Type="http://schemas.openxmlformats.org/officeDocument/2006/relationships/tags" Target="../tags/tag69.xml"/><Relationship Id="rId6" Type="http://schemas.openxmlformats.org/officeDocument/2006/relationships/tags" Target="../tags/tag74.xml"/><Relationship Id="rId11" Type="http://schemas.openxmlformats.org/officeDocument/2006/relationships/tags" Target="../tags/tag79.xml"/><Relationship Id="rId24" Type="http://schemas.openxmlformats.org/officeDocument/2006/relationships/image" Target="../media/image180.png"/><Relationship Id="rId5" Type="http://schemas.openxmlformats.org/officeDocument/2006/relationships/tags" Target="../tags/tag73.xml"/><Relationship Id="rId15" Type="http://schemas.openxmlformats.org/officeDocument/2006/relationships/tags" Target="../tags/tag83.xml"/><Relationship Id="rId23" Type="http://schemas.openxmlformats.org/officeDocument/2006/relationships/image" Target="../media/image18.png"/><Relationship Id="rId10" Type="http://schemas.openxmlformats.org/officeDocument/2006/relationships/tags" Target="../tags/tag78.xml"/><Relationship Id="rId19" Type="http://schemas.openxmlformats.org/officeDocument/2006/relationships/image" Target="../media/image14.png"/><Relationship Id="rId4" Type="http://schemas.openxmlformats.org/officeDocument/2006/relationships/tags" Target="../tags/tag72.xml"/><Relationship Id="rId9" Type="http://schemas.openxmlformats.org/officeDocument/2006/relationships/tags" Target="../tags/tag77.xml"/><Relationship Id="rId14" Type="http://schemas.openxmlformats.org/officeDocument/2006/relationships/tags" Target="../tags/tag82.xml"/><Relationship Id="rId22" Type="http://schemas.openxmlformats.org/officeDocument/2006/relationships/image" Target="../media/image17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tags" Target="../tags/tag93.xml"/><Relationship Id="rId13" Type="http://schemas.openxmlformats.org/officeDocument/2006/relationships/tags" Target="../tags/tag98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88.xml"/><Relationship Id="rId21" Type="http://schemas.openxmlformats.org/officeDocument/2006/relationships/image" Target="../media/image16.png"/><Relationship Id="rId7" Type="http://schemas.openxmlformats.org/officeDocument/2006/relationships/tags" Target="../tags/tag92.xml"/><Relationship Id="rId12" Type="http://schemas.openxmlformats.org/officeDocument/2006/relationships/tags" Target="../tags/tag97.xml"/><Relationship Id="rId17" Type="http://schemas.openxmlformats.org/officeDocument/2006/relationships/tags" Target="../tags/tag102.xml"/><Relationship Id="rId2" Type="http://schemas.openxmlformats.org/officeDocument/2006/relationships/tags" Target="../tags/tag87.xml"/><Relationship Id="rId16" Type="http://schemas.openxmlformats.org/officeDocument/2006/relationships/tags" Target="../tags/tag101.xml"/><Relationship Id="rId20" Type="http://schemas.openxmlformats.org/officeDocument/2006/relationships/image" Target="../media/image15.png"/><Relationship Id="rId1" Type="http://schemas.openxmlformats.org/officeDocument/2006/relationships/tags" Target="../tags/tag86.xml"/><Relationship Id="rId6" Type="http://schemas.openxmlformats.org/officeDocument/2006/relationships/tags" Target="../tags/tag91.xml"/><Relationship Id="rId11" Type="http://schemas.openxmlformats.org/officeDocument/2006/relationships/tags" Target="../tags/tag96.xml"/><Relationship Id="rId5" Type="http://schemas.openxmlformats.org/officeDocument/2006/relationships/tags" Target="../tags/tag90.xml"/><Relationship Id="rId15" Type="http://schemas.openxmlformats.org/officeDocument/2006/relationships/tags" Target="../tags/tag100.xml"/><Relationship Id="rId23" Type="http://schemas.openxmlformats.org/officeDocument/2006/relationships/image" Target="../media/image18.png"/><Relationship Id="rId10" Type="http://schemas.openxmlformats.org/officeDocument/2006/relationships/tags" Target="../tags/tag95.xml"/><Relationship Id="rId19" Type="http://schemas.openxmlformats.org/officeDocument/2006/relationships/image" Target="../media/image14.png"/><Relationship Id="rId4" Type="http://schemas.openxmlformats.org/officeDocument/2006/relationships/tags" Target="../tags/tag89.xml"/><Relationship Id="rId9" Type="http://schemas.openxmlformats.org/officeDocument/2006/relationships/tags" Target="../tags/tag94.xml"/><Relationship Id="rId14" Type="http://schemas.openxmlformats.org/officeDocument/2006/relationships/tags" Target="../tags/tag99.xml"/><Relationship Id="rId22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tags" Target="../tags/tag110.xml"/><Relationship Id="rId13" Type="http://schemas.openxmlformats.org/officeDocument/2006/relationships/tags" Target="../tags/tag115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105.xml"/><Relationship Id="rId21" Type="http://schemas.openxmlformats.org/officeDocument/2006/relationships/image" Target="../media/image16.png"/><Relationship Id="rId7" Type="http://schemas.openxmlformats.org/officeDocument/2006/relationships/tags" Target="../tags/tag109.xml"/><Relationship Id="rId12" Type="http://schemas.openxmlformats.org/officeDocument/2006/relationships/tags" Target="../tags/tag114.xml"/><Relationship Id="rId17" Type="http://schemas.openxmlformats.org/officeDocument/2006/relationships/tags" Target="../tags/tag119.xml"/><Relationship Id="rId2" Type="http://schemas.openxmlformats.org/officeDocument/2006/relationships/tags" Target="../tags/tag104.xml"/><Relationship Id="rId16" Type="http://schemas.openxmlformats.org/officeDocument/2006/relationships/tags" Target="../tags/tag118.xml"/><Relationship Id="rId20" Type="http://schemas.openxmlformats.org/officeDocument/2006/relationships/image" Target="../media/image15.png"/><Relationship Id="rId1" Type="http://schemas.openxmlformats.org/officeDocument/2006/relationships/tags" Target="../tags/tag103.xml"/><Relationship Id="rId6" Type="http://schemas.openxmlformats.org/officeDocument/2006/relationships/tags" Target="../tags/tag108.xml"/><Relationship Id="rId11" Type="http://schemas.openxmlformats.org/officeDocument/2006/relationships/tags" Target="../tags/tag113.xml"/><Relationship Id="rId24" Type="http://schemas.openxmlformats.org/officeDocument/2006/relationships/image" Target="../media/image19.png"/><Relationship Id="rId5" Type="http://schemas.openxmlformats.org/officeDocument/2006/relationships/tags" Target="../tags/tag107.xml"/><Relationship Id="rId15" Type="http://schemas.openxmlformats.org/officeDocument/2006/relationships/tags" Target="../tags/tag117.xml"/><Relationship Id="rId23" Type="http://schemas.openxmlformats.org/officeDocument/2006/relationships/image" Target="../media/image18.png"/><Relationship Id="rId10" Type="http://schemas.openxmlformats.org/officeDocument/2006/relationships/tags" Target="../tags/tag112.xml"/><Relationship Id="rId19" Type="http://schemas.openxmlformats.org/officeDocument/2006/relationships/image" Target="../media/image14.png"/><Relationship Id="rId4" Type="http://schemas.openxmlformats.org/officeDocument/2006/relationships/tags" Target="../tags/tag106.xml"/><Relationship Id="rId9" Type="http://schemas.openxmlformats.org/officeDocument/2006/relationships/tags" Target="../tags/tag111.xml"/><Relationship Id="rId14" Type="http://schemas.openxmlformats.org/officeDocument/2006/relationships/tags" Target="../tags/tag116.xml"/><Relationship Id="rId22" Type="http://schemas.openxmlformats.org/officeDocument/2006/relationships/image" Target="../media/image17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tags" Target="../tags/tag127.xml"/><Relationship Id="rId13" Type="http://schemas.openxmlformats.org/officeDocument/2006/relationships/tags" Target="../tags/tag132.xml"/><Relationship Id="rId18" Type="http://schemas.openxmlformats.org/officeDocument/2006/relationships/slideLayout" Target="../slideLayouts/slideLayout18.xml"/><Relationship Id="rId3" Type="http://schemas.openxmlformats.org/officeDocument/2006/relationships/tags" Target="../tags/tag122.xml"/><Relationship Id="rId21" Type="http://schemas.openxmlformats.org/officeDocument/2006/relationships/image" Target="../media/image16.png"/><Relationship Id="rId7" Type="http://schemas.openxmlformats.org/officeDocument/2006/relationships/tags" Target="../tags/tag126.xml"/><Relationship Id="rId12" Type="http://schemas.openxmlformats.org/officeDocument/2006/relationships/tags" Target="../tags/tag131.xml"/><Relationship Id="rId17" Type="http://schemas.openxmlformats.org/officeDocument/2006/relationships/tags" Target="../tags/tag136.xml"/><Relationship Id="rId2" Type="http://schemas.openxmlformats.org/officeDocument/2006/relationships/tags" Target="../tags/tag121.xml"/><Relationship Id="rId16" Type="http://schemas.openxmlformats.org/officeDocument/2006/relationships/tags" Target="../tags/tag135.xml"/><Relationship Id="rId20" Type="http://schemas.openxmlformats.org/officeDocument/2006/relationships/image" Target="../media/image15.png"/><Relationship Id="rId1" Type="http://schemas.openxmlformats.org/officeDocument/2006/relationships/tags" Target="../tags/tag120.xml"/><Relationship Id="rId6" Type="http://schemas.openxmlformats.org/officeDocument/2006/relationships/tags" Target="../tags/tag125.xml"/><Relationship Id="rId11" Type="http://schemas.openxmlformats.org/officeDocument/2006/relationships/tags" Target="../tags/tag130.xml"/><Relationship Id="rId5" Type="http://schemas.openxmlformats.org/officeDocument/2006/relationships/tags" Target="../tags/tag124.xml"/><Relationship Id="rId15" Type="http://schemas.openxmlformats.org/officeDocument/2006/relationships/tags" Target="../tags/tag134.xml"/><Relationship Id="rId23" Type="http://schemas.openxmlformats.org/officeDocument/2006/relationships/image" Target="../media/image18.png"/><Relationship Id="rId10" Type="http://schemas.openxmlformats.org/officeDocument/2006/relationships/tags" Target="../tags/tag129.xml"/><Relationship Id="rId19" Type="http://schemas.openxmlformats.org/officeDocument/2006/relationships/image" Target="../media/image14.png"/><Relationship Id="rId4" Type="http://schemas.openxmlformats.org/officeDocument/2006/relationships/tags" Target="../tags/tag123.xml"/><Relationship Id="rId9" Type="http://schemas.openxmlformats.org/officeDocument/2006/relationships/tags" Target="../tags/tag128.xml"/><Relationship Id="rId14" Type="http://schemas.openxmlformats.org/officeDocument/2006/relationships/tags" Target="../tags/tag133.xml"/><Relationship Id="rId22" Type="http://schemas.openxmlformats.org/officeDocument/2006/relationships/image" Target="../media/image17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op8vqy3uxq8" TargetMode="Externa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648873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N31 - SOLUTIONS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372736" y="2518389"/>
            <a:ext cx="1144652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Target: I can convert between different concentration units and can use concentration calculations to find helpful information like how many moles are present.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9577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60218" y="1354334"/>
            <a:ext cx="11317432" cy="107721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 percent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the ratio of mass units of solute to mass units of solution, expressed 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as a percent </a:t>
            </a: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60218" y="220859"/>
            <a:ext cx="9564832" cy="9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Mass Percent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127830" y="3429000"/>
                <a:ext cx="7936339" cy="1022524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𝒎𝒂𝒔𝒔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𝒑𝒆𝒓𝒄𝒆𝒏𝒕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𝒎𝒂𝒔𝒔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𝒔𝒐𝒍𝒖𝒕𝒆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𝒎𝒂𝒔𝒔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𝒔𝒐𝒍𝒖𝒕𝒊𝒐𝒏</m:t>
                          </m:r>
                        </m:den>
                      </m:f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7830" y="3429000"/>
                <a:ext cx="7936339" cy="102252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009688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idx="1"/>
          </p:nvPr>
        </p:nvSpPr>
        <p:spPr>
          <a:xfrm>
            <a:off x="360218" y="994191"/>
            <a:ext cx="11488882" cy="3181350"/>
          </a:xfrm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Grams of solute per 1,000,000 g of solution</a:t>
            </a:r>
          </a:p>
          <a:p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mg of solute per 1 kg of solution</a:t>
            </a:r>
          </a:p>
          <a:p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1 liter of water = 1 kg of water</a:t>
            </a:r>
          </a:p>
          <a:p>
            <a:pPr marL="0" indent="0">
              <a:buNone/>
            </a:pP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MS PGothic" charset="0"/>
                <a:cs typeface="Arial" panose="020B0604020202020204" pitchFamily="34" charset="0"/>
              </a:rPr>
              <a:t>For aqueous solutions we often approximate the kg of the solution as the kg or L of water. For dilute solutions, the difference in density between the solution and pure water is usually negligible.</a:t>
            </a:r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60218" y="220859"/>
            <a:ext cx="9564832" cy="9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Parts per Million - PPM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83279" y="4990382"/>
                <a:ext cx="6643742" cy="1022524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𝑷𝑷𝑴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𝒂𝒎𝒐𝒖𝒏𝒕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𝒔𝒐𝒍𝒖𝒕𝒆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𝒂𝒎𝒐𝒖𝒏𝒕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𝒔𝒐𝒍𝒖𝒕𝒊𝒐𝒏</m:t>
                          </m:r>
                        </m:den>
                      </m:f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sSup>
                        <m:sSupPr>
                          <m:ctrlP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3279" y="4990382"/>
                <a:ext cx="6643742" cy="10225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8193267" y="4532148"/>
            <a:ext cx="34635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 that the density of water is </a:t>
            </a:r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1g/1mL</a:t>
            </a:r>
          </a:p>
          <a:p>
            <a:pPr algn="ctr"/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 as 1000g/1L</a:t>
            </a:r>
          </a:p>
          <a:p>
            <a:pPr algn="ctr"/>
            <a:r>
              <a:rPr lang="en-US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Same as 1kg/1L</a:t>
            </a:r>
          </a:p>
        </p:txBody>
      </p:sp>
    </p:spTree>
    <p:extLst>
      <p:ext uri="{BB962C8B-B14F-4D97-AF65-F5344CB8AC3E}">
        <p14:creationId xmlns:p14="http://schemas.microsoft.com/office/powerpoint/2010/main" val="214699498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93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93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93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93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Frame 6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360218" y="220859"/>
            <a:ext cx="9564832" cy="9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Parts per Billion - PPB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2774128" y="1801195"/>
                <a:ext cx="6643742" cy="1022524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𝑷𝑷𝑩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𝒂𝒎𝒐𝒖𝒏𝒕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𝒔𝒐𝒍𝒖𝒕𝒆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𝒂𝒎𝒐𝒖𝒏𝒕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𝒔𝒐𝒍𝒖𝒕𝒊𝒐𝒏</m:t>
                          </m:r>
                        </m:den>
                      </m:f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sSup>
                        <m:sSupPr>
                          <m:ctrlP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𝟗</m:t>
                          </m:r>
                        </m:sup>
                      </m:sSup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74128" y="1801195"/>
                <a:ext cx="6643742" cy="102252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23878" y="3779792"/>
                <a:ext cx="10344242" cy="911724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𝑷𝒂𝒓𝒕𝒔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𝒑𝒆𝒓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…= 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𝒂𝒎𝒐𝒖𝒏𝒕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𝒔𝒐𝒍𝒖𝒕𝒆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𝑷𝑨𝑹𝑻</m:t>
                              </m:r>
                            </m:e>
                          </m:d>
                        </m:num>
                        <m:den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𝒂𝒎𝒐𝒖𝒏𝒕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𝒔𝒐𝒍𝒖𝒕𝒊𝒐𝒏</m:t>
                          </m:r>
                          <m:r>
                            <a:rPr lang="en-US" sz="28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8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𝑾𝑯𝑶𝑳𝑬</m:t>
                              </m:r>
                            </m:e>
                          </m:d>
                        </m:den>
                      </m:f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𝒔𝒐𝒎𝒆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8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𝒇𝒂𝒄𝒕𝒐𝒓</m:t>
                      </m:r>
                    </m:oMath>
                  </m:oMathPara>
                </a14:m>
                <a:endParaRPr lang="en-US" sz="36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878" y="3779792"/>
                <a:ext cx="10344242" cy="91172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686300" y="5223130"/>
            <a:ext cx="4953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% = x 100</a:t>
            </a:r>
          </a:p>
          <a:p>
            <a:pPr algn="ctr"/>
            <a:r>
              <a:rPr lang="en-US" sz="2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ppm = x 1,000,000 = x10</a:t>
            </a:r>
            <a:r>
              <a:rPr lang="en-US" sz="2800" b="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</a:p>
          <a:p>
            <a:pPr algn="ctr"/>
            <a:r>
              <a:rPr lang="en-US" sz="28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ppb = x1,000,000,000 = x10</a:t>
            </a:r>
            <a:r>
              <a:rPr lang="en-US" sz="2800" b="0" baseline="30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cxnSp>
        <p:nvCxnSpPr>
          <p:cNvPr id="11" name="Straight Arrow Connector 10"/>
          <p:cNvCxnSpPr/>
          <p:nvPr/>
        </p:nvCxnSpPr>
        <p:spPr bwMode="auto">
          <a:xfrm flipV="1">
            <a:off x="8591550" y="4781975"/>
            <a:ext cx="495300" cy="740342"/>
          </a:xfrm>
          <a:prstGeom prst="straightConnector1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72387584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3"/>
          <p:cNvSpPr>
            <a:spLocks noGrp="1" noChangeArrowheads="1"/>
          </p:cNvSpPr>
          <p:nvPr>
            <p:ph idx="1"/>
          </p:nvPr>
        </p:nvSpPr>
        <p:spPr>
          <a:xfrm>
            <a:off x="360218" y="1354334"/>
            <a:ext cx="11622232" cy="4800600"/>
          </a:xfrm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90000"/>
              </a:lnSpc>
              <a:buNone/>
            </a:pPr>
            <a:r>
              <a:rPr lang="en-US" sz="3200" dirty="0">
                <a:solidFill>
                  <a:srgbClr val="0070C0"/>
                </a:solidFill>
                <a:effectLst/>
                <a:latin typeface="Arial" charset="0"/>
                <a:ea typeface="MS PGothic" charset="0"/>
              </a:rPr>
              <a:t>Mole fraction </a:t>
            </a: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- the fraction of the moles of one component in the total moles of all the components of the solution.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Total of all the mole fractions in a solution = 1.</a:t>
            </a:r>
          </a:p>
          <a:p>
            <a:pPr lvl="1">
              <a:lnSpc>
                <a:spcPct val="90000"/>
              </a:lnSpc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No units</a:t>
            </a:r>
          </a:p>
          <a:p>
            <a:pPr>
              <a:lnSpc>
                <a:spcPct val="90000"/>
              </a:lnSpc>
            </a:pPr>
            <a:endParaRPr lang="en-US" sz="3200" dirty="0">
              <a:effectLst/>
              <a:latin typeface="Arial" charset="0"/>
              <a:ea typeface="MS PGothic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3200" dirty="0">
                <a:solidFill>
                  <a:srgbClr val="0070C0"/>
                </a:solidFill>
                <a:effectLst/>
                <a:latin typeface="Arial" charset="0"/>
                <a:ea typeface="MS PGothic" charset="0"/>
              </a:rPr>
              <a:t>Mole percentage</a:t>
            </a:r>
            <a:r>
              <a:rPr lang="en-US" sz="3200" dirty="0">
                <a:solidFill>
                  <a:srgbClr val="3C8C93"/>
                </a:solidFill>
                <a:effectLst/>
                <a:latin typeface="Arial" charset="0"/>
                <a:ea typeface="MS PGothic" charset="0"/>
              </a:rPr>
              <a:t> - </a:t>
            </a: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the percentage of the moles of one component in the total moles of all the components of the solution.</a:t>
            </a:r>
          </a:p>
          <a:p>
            <a:pPr marL="457200" lvl="1" indent="0">
              <a:lnSpc>
                <a:spcPct val="90000"/>
              </a:lnSpc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   = mole fraction × 100%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60218" y="220859"/>
            <a:ext cx="9564832" cy="9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 Fraction </a:t>
            </a:r>
            <a:r>
              <a:rPr lang="en-US" b="1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i="1" dirty="0">
                <a:solidFill>
                  <a:srgbClr val="000000"/>
                </a:solidFill>
                <a:latin typeface="Arial" charset="0"/>
                <a:ea typeface="MS PGothic" charset="0"/>
                <a:cs typeface="Arial" charset="0"/>
              </a:rPr>
              <a:t>X</a:t>
            </a:r>
            <a:r>
              <a:rPr lang="en-US" i="1" baseline="-25000" dirty="0">
                <a:solidFill>
                  <a:srgbClr val="000000"/>
                </a:solidFill>
                <a:latin typeface="Arial" charset="0"/>
                <a:ea typeface="MS PGothic" charset="0"/>
                <a:cs typeface="Arial" charset="0"/>
              </a:rPr>
              <a:t>A</a:t>
            </a:r>
            <a:endParaRPr lang="en-US" b="1" u="sng" kern="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904049" y="2895999"/>
                <a:ext cx="3505382" cy="1005840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US" sz="3200" b="1" i="1" baseline="-250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3200" b="1" i="1" baseline="-2500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3200" b="1" i="1" baseline="-2500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𝒏𝑩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+…</m:t>
                          </m:r>
                        </m:den>
                      </m:f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4049" y="2895999"/>
                <a:ext cx="3505382" cy="100584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6904049" y="5296300"/>
                <a:ext cx="4636590" cy="858633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US" sz="3200" b="1" i="1" baseline="-250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3200" b="1" i="1" baseline="-2500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3200" b="1" i="1" baseline="-2500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𝒏𝑩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+…</m:t>
                          </m:r>
                        </m:den>
                      </m:f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04049" y="5296300"/>
                <a:ext cx="4636590" cy="858633"/>
              </a:xfrm>
              <a:prstGeom prst="rect">
                <a:avLst/>
              </a:prstGeom>
              <a:blipFill>
                <a:blip r:embed="rId4"/>
                <a:stretch>
                  <a:fillRect b="-9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5955653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2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496282" y="356630"/>
            <a:ext cx="7442372" cy="83099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Making</a:t>
            </a:r>
            <a:r>
              <a:rPr lang="en-US" sz="48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Dilutions</a:t>
            </a:r>
            <a:endParaRPr lang="en-US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6282" y="1544256"/>
            <a:ext cx="1093371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When you take one more concentrated solution and take a small amount of it and dilute it down by adding more solvent.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537284" y="3685097"/>
                <a:ext cx="4851713" cy="128016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  <a:ln>
                <a:noFill/>
              </a:ln>
            </p:spPr>
            <p:txBody>
              <a:bodyPr wrap="none" lIns="0" tIns="0" rIns="0" bIns="0" rtlCol="0" anchor="ctr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6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6000" b="1" i="1" baseline="-25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6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6000" b="1" i="1" baseline="-25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𝟏</m:t>
                      </m:r>
                      <m:r>
                        <a:rPr lang="en-US" sz="6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6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6000" b="1" i="1" baseline="-25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6000" b="1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𝑽</m:t>
                      </m:r>
                      <m:r>
                        <a:rPr lang="en-US" sz="6000" b="1" i="1" baseline="-25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en-US" sz="6000" baseline="-25000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7284" y="3685097"/>
                <a:ext cx="4851713" cy="128016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Frame 3">
            <a:extLst>
              <a:ext uri="{FF2B5EF4-FFF2-40B4-BE49-F238E27FC236}">
                <a16:creationId xmlns:a16="http://schemas.microsoft.com/office/drawing/2014/main" id="{21672655-D2B1-B576-9DE9-B74CAA509502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5907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71591" y="230543"/>
            <a:ext cx="7442372" cy="769441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4400" u="sng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Volumetric Flasks</a:t>
            </a:r>
            <a:endParaRPr lang="en-US" sz="2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19546" y="1230527"/>
            <a:ext cx="108896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Very accurate marking for a specific volume. You can fill the flask with your strong V1 amount and then fill to the line to get the desired solution volume. </a:t>
            </a:r>
          </a:p>
        </p:txBody>
      </p:sp>
      <p:pic>
        <p:nvPicPr>
          <p:cNvPr id="145410" name="Picture 2" descr="Class A Volumetric Flasks with Snap Cap - MarketLab, Inc.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455" y="3206199"/>
            <a:ext cx="3224999" cy="322499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rame 2">
            <a:extLst>
              <a:ext uri="{FF2B5EF4-FFF2-40B4-BE49-F238E27FC236}">
                <a16:creationId xmlns:a16="http://schemas.microsoft.com/office/drawing/2014/main" id="{BA08A487-7601-2555-A9BF-40C60B71F4DF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5142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3"/>
          <p:cNvSpPr>
            <a:spLocks noGrp="1" noChangeArrowheads="1"/>
          </p:cNvSpPr>
          <p:nvPr>
            <p:ph idx="1"/>
          </p:nvPr>
        </p:nvSpPr>
        <p:spPr>
          <a:xfrm>
            <a:off x="360218" y="1354334"/>
            <a:ext cx="11317432" cy="3711575"/>
          </a:xfrm>
        </p:spPr>
        <p:txBody>
          <a:bodyPr/>
          <a:lstStyle/>
          <a:p>
            <a:pPr marL="609600" indent="-609600">
              <a:buAutoNum type="arabicPeriod"/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WRITE YOUR UNITS. SERIOUSLY.</a:t>
            </a:r>
          </a:p>
          <a:p>
            <a:pPr marL="609600" indent="-609600">
              <a:buAutoNum type="arabicPeriod"/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Write the given concentration as a ratio.</a:t>
            </a:r>
          </a:p>
          <a:p>
            <a:pPr marL="609600" indent="-609600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3.	Separate the numerator and denominator.</a:t>
            </a:r>
          </a:p>
          <a:p>
            <a:pPr marL="990600" lvl="1" indent="-533400"/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Think about each separately</a:t>
            </a:r>
          </a:p>
          <a:p>
            <a:pPr marL="990600" lvl="1" indent="-533400"/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Separate into the solute part and solution part</a:t>
            </a:r>
          </a:p>
          <a:p>
            <a:pPr marL="609600" indent="-609600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4.	Convert the solute part into the required unit.</a:t>
            </a:r>
          </a:p>
          <a:p>
            <a:pPr marL="609600" indent="-609600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5.	Convert the solution part into the required unit.</a:t>
            </a:r>
          </a:p>
          <a:p>
            <a:pPr marL="609600" indent="-609600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6.	Use the definitions to calculate the new final concentration units.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60218" y="220859"/>
            <a:ext cx="9564832" cy="9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Converting Concentration Units</a:t>
            </a:r>
          </a:p>
        </p:txBody>
      </p:sp>
    </p:spTree>
    <p:extLst>
      <p:ext uri="{BB962C8B-B14F-4D97-AF65-F5344CB8AC3E}">
        <p14:creationId xmlns:p14="http://schemas.microsoft.com/office/powerpoint/2010/main" val="96264953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24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24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624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624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6246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6246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6246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6246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6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06341" y="377684"/>
            <a:ext cx="8728364" cy="700088"/>
          </a:xfrm>
        </p:spPr>
        <p:txBody>
          <a:bodyPr>
            <a:normAutofit/>
          </a:bodyPr>
          <a:lstStyle/>
          <a:p>
            <a:r>
              <a:rPr lang="en-US" b="1" u="sng" dirty="0">
                <a:latin typeface="Arial" panose="020B0604020202020204" pitchFamily="34" charset="0"/>
                <a:cs typeface="Arial" panose="020B0604020202020204" pitchFamily="34" charset="0"/>
              </a:rPr>
              <a:t>Practice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06342" y="1080275"/>
            <a:ext cx="1106522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How much of a 2.3 M solution do you have to use in order to make 750mL of a 0.6 M solution?</a:t>
            </a:r>
          </a:p>
        </p:txBody>
      </p:sp>
      <p:sp>
        <p:nvSpPr>
          <p:cNvPr id="131074" name="Rectangle 2"/>
          <p:cNvSpPr>
            <a:spLocks noChangeArrowheads="1"/>
          </p:cNvSpPr>
          <p:nvPr/>
        </p:nvSpPr>
        <p:spPr bwMode="auto">
          <a:xfrm>
            <a:off x="1524001" y="24715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1076" name="Rectangle 4"/>
          <p:cNvSpPr>
            <a:spLocks noChangeArrowheads="1"/>
          </p:cNvSpPr>
          <p:nvPr/>
        </p:nvSpPr>
        <p:spPr bwMode="auto">
          <a:xfrm>
            <a:off x="1524001" y="24715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1077" name="Rectangle 5"/>
          <p:cNvSpPr>
            <a:spLocks noChangeArrowheads="1"/>
          </p:cNvSpPr>
          <p:nvPr/>
        </p:nvSpPr>
        <p:spPr bwMode="auto">
          <a:xfrm>
            <a:off x="1524001" y="115056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 b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1079" name="Rectangle 7"/>
          <p:cNvSpPr>
            <a:spLocks noChangeArrowheads="1"/>
          </p:cNvSpPr>
          <p:nvPr/>
        </p:nvSpPr>
        <p:spPr bwMode="auto">
          <a:xfrm>
            <a:off x="1524001" y="24715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1080" name="Rectangle 8"/>
          <p:cNvSpPr>
            <a:spLocks noChangeArrowheads="1"/>
          </p:cNvSpPr>
          <p:nvPr/>
        </p:nvSpPr>
        <p:spPr bwMode="auto">
          <a:xfrm>
            <a:off x="1524001" y="115056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 b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1082" name="Rectangle 10"/>
          <p:cNvSpPr>
            <a:spLocks noChangeArrowheads="1"/>
          </p:cNvSpPr>
          <p:nvPr/>
        </p:nvSpPr>
        <p:spPr bwMode="auto">
          <a:xfrm>
            <a:off x="1524001" y="1855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1084" name="Rectangle 12"/>
          <p:cNvSpPr>
            <a:spLocks noChangeArrowheads="1"/>
          </p:cNvSpPr>
          <p:nvPr/>
        </p:nvSpPr>
        <p:spPr bwMode="auto">
          <a:xfrm>
            <a:off x="1524001" y="247152"/>
            <a:ext cx="18473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>
              <a:solidFill>
                <a:prstClr val="black"/>
              </a:solidFill>
            </a:endParaRPr>
          </a:p>
        </p:txBody>
      </p:sp>
      <p:sp>
        <p:nvSpPr>
          <p:cNvPr id="131085" name="Rectangle 13"/>
          <p:cNvSpPr>
            <a:spLocks noChangeArrowheads="1"/>
          </p:cNvSpPr>
          <p:nvPr/>
        </p:nvSpPr>
        <p:spPr bwMode="auto">
          <a:xfrm>
            <a:off x="1524001" y="1150568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800" b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/>
              <p:cNvSpPr/>
              <p:nvPr/>
            </p:nvSpPr>
            <p:spPr>
              <a:xfrm>
                <a:off x="2161309" y="2069174"/>
                <a:ext cx="7831869" cy="1406244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US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2.3</m:t>
                          </m:r>
                          <m:r>
                            <a:rPr lang="en-US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</m:d>
                      <m:d>
                        <m:dPr>
                          <m:ctrlPr>
                            <a:rPr lang="en-US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𝑉</m:t>
                          </m:r>
                          <m:r>
                            <a:rPr lang="en-US" sz="3600" b="0" i="1" baseline="-250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1</m:t>
                          </m:r>
                        </m:e>
                      </m:d>
                      <m:r>
                        <a:rPr lang="en-US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d>
                        <m:dPr>
                          <m:ctrlPr>
                            <a:rPr lang="en-US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0.6</m:t>
                          </m:r>
                          <m:r>
                            <a:rPr lang="en-US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𝑀</m:t>
                          </m:r>
                        </m:e>
                      </m:d>
                      <m:d>
                        <m:dPr>
                          <m:ctrlPr>
                            <a:rPr lang="en-US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750</m:t>
                          </m:r>
                          <m:r>
                            <a:rPr lang="en-US" sz="3600" b="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𝑚𝐿</m:t>
                          </m:r>
                        </m:e>
                      </m:d>
                    </m:oMath>
                  </m:oMathPara>
                </a14:m>
                <a:endParaRPr lang="en-US" sz="3600" b="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algn="ctr"/>
                <a:endParaRPr lang="en-US" sz="3600" b="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5" name="Rectangle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1309" y="2069174"/>
                <a:ext cx="7831869" cy="140624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Rectangle 2"/>
              <p:cNvSpPr/>
              <p:nvPr/>
            </p:nvSpPr>
            <p:spPr>
              <a:xfrm>
                <a:off x="2161309" y="2816203"/>
                <a:ext cx="5403273" cy="12003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𝑉</m:t>
                      </m:r>
                      <m:r>
                        <a:rPr lang="en-US" sz="3600" b="0" i="1" baseline="-250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1</m:t>
                      </m:r>
                      <m:r>
                        <a:rPr lang="en-US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=195.65 </m:t>
                      </m:r>
                      <m:r>
                        <a:rPr lang="en-US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𝑚𝐿</m:t>
                      </m:r>
                      <m:r>
                        <a:rPr lang="en-US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𝑜𝑓</m:t>
                      </m:r>
                      <m:r>
                        <a:rPr lang="en-US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𝑡h𝑒</m:t>
                      </m:r>
                    </m:oMath>
                    <m:oMath xmlns:m="http://schemas.openxmlformats.org/officeDocument/2006/math">
                      <m:r>
                        <a:rPr lang="en-US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2.3</m:t>
                      </m:r>
                      <m:r>
                        <a:rPr lang="en-US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𝑀</m:t>
                      </m:r>
                      <m:r>
                        <a:rPr lang="en-US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𝑠𝑜𝑙𝑢𝑡𝑖𝑜𝑛</m:t>
                      </m:r>
                      <m:r>
                        <a:rPr lang="en-US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𝑖𝑠</m:t>
                      </m:r>
                      <m:r>
                        <a:rPr lang="en-US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 </m:t>
                      </m:r>
                      <m:r>
                        <a:rPr lang="en-US" sz="3600" b="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𝑛𝑒𝑒𝑑𝑒𝑑</m:t>
                      </m:r>
                    </m:oMath>
                  </m:oMathPara>
                </a14:m>
                <a:endParaRPr lang="en-US" sz="3600" b="0" dirty="0">
                  <a:solidFill>
                    <a:prstClr val="black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1309" y="2816203"/>
                <a:ext cx="5403273" cy="120032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Rectangle 5"/>
          <p:cNvSpPr/>
          <p:nvPr/>
        </p:nvSpPr>
        <p:spPr>
          <a:xfrm>
            <a:off x="2290904" y="4064508"/>
            <a:ext cx="1597323" cy="201113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  <a:latin typeface="Garamond" panose="02020404030301010803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290904" y="4793676"/>
            <a:ext cx="1597323" cy="1281969"/>
          </a:xfrm>
          <a:prstGeom prst="rect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Garamond" panose="02020404030301010803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435471" y="4081955"/>
            <a:ext cx="1597747" cy="198633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  <a:latin typeface="Garamond" panose="02020404030301010803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435470" y="5397995"/>
            <a:ext cx="1597747" cy="688641"/>
          </a:xfrm>
          <a:prstGeom prst="rect">
            <a:avLst/>
          </a:prstGeom>
          <a:solidFill>
            <a:srgbClr val="FF3300"/>
          </a:solidFill>
          <a:ln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Garamond" panose="02020404030301010803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35469" y="4488876"/>
            <a:ext cx="1597747" cy="909119"/>
          </a:xfrm>
          <a:prstGeom prst="rect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Garamond" panose="02020404030301010803"/>
            </a:endParaRPr>
          </a:p>
        </p:txBody>
      </p:sp>
      <p:sp>
        <p:nvSpPr>
          <p:cNvPr id="8" name="Right Brace 7"/>
          <p:cNvSpPr/>
          <p:nvPr/>
        </p:nvSpPr>
        <p:spPr>
          <a:xfrm>
            <a:off x="7249990" y="4488876"/>
            <a:ext cx="323130" cy="909119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  <a:latin typeface="Garamond" panose="02020404030301010803"/>
            </a:endParaRPr>
          </a:p>
        </p:txBody>
      </p:sp>
      <p:sp>
        <p:nvSpPr>
          <p:cNvPr id="20" name="Right Brace 19"/>
          <p:cNvSpPr/>
          <p:nvPr/>
        </p:nvSpPr>
        <p:spPr>
          <a:xfrm>
            <a:off x="7249990" y="5465249"/>
            <a:ext cx="392830" cy="603044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  <a:latin typeface="Garamond" panose="02020404030301010803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642821" y="4488876"/>
            <a:ext cx="335684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750-195.65 =</a:t>
            </a:r>
            <a:br>
              <a:rPr lang="en-US" dirty="0">
                <a:solidFill>
                  <a:prstClr val="black"/>
                </a:solidFill>
              </a:rPr>
            </a:br>
            <a:r>
              <a:rPr lang="en-US" dirty="0">
                <a:solidFill>
                  <a:srgbClr val="0070C0"/>
                </a:solidFill>
              </a:rPr>
              <a:t>554.35mL H</a:t>
            </a:r>
            <a:r>
              <a:rPr lang="en-US" baseline="-25000" dirty="0">
                <a:solidFill>
                  <a:srgbClr val="0070C0"/>
                </a:solidFill>
              </a:rPr>
              <a:t>2</a:t>
            </a:r>
            <a:r>
              <a:rPr lang="en-US" dirty="0">
                <a:solidFill>
                  <a:srgbClr val="0070C0"/>
                </a:solidFill>
              </a:rPr>
              <a:t>O 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675428" y="5382120"/>
            <a:ext cx="4733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195.65mL</a:t>
            </a:r>
            <a:r>
              <a:rPr lang="en-US" dirty="0">
                <a:solidFill>
                  <a:prstClr val="black"/>
                </a:solidFill>
              </a:rPr>
              <a:t> of </a:t>
            </a:r>
            <a:br>
              <a:rPr lang="en-US" dirty="0">
                <a:solidFill>
                  <a:prstClr val="black"/>
                </a:solidFill>
              </a:rPr>
            </a:br>
            <a:r>
              <a:rPr lang="en-US" dirty="0">
                <a:solidFill>
                  <a:prstClr val="black"/>
                </a:solidFill>
              </a:rPr>
              <a:t>the STRONGER STUFF</a:t>
            </a:r>
            <a:endParaRPr lang="en-US" dirty="0">
              <a:solidFill>
                <a:srgbClr val="0070C0"/>
              </a:solidFill>
            </a:endParaRPr>
          </a:p>
        </p:txBody>
      </p:sp>
      <p:sp>
        <p:nvSpPr>
          <p:cNvPr id="23" name="Right Brace 22"/>
          <p:cNvSpPr/>
          <p:nvPr/>
        </p:nvSpPr>
        <p:spPr>
          <a:xfrm rot="10800000">
            <a:off x="4917952" y="4488874"/>
            <a:ext cx="554395" cy="1579418"/>
          </a:xfrm>
          <a:prstGeom prst="rightBrac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  <a:latin typeface="Garamond" panose="02020404030301010803"/>
            </a:endParaRPr>
          </a:p>
        </p:txBody>
      </p:sp>
      <p:sp>
        <p:nvSpPr>
          <p:cNvPr id="24" name="TextBox 23"/>
          <p:cNvSpPr txBox="1"/>
          <p:nvPr/>
        </p:nvSpPr>
        <p:spPr>
          <a:xfrm rot="16200000">
            <a:off x="2802007" y="4863085"/>
            <a:ext cx="36045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750mL of 0.6 M SOLUTION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590800" y="5070077"/>
            <a:ext cx="1108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2.3M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5820521" y="5539221"/>
            <a:ext cx="11083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prstClr val="black"/>
                </a:solidFill>
              </a:rPr>
              <a:t>2.3M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801742" y="4569501"/>
            <a:ext cx="11083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prstClr val="black"/>
                </a:solidFill>
              </a:rPr>
              <a:t>Extra H</a:t>
            </a:r>
            <a:r>
              <a:rPr lang="en-US" baseline="-25000" dirty="0">
                <a:solidFill>
                  <a:prstClr val="black"/>
                </a:solidFill>
              </a:rPr>
              <a:t>2</a:t>
            </a:r>
            <a:r>
              <a:rPr lang="en-US" dirty="0">
                <a:solidFill>
                  <a:prstClr val="black"/>
                </a:solidFill>
              </a:rPr>
              <a:t>O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7446406" y="2999448"/>
            <a:ext cx="242454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0" dirty="0">
                <a:solidFill>
                  <a:prstClr val="black"/>
                </a:solidFill>
                <a:latin typeface="Arial Black" panose="020B0A04020102020204" pitchFamily="34" charset="0"/>
              </a:rPr>
              <a:t>How much water did you add???</a:t>
            </a:r>
          </a:p>
        </p:txBody>
      </p:sp>
      <p:sp>
        <p:nvSpPr>
          <p:cNvPr id="12" name="Frame 11">
            <a:extLst>
              <a:ext uri="{FF2B5EF4-FFF2-40B4-BE49-F238E27FC236}">
                <a16:creationId xmlns:a16="http://schemas.microsoft.com/office/drawing/2014/main" id="{437B64F4-42DF-5C38-54E7-9A6EC44ADC2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08555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 animBg="1"/>
      <p:bldP spid="7" grpId="0" animBg="1"/>
      <p:bldP spid="16" grpId="0" animBg="1"/>
      <p:bldP spid="17" grpId="0" animBg="1"/>
      <p:bldP spid="18" grpId="0" animBg="1"/>
      <p:bldP spid="8" grpId="0" animBg="1"/>
      <p:bldP spid="20" grpId="0" animBg="1"/>
      <p:bldP spid="9" grpId="0"/>
      <p:bldP spid="22" grpId="0"/>
      <p:bldP spid="23" grpId="0" animBg="1"/>
      <p:bldP spid="24" grpId="0"/>
      <p:bldP spid="10" grpId="0"/>
      <p:bldP spid="26" grpId="0"/>
      <p:bldP spid="27" grpId="0"/>
      <p:bldP spid="11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533400" y="390699"/>
            <a:ext cx="10344150" cy="111125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mass percent of CuSO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a solution whose density is 1.30 g/ml and whose molarity is 4.73 M.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533400" y="1862572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41.9%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533400" y="2776972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6.15%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533400" y="3691372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58.1%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533400" y="4605772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6.03%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533400" y="5520172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537530" y="3390900"/>
                <a:ext cx="7936339" cy="1022524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𝒎𝒂𝒔𝒔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𝒑𝒆𝒓𝒄𝒆𝒏𝒕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𝒎𝒂𝒔𝒔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𝒔𝒐𝒍𝒖𝒕𝒆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𝒎𝒂𝒔𝒔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𝒔𝒐𝒍𝒖𝒕𝒊𝒐𝒏</m:t>
                          </m:r>
                        </m:den>
                      </m:f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7530" y="3390900"/>
                <a:ext cx="7936339" cy="1022524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1998150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533400" y="390699"/>
            <a:ext cx="10344150" cy="111125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 the mass percent of CuSO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a solution whose density is 1.30 g/ml and whose molarity is 4.73 M.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533400" y="1862572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41.9%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533400" y="2776972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6.15%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533400" y="3691372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58.1%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533400" y="4605772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6.03%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533400" y="5520172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5554318" y="4606065"/>
            <a:ext cx="34671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7497418" y="3894865"/>
            <a:ext cx="0" cy="128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4201769" y="3968468"/>
            <a:ext cx="13525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L =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5554318" y="3940844"/>
            <a:ext cx="18668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1000mL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573621" y="3923732"/>
            <a:ext cx="1447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1.30g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6377942" y="1747650"/>
            <a:ext cx="33718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4.73 </a:t>
            </a:r>
            <a:r>
              <a:rPr lang="en-US" sz="3200" b="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CuSO</a:t>
            </a:r>
            <a:r>
              <a:rPr lang="en-US" sz="3200" b="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250020" y="4038032"/>
            <a:ext cx="25907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1300g</a:t>
            </a:r>
            <a:b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solution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3444245" y="1743691"/>
            <a:ext cx="32194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L solution = </a:t>
            </a:r>
          </a:p>
        </p:txBody>
      </p:sp>
      <p:sp>
        <p:nvSpPr>
          <p:cNvPr id="30" name="TextBox 29"/>
          <p:cNvSpPr txBox="1"/>
          <p:nvPr/>
        </p:nvSpPr>
        <p:spPr>
          <a:xfrm>
            <a:off x="7611721" y="4626992"/>
            <a:ext cx="1447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1mL</a:t>
            </a:r>
          </a:p>
        </p:txBody>
      </p:sp>
      <p:cxnSp>
        <p:nvCxnSpPr>
          <p:cNvPr id="37" name="Straight Connector 36"/>
          <p:cNvCxnSpPr/>
          <p:nvPr/>
        </p:nvCxnSpPr>
        <p:spPr bwMode="auto">
          <a:xfrm flipV="1">
            <a:off x="4644392" y="2999257"/>
            <a:ext cx="374904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8" name="Straight Connector 37"/>
          <p:cNvCxnSpPr/>
          <p:nvPr/>
        </p:nvCxnSpPr>
        <p:spPr bwMode="auto">
          <a:xfrm>
            <a:off x="6557009" y="2333316"/>
            <a:ext cx="0" cy="1371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9" name="TextBox 38"/>
          <p:cNvSpPr txBox="1"/>
          <p:nvPr/>
        </p:nvSpPr>
        <p:spPr>
          <a:xfrm>
            <a:off x="4644392" y="2386858"/>
            <a:ext cx="18668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4.73mol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6663695" y="2369746"/>
            <a:ext cx="1790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159.62g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8641083" y="2386858"/>
            <a:ext cx="27431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755g</a:t>
            </a:r>
          </a:p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solute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6701795" y="3092056"/>
            <a:ext cx="1447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1mol</a:t>
            </a:r>
          </a:p>
        </p:txBody>
      </p:sp>
      <p:cxnSp>
        <p:nvCxnSpPr>
          <p:cNvPr id="43" name="Straight Connector 42"/>
          <p:cNvCxnSpPr/>
          <p:nvPr/>
        </p:nvCxnSpPr>
        <p:spPr bwMode="auto">
          <a:xfrm flipV="1">
            <a:off x="5404483" y="5854664"/>
            <a:ext cx="109728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5057775" y="5218304"/>
            <a:ext cx="1790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755g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6690361" y="5427983"/>
            <a:ext cx="31280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100 =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58.15%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5242563" y="5883062"/>
            <a:ext cx="1447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1300g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3183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30" grpId="0"/>
      <p:bldP spid="39" grpId="0"/>
      <p:bldP spid="40" grpId="0"/>
      <p:bldP spid="41" grpId="0"/>
      <p:bldP spid="42" grpId="0"/>
      <p:bldP spid="44" grpId="0"/>
      <p:bldP spid="45" grpId="0"/>
      <p:bldP spid="4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722911" y="1287851"/>
            <a:ext cx="8746177" cy="2023753"/>
          </a:xfrm>
        </p:spPr>
        <p:txBody>
          <a:bodyPr>
            <a:normAutofit/>
          </a:bodyPr>
          <a:lstStyle/>
          <a:p>
            <a:pPr algn="ctr"/>
            <a:r>
              <a:rPr lang="en-US" sz="8000" u="sng" dirty="0">
                <a:latin typeface="Impact" panose="020B0806030902050204" pitchFamily="34" charset="0"/>
              </a:rPr>
              <a:t>N31 - SOLUTIONS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EB67DC9B-EEAE-F64D-A8B6-FF023D9B83FE}"/>
              </a:ext>
            </a:extLst>
          </p:cNvPr>
          <p:cNvSpPr txBox="1"/>
          <p:nvPr/>
        </p:nvSpPr>
        <p:spPr>
          <a:xfrm>
            <a:off x="2088355" y="3311604"/>
            <a:ext cx="8015287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>
                <a:latin typeface="Arial" panose="020B0604020202020204" pitchFamily="34" charset="0"/>
                <a:cs typeface="Arial" panose="020B0604020202020204" pitchFamily="34" charset="0"/>
              </a:rPr>
              <a:t>Concentration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19889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61951" y="279400"/>
            <a:ext cx="10934700" cy="153035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mole percent of ethanol (C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OH), which consists of 71.0 g of ethanol for every 14.3 g of water present?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717606" y="19177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66.0%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717606" y="28321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1.94%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717606" y="37465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1.52%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717606" y="46609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83.2%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717606" y="55753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34.0%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5447967" y="2951479"/>
                <a:ext cx="4636590" cy="1005840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𝑿</m:t>
                      </m:r>
                      <m:r>
                        <a:rPr lang="en-US" sz="3200" b="1" i="1" baseline="-25000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𝑨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3200" b="1" i="1" baseline="-2500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</m:num>
                        <m:den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3200" b="1" i="1" baseline="-25000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𝑨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𝒏𝑩</m:t>
                          </m:r>
                          <m:r>
                            <a:rPr lang="en-US" sz="32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+…</m:t>
                          </m:r>
                        </m:den>
                      </m:f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𝒙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32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𝟏𝟎𝟎</m:t>
                      </m:r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47967" y="2951479"/>
                <a:ext cx="4636590" cy="1005840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4020416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61951" y="279400"/>
            <a:ext cx="10934700" cy="153035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mole percent of ethanol (C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OH), which consists of 71.0 g of ethanol for every 14.3 g of water present?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717606" y="191770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66.0%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717606" y="283210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1.94%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717606" y="374650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1.52%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717606" y="466090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83.2%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717606" y="557530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34.0%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 flipV="1">
            <a:off x="5143500" y="2194794"/>
            <a:ext cx="34671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1" name="TextBox 20"/>
          <p:cNvSpPr txBox="1"/>
          <p:nvPr/>
        </p:nvSpPr>
        <p:spPr>
          <a:xfrm>
            <a:off x="5143500" y="1529573"/>
            <a:ext cx="18668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71.0g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162803" y="1512461"/>
            <a:ext cx="1447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1mol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839202" y="1626761"/>
            <a:ext cx="25907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1.54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b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ethanol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200903" y="2215721"/>
            <a:ext cx="1447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46.08g</a:t>
            </a:r>
          </a:p>
        </p:txBody>
      </p:sp>
      <p:cxnSp>
        <p:nvCxnSpPr>
          <p:cNvPr id="25" name="Straight Connector 24"/>
          <p:cNvCxnSpPr/>
          <p:nvPr/>
        </p:nvCxnSpPr>
        <p:spPr bwMode="auto">
          <a:xfrm>
            <a:off x="7086600" y="1483594"/>
            <a:ext cx="0" cy="128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6" name="TextBox 25"/>
          <p:cNvSpPr txBox="1"/>
          <p:nvPr/>
        </p:nvSpPr>
        <p:spPr>
          <a:xfrm>
            <a:off x="5099104" y="2994141"/>
            <a:ext cx="18668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14.3g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7118407" y="2977029"/>
            <a:ext cx="1447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1mol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794806" y="3091329"/>
            <a:ext cx="25907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0.794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b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water</a:t>
            </a:r>
          </a:p>
        </p:txBody>
      </p:sp>
      <p:sp>
        <p:nvSpPr>
          <p:cNvPr id="29" name="TextBox 28"/>
          <p:cNvSpPr txBox="1"/>
          <p:nvPr/>
        </p:nvSpPr>
        <p:spPr>
          <a:xfrm>
            <a:off x="7156507" y="3680289"/>
            <a:ext cx="1447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18.02g</a:t>
            </a:r>
          </a:p>
        </p:txBody>
      </p:sp>
      <p:cxnSp>
        <p:nvCxnSpPr>
          <p:cNvPr id="30" name="Straight Connector 29"/>
          <p:cNvCxnSpPr/>
          <p:nvPr/>
        </p:nvCxnSpPr>
        <p:spPr bwMode="auto">
          <a:xfrm>
            <a:off x="7042204" y="2948162"/>
            <a:ext cx="0" cy="128016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Connector 30"/>
          <p:cNvCxnSpPr/>
          <p:nvPr/>
        </p:nvCxnSpPr>
        <p:spPr bwMode="auto">
          <a:xfrm flipV="1">
            <a:off x="5232453" y="3646233"/>
            <a:ext cx="346710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32" name="TextBox 31"/>
          <p:cNvSpPr txBox="1"/>
          <p:nvPr/>
        </p:nvSpPr>
        <p:spPr>
          <a:xfrm>
            <a:off x="4245004" y="4813880"/>
            <a:ext cx="31685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1.54mol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185206" y="4962095"/>
            <a:ext cx="455295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 100 =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65.99%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3943350" y="5551055"/>
            <a:ext cx="40513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(1.54mol + 0.794mol)</a:t>
            </a:r>
          </a:p>
        </p:txBody>
      </p:sp>
      <p:cxnSp>
        <p:nvCxnSpPr>
          <p:cNvPr id="35" name="Straight Connector 34"/>
          <p:cNvCxnSpPr/>
          <p:nvPr/>
        </p:nvCxnSpPr>
        <p:spPr bwMode="auto">
          <a:xfrm flipV="1">
            <a:off x="4146603" y="5516999"/>
            <a:ext cx="374904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134585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/>
      <p:bldP spid="26" grpId="0"/>
      <p:bldP spid="27" grpId="0"/>
      <p:bldP spid="28" grpId="0"/>
      <p:bldP spid="29" grpId="0"/>
      <p:bldP spid="32" grpId="0"/>
      <p:bldP spid="33" grpId="0"/>
      <p:bldP spid="34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81000" y="279400"/>
            <a:ext cx="1125855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molality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solution of 33.5 g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propanol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OH) in 152 ml water, if the density of water is 1.00 g/ml?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590550" y="210185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3.67 m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590550" y="301625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0.00367 m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590550" y="393065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0.273 m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590550" y="484505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0.557 m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590550" y="575945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4374229" y="3097835"/>
                <a:ext cx="6955429" cy="1150315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𝑴𝒐𝒍𝒂𝒍𝒊𝒕𝒚</m:t>
                      </m:r>
                      <m:r>
                        <a:rPr lang="en-US" sz="3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3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𝒎𝒐𝒍𝒆𝒔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𝒔𝒐𝒍𝒖𝒕𝒆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𝒌𝒈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𝒔𝒐𝒍𝒗𝒆𝒏𝒕</m:t>
                          </m:r>
                        </m:den>
                      </m:f>
                    </m:oMath>
                  </m:oMathPara>
                </a14:m>
                <a:endParaRPr lang="en-US" sz="36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4229" y="3097835"/>
                <a:ext cx="6955429" cy="115031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5988136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81000" y="279400"/>
            <a:ext cx="11258550" cy="154940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 is the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molality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solution of 33.5 g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propanol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(CH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OH) in 152 ml water, if the density of water is 1.00 g/ml?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590550" y="210185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3.67 m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590550" y="301625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0.00367 m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590550" y="393065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0.273 m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590550" y="484505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0.557 m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590550" y="575945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0" name="Straight Connector 19"/>
          <p:cNvCxnSpPr/>
          <p:nvPr/>
        </p:nvCxnSpPr>
        <p:spPr bwMode="auto">
          <a:xfrm flipV="1">
            <a:off x="5173028" y="2764843"/>
            <a:ext cx="374904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Straight Connector 20"/>
          <p:cNvCxnSpPr/>
          <p:nvPr/>
        </p:nvCxnSpPr>
        <p:spPr bwMode="auto">
          <a:xfrm>
            <a:off x="7116128" y="2087415"/>
            <a:ext cx="0" cy="1371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5173028" y="2152444"/>
            <a:ext cx="18668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33.5g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7192331" y="2135332"/>
            <a:ext cx="1790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1mol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9169719" y="2152444"/>
            <a:ext cx="27431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0.557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endParaRPr lang="en-U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solute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7230431" y="2857642"/>
            <a:ext cx="144779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60.11g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6025474" y="4410209"/>
            <a:ext cx="21813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0.557mol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048672" y="4619888"/>
            <a:ext cx="312801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3.67 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17626" y="5074967"/>
            <a:ext cx="17310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0.152kg</a:t>
            </a:r>
          </a:p>
        </p:txBody>
      </p:sp>
      <p:cxnSp>
        <p:nvCxnSpPr>
          <p:cNvPr id="29" name="Straight Connector 28"/>
          <p:cNvCxnSpPr/>
          <p:nvPr/>
        </p:nvCxnSpPr>
        <p:spPr bwMode="auto">
          <a:xfrm flipV="1">
            <a:off x="6317626" y="5054185"/>
            <a:ext cx="164592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  <p:custDataLst>
      <p:tags r:id="rId1"/>
    </p:custDataLst>
    <p:extLst>
      <p:ext uri="{BB962C8B-B14F-4D97-AF65-F5344CB8AC3E}">
        <p14:creationId xmlns:p14="http://schemas.microsoft.com/office/powerpoint/2010/main" val="37228406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04800" y="279400"/>
            <a:ext cx="11049000" cy="122555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solution containing 481.6 g of Mg(NO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liter has a density of 1.114 g/ml. The molarity of the solution is: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547806" y="178435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3.247 M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547806" y="269875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2.915 M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547806" y="361315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9.740 M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547806" y="452755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3.617 M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547806" y="544195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3835716" y="3031159"/>
                <a:ext cx="7518084" cy="1150315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𝑴𝒐𝒍𝒂𝒓𝒊𝒕𝒚</m:t>
                      </m:r>
                      <m:r>
                        <a:rPr lang="en-US" sz="3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3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36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𝒎𝒐𝒍𝒆𝒔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𝒔𝒐𝒍𝒖𝒕𝒆</m:t>
                          </m:r>
                        </m:num>
                        <m:den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𝑳𝒊𝒕𝒆𝒓𝒔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36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𝒔𝒐𝒍𝒖𝒕𝒊𝒐𝒏</m:t>
                          </m:r>
                        </m:den>
                      </m:f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5716" y="3031159"/>
                <a:ext cx="7518084" cy="1150315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val="25433534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>
            <p:custDataLst>
              <p:tags r:id="rId2"/>
            </p:custDataLst>
          </p:nvPr>
        </p:nvSpPr>
        <p:spPr>
          <a:xfrm>
            <a:off x="304800" y="279400"/>
            <a:ext cx="11049000" cy="1225550"/>
          </a:xfrm>
          <a:prstGeom prst="rect">
            <a:avLst/>
          </a:prstGeom>
          <a:noFill/>
        </p:spPr>
        <p:txBody>
          <a:bodyPr vert="horz" rtlCol="0" anchor="ctr" anchorCtr="1">
            <a:no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solution containing 481.6 g of Mg(NO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200" baseline="-25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per liter has a density of 1.114 g/ml. The molarity of the solution is:</a:t>
            </a:r>
          </a:p>
        </p:txBody>
      </p:sp>
      <p:grpSp>
        <p:nvGrpSpPr>
          <p:cNvPr id="5" name="Group 4"/>
          <p:cNvGrpSpPr/>
          <p:nvPr>
            <p:custDataLst>
              <p:tags r:id="rId3"/>
            </p:custDataLst>
          </p:nvPr>
        </p:nvGrpSpPr>
        <p:grpSpPr>
          <a:xfrm>
            <a:off x="547806" y="1784350"/>
            <a:ext cx="8077200" cy="685800"/>
            <a:chOff x="609600" y="2159000"/>
            <a:chExt cx="8077200" cy="685800"/>
          </a:xfrm>
        </p:grpSpPr>
        <p:sp>
          <p:nvSpPr>
            <p:cNvPr id="3" name="TextBox 2"/>
            <p:cNvSpPr txBox="1"/>
            <p:nvPr>
              <p:custDataLst>
                <p:tags r:id="rId16"/>
              </p:custDataLst>
            </p:nvPr>
          </p:nvSpPr>
          <p:spPr>
            <a:xfrm>
              <a:off x="1447800" y="21717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6000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3.247 M</a:t>
              </a:r>
            </a:p>
          </p:txBody>
        </p:sp>
        <p:pic>
          <p:nvPicPr>
            <p:cNvPr id="4" name="Picture 3" descr="answer-a.png"/>
            <p:cNvPicPr>
              <a:picLocks/>
            </p:cNvPicPr>
            <p:nvPr>
              <p:custDataLst>
                <p:tags r:id="rId17"/>
              </p:custDataLst>
            </p:nvPr>
          </p:nvPicPr>
          <p:blipFill>
            <a:blip r:embed="rId19" cstate="print"/>
            <a:stretch>
              <a:fillRect/>
            </a:stretch>
          </p:blipFill>
          <p:spPr>
            <a:xfrm>
              <a:off x="609600" y="2159000"/>
              <a:ext cx="685800" cy="685800"/>
            </a:xfrm>
            <a:prstGeom prst="rect">
              <a:avLst/>
            </a:prstGeom>
          </p:spPr>
        </p:pic>
      </p:grpSp>
      <p:grpSp>
        <p:nvGrpSpPr>
          <p:cNvPr id="8" name="Group 7"/>
          <p:cNvGrpSpPr/>
          <p:nvPr>
            <p:custDataLst>
              <p:tags r:id="rId4"/>
            </p:custDataLst>
          </p:nvPr>
        </p:nvGrpSpPr>
        <p:grpSpPr>
          <a:xfrm>
            <a:off x="547806" y="2698750"/>
            <a:ext cx="8077200" cy="685800"/>
            <a:chOff x="609600" y="3073400"/>
            <a:chExt cx="8077200" cy="685800"/>
          </a:xfrm>
        </p:grpSpPr>
        <p:sp>
          <p:nvSpPr>
            <p:cNvPr id="6" name="TextBox 5"/>
            <p:cNvSpPr txBox="1"/>
            <p:nvPr>
              <p:custDataLst>
                <p:tags r:id="rId14"/>
              </p:custDataLst>
            </p:nvPr>
          </p:nvSpPr>
          <p:spPr>
            <a:xfrm>
              <a:off x="1447800" y="30861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2.915 M</a:t>
              </a:r>
            </a:p>
          </p:txBody>
        </p:sp>
        <p:pic>
          <p:nvPicPr>
            <p:cNvPr id="7" name="Picture 6" descr="answer-b.png"/>
            <p:cNvPicPr>
              <a:picLocks/>
            </p:cNvPicPr>
            <p:nvPr>
              <p:custDataLst>
                <p:tags r:id="rId15"/>
              </p:custDataLst>
            </p:nvPr>
          </p:nvPicPr>
          <p:blipFill>
            <a:blip r:embed="rId20" cstate="print"/>
            <a:stretch>
              <a:fillRect/>
            </a:stretch>
          </p:blipFill>
          <p:spPr>
            <a:xfrm>
              <a:off x="609600" y="3073400"/>
              <a:ext cx="685800" cy="685800"/>
            </a:xfrm>
            <a:prstGeom prst="rect">
              <a:avLst/>
            </a:prstGeom>
          </p:spPr>
        </p:pic>
      </p:grpSp>
      <p:grpSp>
        <p:nvGrpSpPr>
          <p:cNvPr id="11" name="Group 10"/>
          <p:cNvGrpSpPr/>
          <p:nvPr>
            <p:custDataLst>
              <p:tags r:id="rId5"/>
            </p:custDataLst>
          </p:nvPr>
        </p:nvGrpSpPr>
        <p:grpSpPr>
          <a:xfrm>
            <a:off x="547806" y="3613150"/>
            <a:ext cx="8077200" cy="685800"/>
            <a:chOff x="609600" y="3987800"/>
            <a:chExt cx="8077200" cy="685800"/>
          </a:xfrm>
        </p:grpSpPr>
        <p:sp>
          <p:nvSpPr>
            <p:cNvPr id="9" name="TextBox 8"/>
            <p:cNvSpPr txBox="1"/>
            <p:nvPr>
              <p:custDataLst>
                <p:tags r:id="rId12"/>
              </p:custDataLst>
            </p:nvPr>
          </p:nvSpPr>
          <p:spPr>
            <a:xfrm>
              <a:off x="1447800" y="40005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9.740 M</a:t>
              </a:r>
            </a:p>
          </p:txBody>
        </p:sp>
        <p:pic>
          <p:nvPicPr>
            <p:cNvPr id="10" name="Picture 9" descr="answer-c.png"/>
            <p:cNvPicPr>
              <a:picLocks/>
            </p:cNvPicPr>
            <p:nvPr>
              <p:custDataLst>
                <p:tags r:id="rId13"/>
              </p:custDataLst>
            </p:nvPr>
          </p:nvPicPr>
          <p:blipFill>
            <a:blip r:embed="rId21" cstate="print"/>
            <a:stretch>
              <a:fillRect/>
            </a:stretch>
          </p:blipFill>
          <p:spPr>
            <a:xfrm>
              <a:off x="609600" y="3987800"/>
              <a:ext cx="685800" cy="685800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>
            <p:custDataLst>
              <p:tags r:id="rId6"/>
            </p:custDataLst>
          </p:nvPr>
        </p:nvGrpSpPr>
        <p:grpSpPr>
          <a:xfrm>
            <a:off x="547806" y="4527550"/>
            <a:ext cx="8077200" cy="685800"/>
            <a:chOff x="609600" y="4902200"/>
            <a:chExt cx="8077200" cy="685800"/>
          </a:xfrm>
        </p:grpSpPr>
        <p:sp>
          <p:nvSpPr>
            <p:cNvPr id="12" name="TextBox 11"/>
            <p:cNvSpPr txBox="1"/>
            <p:nvPr>
              <p:custDataLst>
                <p:tags r:id="rId10"/>
              </p:custDataLst>
            </p:nvPr>
          </p:nvSpPr>
          <p:spPr>
            <a:xfrm>
              <a:off x="1447800" y="49149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3.617 M</a:t>
              </a:r>
            </a:p>
          </p:txBody>
        </p:sp>
        <p:pic>
          <p:nvPicPr>
            <p:cNvPr id="13" name="Picture 12" descr="answer-d.png"/>
            <p:cNvPicPr>
              <a:picLocks/>
            </p:cNvPicPr>
            <p:nvPr>
              <p:custDataLst>
                <p:tags r:id="rId11"/>
              </p:custDataLst>
            </p:nvPr>
          </p:nvPicPr>
          <p:blipFill>
            <a:blip r:embed="rId22" cstate="print"/>
            <a:stretch>
              <a:fillRect/>
            </a:stretch>
          </p:blipFill>
          <p:spPr>
            <a:xfrm>
              <a:off x="609600" y="4902200"/>
              <a:ext cx="685800" cy="685800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>
            <p:custDataLst>
              <p:tags r:id="rId7"/>
            </p:custDataLst>
          </p:nvPr>
        </p:nvGrpSpPr>
        <p:grpSpPr>
          <a:xfrm>
            <a:off x="547806" y="5441950"/>
            <a:ext cx="8077200" cy="685800"/>
            <a:chOff x="609600" y="5816600"/>
            <a:chExt cx="8077200" cy="685800"/>
          </a:xfrm>
        </p:grpSpPr>
        <p:sp>
          <p:nvSpPr>
            <p:cNvPr id="15" name="TextBox 14"/>
            <p:cNvSpPr txBox="1"/>
            <p:nvPr>
              <p:custDataLst>
                <p:tags r:id="rId8"/>
              </p:custDataLst>
            </p:nvPr>
          </p:nvSpPr>
          <p:spPr>
            <a:xfrm>
              <a:off x="1447800" y="5829300"/>
              <a:ext cx="7239000" cy="609600"/>
            </a:xfrm>
            <a:prstGeom prst="rect">
              <a:avLst/>
            </a:prstGeom>
            <a:noFill/>
          </p:spPr>
          <p:txBody>
            <a:bodyPr vert="horz" rtlCol="0" anchor="ctr" anchorCtr="0">
              <a:noAutofit/>
            </a:bodyPr>
            <a:lstStyle/>
            <a:p>
              <a:r>
                <a:rPr lang="en-US" sz="3200" dirty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None of these</a:t>
              </a:r>
            </a:p>
          </p:txBody>
        </p:sp>
        <p:pic>
          <p:nvPicPr>
            <p:cNvPr id="16" name="Picture 15" descr="answer-e.png"/>
            <p:cNvPicPr>
              <a:picLocks/>
            </p:cNvPicPr>
            <p:nvPr>
              <p:custDataLst>
                <p:tags r:id="rId9"/>
              </p:custDataLst>
            </p:nvPr>
          </p:nvPicPr>
          <p:blipFill>
            <a:blip r:embed="rId23" cstate="print"/>
            <a:stretch>
              <a:fillRect/>
            </a:stretch>
          </p:blipFill>
          <p:spPr>
            <a:xfrm>
              <a:off x="609600" y="5816600"/>
              <a:ext cx="685800" cy="685800"/>
            </a:xfrm>
            <a:prstGeom prst="rect">
              <a:avLst/>
            </a:prstGeom>
          </p:spPr>
        </p:pic>
      </p:grpSp>
      <p:sp>
        <p:nvSpPr>
          <p:cNvPr id="18" name="Frame 17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21" name="Straight Connector 20"/>
          <p:cNvCxnSpPr/>
          <p:nvPr/>
        </p:nvCxnSpPr>
        <p:spPr bwMode="auto">
          <a:xfrm flipV="1">
            <a:off x="5173028" y="2764843"/>
            <a:ext cx="3749040" cy="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7116128" y="2087415"/>
            <a:ext cx="0" cy="1371600"/>
          </a:xfrm>
          <a:prstGeom prst="line">
            <a:avLst/>
          </a:prstGeom>
          <a:solidFill>
            <a:schemeClr val="accent1"/>
          </a:solidFill>
          <a:ln w="76200" cap="flat" cmpd="sng" algn="ctr">
            <a:solidFill>
              <a:srgbClr val="0070C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5173028" y="2152444"/>
            <a:ext cx="18668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481.6g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192331" y="2135332"/>
            <a:ext cx="17906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1mol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9169719" y="2152444"/>
            <a:ext cx="274319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3.247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endParaRPr lang="en-US" sz="32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solute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7230431" y="2857642"/>
            <a:ext cx="1752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148.33g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363531" y="4072632"/>
            <a:ext cx="61495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3.247 </a:t>
            </a:r>
            <a:r>
              <a:rPr lang="en-US" sz="32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/1L = </a:t>
            </a:r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3.247 M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035826" y="5058611"/>
            <a:ext cx="680142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</a:t>
            </a:r>
            <a:r>
              <a:rPr lang="en-US" sz="2800" i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Density was just extra info! Very common in solutions problems to have more info than you need. </a:t>
            </a:r>
            <a:endParaRPr lang="en-US" sz="28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3510228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7" grpId="0"/>
      <p:bldP spid="28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6" name="Text Box 4"/>
          <p:cNvSpPr txBox="1">
            <a:spLocks noChangeArrowheads="1"/>
          </p:cNvSpPr>
          <p:nvPr/>
        </p:nvSpPr>
        <p:spPr bwMode="auto">
          <a:xfrm>
            <a:off x="360218" y="1354334"/>
            <a:ext cx="11317432" cy="5847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lvl="0"/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https://youtu.be/op8vqy3uxq8</a:t>
            </a:r>
            <a:r>
              <a:rPr lang="en-US" sz="32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60218" y="220859"/>
            <a:ext cx="9564832" cy="9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Link to YouTube Presentation</a:t>
            </a:r>
          </a:p>
        </p:txBody>
      </p:sp>
    </p:spTree>
    <p:extLst>
      <p:ext uri="{BB962C8B-B14F-4D97-AF65-F5344CB8AC3E}">
        <p14:creationId xmlns:p14="http://schemas.microsoft.com/office/powerpoint/2010/main" val="2853980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65626" y="359063"/>
            <a:ext cx="7482970" cy="61398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933160" y="3627870"/>
            <a:ext cx="3376109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Solutions are homogeneous mixtures</a:t>
            </a:r>
          </a:p>
        </p:txBody>
      </p:sp>
      <p:sp>
        <p:nvSpPr>
          <p:cNvPr id="5126" name="Line 6"/>
          <p:cNvSpPr>
            <a:spLocks noChangeShapeType="1"/>
          </p:cNvSpPr>
          <p:nvPr/>
        </p:nvSpPr>
        <p:spPr bwMode="auto">
          <a:xfrm>
            <a:off x="3387436" y="4925291"/>
            <a:ext cx="865477" cy="650153"/>
          </a:xfrm>
          <a:prstGeom prst="line">
            <a:avLst/>
          </a:prstGeom>
          <a:noFill/>
          <a:ln w="76200">
            <a:solidFill>
              <a:srgbClr val="FF3300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" name="Frame 5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479426" y="521329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Classification</a:t>
            </a:r>
            <a:b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Matter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4" grpId="0"/>
      <p:bldP spid="512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1782" y="358775"/>
            <a:ext cx="1981200" cy="762000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Solute</a:t>
            </a:r>
          </a:p>
        </p:txBody>
      </p:sp>
      <p:sp>
        <p:nvSpPr>
          <p:cNvPr id="6147" name="Text Box 3"/>
          <p:cNvSpPr txBox="1">
            <a:spLocks noChangeArrowheads="1"/>
          </p:cNvSpPr>
          <p:nvPr/>
        </p:nvSpPr>
        <p:spPr bwMode="auto">
          <a:xfrm>
            <a:off x="401782" y="1143000"/>
            <a:ext cx="1179021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solute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the dissolved substance in a solution.</a:t>
            </a:r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519546" y="4574887"/>
            <a:ext cx="1130530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</a:t>
            </a:r>
            <a:r>
              <a:rPr lang="en-US" sz="36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solvent</a:t>
            </a:r>
            <a: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 the dissolving medium in a solution.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519546" y="3889300"/>
            <a:ext cx="306185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400" u="sng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Solvent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1458877" y="2033080"/>
            <a:ext cx="341792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Salt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salt water</a:t>
            </a:r>
          </a:p>
        </p:txBody>
      </p:sp>
      <p:sp>
        <p:nvSpPr>
          <p:cNvPr id="6151" name="Text Box 7"/>
          <p:cNvSpPr txBox="1">
            <a:spLocks noChangeArrowheads="1"/>
          </p:cNvSpPr>
          <p:nvPr/>
        </p:nvSpPr>
        <p:spPr bwMode="auto">
          <a:xfrm>
            <a:off x="6774873" y="2027999"/>
            <a:ext cx="423705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Sugar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soda drinks</a:t>
            </a:r>
          </a:p>
        </p:txBody>
      </p:sp>
      <p:sp>
        <p:nvSpPr>
          <p:cNvPr id="6152" name="Text Box 8"/>
          <p:cNvSpPr txBox="1">
            <a:spLocks noChangeArrowheads="1"/>
          </p:cNvSpPr>
          <p:nvPr/>
        </p:nvSpPr>
        <p:spPr bwMode="auto">
          <a:xfrm>
            <a:off x="3067767" y="2920924"/>
            <a:ext cx="60564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Carbon dioxide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soda drinks</a:t>
            </a:r>
          </a:p>
        </p:txBody>
      </p:sp>
      <p:sp>
        <p:nvSpPr>
          <p:cNvPr id="6153" name="Text Box 9"/>
          <p:cNvSpPr txBox="1">
            <a:spLocks noChangeArrowheads="1"/>
          </p:cNvSpPr>
          <p:nvPr/>
        </p:nvSpPr>
        <p:spPr bwMode="auto">
          <a:xfrm>
            <a:off x="1458877" y="5630357"/>
            <a:ext cx="3790589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salt water</a:t>
            </a:r>
          </a:p>
        </p:txBody>
      </p:sp>
      <p:sp>
        <p:nvSpPr>
          <p:cNvPr id="6154" name="Text Box 10"/>
          <p:cNvSpPr txBox="1">
            <a:spLocks noChangeArrowheads="1"/>
          </p:cNvSpPr>
          <p:nvPr/>
        </p:nvSpPr>
        <p:spPr bwMode="auto">
          <a:xfrm>
            <a:off x="7465382" y="5590987"/>
            <a:ext cx="2856038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Water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soda</a:t>
            </a:r>
          </a:p>
        </p:txBody>
      </p:sp>
      <p:sp>
        <p:nvSpPr>
          <p:cNvPr id="11" name="Frame 10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50" grpId="0"/>
      <p:bldP spid="6151" grpId="0"/>
      <p:bldP spid="6152" grpId="0"/>
      <p:bldP spid="6153" grpId="0"/>
      <p:bldP spid="615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401781" y="358775"/>
            <a:ext cx="6373091" cy="762000"/>
          </a:xfrm>
        </p:spPr>
        <p:txBody>
          <a:bodyPr/>
          <a:lstStyle/>
          <a:p>
            <a:pPr algn="l"/>
            <a:r>
              <a:rPr lang="en-US" sz="4400" u="sng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Types of Solutions</a:t>
            </a:r>
          </a:p>
        </p:txBody>
      </p:sp>
      <p:sp>
        <p:nvSpPr>
          <p:cNvPr id="11" name="Frame 10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996A3A71-5120-03DA-73D2-E0AD3F36E5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05217063"/>
              </p:ext>
            </p:extLst>
          </p:nvPr>
        </p:nvGraphicFramePr>
        <p:xfrm>
          <a:off x="645012" y="1341057"/>
          <a:ext cx="10969472" cy="478692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71481">
                  <a:extLst>
                    <a:ext uri="{9D8B030D-6E8A-4147-A177-3AD203B41FA5}">
                      <a16:colId xmlns:a16="http://schemas.microsoft.com/office/drawing/2014/main" val="3706126133"/>
                    </a:ext>
                  </a:extLst>
                </a:gridCol>
                <a:gridCol w="1461480">
                  <a:extLst>
                    <a:ext uri="{9D8B030D-6E8A-4147-A177-3AD203B41FA5}">
                      <a16:colId xmlns:a16="http://schemas.microsoft.com/office/drawing/2014/main" val="3461657552"/>
                    </a:ext>
                  </a:extLst>
                </a:gridCol>
                <a:gridCol w="1465037">
                  <a:extLst>
                    <a:ext uri="{9D8B030D-6E8A-4147-A177-3AD203B41FA5}">
                      <a16:colId xmlns:a16="http://schemas.microsoft.com/office/drawing/2014/main" val="4250984223"/>
                    </a:ext>
                  </a:extLst>
                </a:gridCol>
                <a:gridCol w="6171474">
                  <a:extLst>
                    <a:ext uri="{9D8B030D-6E8A-4147-A177-3AD203B41FA5}">
                      <a16:colId xmlns:a16="http://schemas.microsoft.com/office/drawing/2014/main" val="14362436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Solution Phase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Solute Phase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Solvent Phase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Example</a:t>
                      </a: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13341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Gaseous Solutions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</a:t>
                      </a:r>
                    </a:p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Liquid</a:t>
                      </a:r>
                    </a:p>
                    <a:p>
                      <a:r>
                        <a:rPr lang="en-US" sz="2100" i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Solid*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</a:t>
                      </a:r>
                    </a:p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</a:t>
                      </a:r>
                    </a:p>
                    <a:p>
                      <a:r>
                        <a:rPr lang="en-US" sz="2100" i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Gas*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Air (mostly N</a:t>
                      </a:r>
                      <a:r>
                        <a:rPr lang="en-US" sz="2100" baseline="-250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O</a:t>
                      </a:r>
                      <a:r>
                        <a:rPr lang="en-US" sz="2100" baseline="-250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</a:t>
                      </a:r>
                      <a:b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</a:br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Humid air (H</a:t>
                      </a:r>
                      <a:r>
                        <a:rPr lang="en-US" sz="2100" baseline="-250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r>
                        <a:rPr lang="en-US" sz="2100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droplets in air)</a:t>
                      </a:r>
                    </a:p>
                    <a:p>
                      <a:r>
                        <a:rPr lang="en-US" sz="2100" i="1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Moth balls*</a:t>
                      </a:r>
                      <a:endParaRPr lang="en-US" sz="2100" i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075765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Liquid solutions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</a:t>
                      </a:r>
                    </a:p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Liquid</a:t>
                      </a:r>
                    </a:p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Liquid</a:t>
                      </a:r>
                    </a:p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Liquid</a:t>
                      </a:r>
                    </a:p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Liquid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Soda (CO</a:t>
                      </a:r>
                      <a:r>
                        <a:rPr lang="en-US" sz="2100" baseline="-250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H</a:t>
                      </a:r>
                      <a:r>
                        <a:rPr lang="en-US" sz="2100" baseline="-250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O)</a:t>
                      </a:r>
                    </a:p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Rubbing Alcohol (alcohol in H</a:t>
                      </a:r>
                      <a:r>
                        <a:rPr lang="en-US" sz="2100" baseline="-250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O)</a:t>
                      </a:r>
                    </a:p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Seawater</a:t>
                      </a:r>
                      <a:r>
                        <a:rPr lang="en-US" sz="2100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</a:t>
                      </a:r>
                      <a:r>
                        <a:rPr lang="en-US" sz="2100" baseline="0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NaCl</a:t>
                      </a:r>
                      <a:r>
                        <a:rPr lang="en-US" sz="2100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in H</a:t>
                      </a:r>
                      <a:r>
                        <a:rPr lang="en-US" sz="2100" baseline="-250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100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O)</a:t>
                      </a:r>
                      <a:endParaRPr lang="en-US" sz="2100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9210931"/>
                  </a:ext>
                </a:extLst>
              </a:tr>
              <a:tr h="992166">
                <a:tc>
                  <a:txBody>
                    <a:bodyPr/>
                    <a:lstStyle/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 solutions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i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Gas*</a:t>
                      </a:r>
                    </a:p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Liquid</a:t>
                      </a:r>
                    </a:p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i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Solid*</a:t>
                      </a:r>
                    </a:p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</a:t>
                      </a:r>
                    </a:p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Solid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100" i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Gas Stove Lighter (H</a:t>
                      </a:r>
                      <a:r>
                        <a:rPr lang="en-US" sz="2100" i="1" baseline="-250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r>
                        <a:rPr lang="en-US" sz="2100" i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and </a:t>
                      </a:r>
                      <a:r>
                        <a:rPr lang="en-US" sz="2100" i="1" dirty="0" err="1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Pd</a:t>
                      </a:r>
                      <a:r>
                        <a:rPr lang="en-US" sz="2100" i="1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)*</a:t>
                      </a:r>
                    </a:p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Dental fillings and other Amalgams</a:t>
                      </a:r>
                      <a:r>
                        <a:rPr lang="en-US" sz="2100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r>
                        <a:rPr lang="en-US" sz="21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Brass Alloy (Zn in Cu)</a:t>
                      </a: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059610"/>
                  </a:ext>
                </a:extLst>
              </a:tr>
              <a:tr h="992166">
                <a:tc gridSpan="4">
                  <a:txBody>
                    <a:bodyPr/>
                    <a:lstStyle/>
                    <a:p>
                      <a:r>
                        <a:rPr lang="en-US" sz="2100" i="1" baseline="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Combinations in italics and with a * are rare, very few “normal” examples. Most charts leave them off because there are so few examples – they are still possible, just rare</a:t>
                      </a:r>
                      <a:endParaRPr lang="en-US" sz="2100" i="1" dirty="0">
                        <a:solidFill>
                          <a:srgbClr val="00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 sz="2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sz="21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864789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87023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3"/>
          <p:cNvSpPr>
            <a:spLocks noGrp="1" noChangeArrowheads="1"/>
          </p:cNvSpPr>
          <p:nvPr>
            <p:ph idx="1"/>
          </p:nvPr>
        </p:nvSpPr>
        <p:spPr>
          <a:xfrm>
            <a:off x="598920" y="1133475"/>
            <a:ext cx="11246716" cy="3438525"/>
          </a:xfrm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0070C0"/>
                </a:solidFill>
                <a:effectLst/>
                <a:latin typeface="Arial" charset="0"/>
                <a:ea typeface="MS PGothic" charset="0"/>
              </a:rPr>
              <a:t>Moles of solute per 1 liter of solution - </a:t>
            </a: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Describes how many molecules of solute in each liter of solution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effectLst/>
              <a:latin typeface="Arial" charset="0"/>
              <a:ea typeface="MS PGothic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If a sugar solution concentration is 2.0 M,</a:t>
            </a:r>
          </a:p>
          <a:p>
            <a:pPr lvl="1"/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1 liter of solution contains 2.0 moles of sugar </a:t>
            </a:r>
          </a:p>
          <a:p>
            <a:pPr lvl="1"/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2 liters = 4.0 moles sugar </a:t>
            </a:r>
          </a:p>
          <a:p>
            <a:pPr lvl="1"/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0.5 liters = 1.0 mole sugar</a:t>
            </a: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60218" y="220859"/>
            <a:ext cx="7772400" cy="9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Molarity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919311" y="5108768"/>
                <a:ext cx="8353377" cy="1278170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𝑴𝒐𝒍𝒂𝒓𝒊𝒕𝒚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𝑴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𝒎𝒐𝒍𝒆𝒔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𝒔𝒐𝒍𝒖𝒕𝒆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𝑳𝒊𝒕𝒆𝒓𝒔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𝒔𝒐𝒍𝒖𝒕𝒊𝒐𝒏</m:t>
                          </m:r>
                        </m:den>
                      </m:f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311" y="5108768"/>
                <a:ext cx="8353377" cy="12781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065483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3"/>
          <p:cNvSpPr>
            <a:spLocks noGrp="1" noChangeArrowheads="1"/>
          </p:cNvSpPr>
          <p:nvPr>
            <p:ph idx="1"/>
          </p:nvPr>
        </p:nvSpPr>
        <p:spPr>
          <a:xfrm>
            <a:off x="341241" y="1354334"/>
            <a:ext cx="11412682" cy="2514600"/>
          </a:xfrm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3200" dirty="0">
                <a:solidFill>
                  <a:srgbClr val="0070C0"/>
                </a:solidFill>
                <a:effectLst/>
                <a:latin typeface="Arial" charset="0"/>
                <a:ea typeface="MS PGothic" charset="0"/>
              </a:rPr>
              <a:t>Moles of solute per 1 kilogram of solvent</a:t>
            </a: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Careful! Defined in terms of amount of </a:t>
            </a:r>
            <a:r>
              <a:rPr lang="en-US" sz="3200" u="sng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solvent</a:t>
            </a: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, not the </a:t>
            </a:r>
            <a:r>
              <a:rPr lang="en-US" sz="3200" u="sng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solution</a:t>
            </a: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 like most of the other calculations </a:t>
            </a:r>
          </a:p>
          <a:p>
            <a:pPr marL="0" indent="0">
              <a:buNone/>
            </a:pPr>
            <a:endParaRPr lang="en-US" sz="3200" dirty="0">
              <a:solidFill>
                <a:srgbClr val="000000"/>
              </a:solidFill>
              <a:effectLst/>
              <a:latin typeface="Arial" charset="0"/>
              <a:ea typeface="MS PGothic" charset="0"/>
            </a:endParaRPr>
          </a:p>
          <a:p>
            <a:pPr marL="0" indent="0">
              <a:buNone/>
            </a:pPr>
            <a:r>
              <a:rPr lang="en-US" sz="320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Does not vary with temperature</a:t>
            </a:r>
          </a:p>
          <a:p>
            <a:pPr lvl="1"/>
            <a:r>
              <a:rPr lang="en-US" sz="3200" b="0" dirty="0">
                <a:solidFill>
                  <a:srgbClr val="000000"/>
                </a:solidFill>
                <a:effectLst/>
                <a:latin typeface="Arial" charset="0"/>
                <a:ea typeface="MS PGothic" charset="0"/>
              </a:rPr>
              <a:t>Because based on masses, not volumes</a:t>
            </a:r>
          </a:p>
        </p:txBody>
      </p:sp>
      <p:sp>
        <p:nvSpPr>
          <p:cNvPr id="5" name="Frame 4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60218" y="220859"/>
            <a:ext cx="7772400" cy="9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Molality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2183479" y="5051175"/>
                <a:ext cx="7728206" cy="1278170"/>
              </a:xfrm>
              <a:prstGeom prst="rect">
                <a:avLst/>
              </a:prstGeom>
              <a:solidFill>
                <a:schemeClr val="bg1">
                  <a:lumMod val="20000"/>
                  <a:lumOff val="80000"/>
                </a:schemeClr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𝑴𝒐𝒍𝒂𝒍𝒊𝒕𝒚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𝒎</m:t>
                      </m:r>
                      <m:r>
                        <a:rPr lang="en-US" sz="4000" b="1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𝒎𝒐𝒍𝒆𝒔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𝒔𝒐𝒍𝒖𝒕𝒆</m:t>
                          </m:r>
                        </m:num>
                        <m:den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𝒌𝒈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𝒐𝒇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𝒔𝒐𝒍𝒗𝒆𝒏𝒕</m:t>
                          </m:r>
                        </m:den>
                      </m:f>
                    </m:oMath>
                  </m:oMathPara>
                </a14:m>
                <a:endParaRPr lang="en-US" sz="40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3479" y="5051175"/>
                <a:ext cx="7728206" cy="127817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52208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4"/>
          <p:cNvSpPr>
            <a:spLocks noGrp="1" noChangeArrowheads="1"/>
          </p:cNvSpPr>
          <p:nvPr>
            <p:ph idx="1"/>
          </p:nvPr>
        </p:nvSpPr>
        <p:spPr>
          <a:xfrm>
            <a:off x="360218" y="1354334"/>
            <a:ext cx="10917382" cy="3332674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Parts can be measured by mass or volume.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Parts are generally measured in the same units.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By mass in grams, kilogram, </a:t>
            </a:r>
            <a:r>
              <a:rPr lang="en-US" sz="3200" dirty="0" err="1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lbs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, etc.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By volume in mL, L, gallons, etc.</a:t>
            </a:r>
          </a:p>
          <a:p>
            <a:pPr lvl="1">
              <a:lnSpc>
                <a:spcPct val="90000"/>
              </a:lnSpc>
              <a:defRPr/>
            </a:pP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Mass and volume combined in grams and mL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60218" y="220859"/>
            <a:ext cx="9564832" cy="9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Parts Solute in Parts Solution</a:t>
            </a:r>
          </a:p>
        </p:txBody>
      </p:sp>
    </p:spTree>
    <p:extLst>
      <p:ext uri="{BB962C8B-B14F-4D97-AF65-F5344CB8AC3E}">
        <p14:creationId xmlns:p14="http://schemas.microsoft.com/office/powerpoint/2010/main" val="38076464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42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4"/>
          <p:cNvSpPr>
            <a:spLocks noGrp="1" noChangeArrowheads="1"/>
          </p:cNvSpPr>
          <p:nvPr>
            <p:ph idx="1"/>
          </p:nvPr>
        </p:nvSpPr>
        <p:spPr>
          <a:xfrm>
            <a:off x="399184" y="1354334"/>
            <a:ext cx="11393632" cy="2150866"/>
          </a:xfrm>
        </p:spPr>
        <p:txBody>
          <a:bodyPr/>
          <a:lstStyle/>
          <a:p>
            <a:pPr marL="0" indent="0">
              <a:lnSpc>
                <a:spcPct val="90000"/>
              </a:lnSpc>
              <a:buNone/>
              <a:defRPr/>
            </a:pPr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Percentage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= parts of solute in every 100 parts solution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If a solution is 0.9% by mass, then there are 0.9 grams of solute in every 100 grams of solution (or 0.9 kg solute in every 100 kg solution).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US" sz="3200" dirty="0">
              <a:solidFill>
                <a:srgbClr val="000000"/>
              </a:solidFill>
              <a:effectLst/>
              <a:latin typeface="Arial" panose="020B0604020202020204" pitchFamily="34" charset="0"/>
              <a:ea typeface="ＭＳ Ｐゴシック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  <a:defRPr/>
            </a:pPr>
            <a:r>
              <a:rPr lang="en-US" sz="3200" dirty="0">
                <a:solidFill>
                  <a:srgbClr val="0070C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Parts per million </a:t>
            </a: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= parts of solute in every </a:t>
            </a:r>
            <a:b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</a:br>
            <a:r>
              <a:rPr lang="en-US" sz="3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                                1 million parts solution</a:t>
            </a:r>
          </a:p>
          <a:p>
            <a:pPr lvl="1">
              <a:lnSpc>
                <a:spcPct val="90000"/>
              </a:lnSpc>
              <a:buFont typeface="Arial" panose="020B0604020202020204" pitchFamily="34" charset="0"/>
              <a:buChar char="•"/>
              <a:defRPr/>
            </a:pPr>
            <a:r>
              <a:rPr lang="en-US" sz="3200" b="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ＭＳ Ｐゴシック" charset="0"/>
                <a:cs typeface="Arial" panose="020B0604020202020204" pitchFamily="34" charset="0"/>
              </a:rPr>
              <a:t>If a solution is 36 ppm by volume, then there are 36 mL of solute in 1 million mL of solution.</a:t>
            </a:r>
          </a:p>
        </p:txBody>
      </p:sp>
      <p:sp>
        <p:nvSpPr>
          <p:cNvPr id="4" name="Frame 3"/>
          <p:cNvSpPr/>
          <p:nvPr/>
        </p:nvSpPr>
        <p:spPr>
          <a:xfrm>
            <a:off x="0" y="0"/>
            <a:ext cx="12192000" cy="6858000"/>
          </a:xfrm>
          <a:prstGeom prst="frame">
            <a:avLst>
              <a:gd name="adj1" fmla="val 3192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60218" y="220859"/>
            <a:ext cx="9564832" cy="912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itchFamily="34" charset="0"/>
              </a:defRPr>
            </a:lvl9pPr>
          </a:lstStyle>
          <a:p>
            <a:pPr algn="l"/>
            <a:r>
              <a:rPr lang="en-US" b="1" u="sng" kern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Parts Solute in Parts Solution</a:t>
            </a:r>
          </a:p>
        </p:txBody>
      </p:sp>
    </p:spTree>
    <p:extLst>
      <p:ext uri="{BB962C8B-B14F-4D97-AF65-F5344CB8AC3E}">
        <p14:creationId xmlns:p14="http://schemas.microsoft.com/office/powerpoint/2010/main" val="13913279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 uiExpand="1" build="p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6.03%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3.67 m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A"/>
  <p:tag name="QUESTION WEIGHT" val="1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A solution containing 481.6 g of Mg(NO3)2 per liter has a density of 1.114 g/ml. The molarity of the solution is: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None of these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3.617 M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9.740 M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2.915 M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3.247 M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58.1%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A"/>
  <p:tag name="QUESTION WEIGHT" val="1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A solution containing 481.6 g of Mg(NO3)2 per liter has a density of 1.114 g/ml. The molarity of the solution is: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None of these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3.617 M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9.740 M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2.915 M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3.247 M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6.15%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41.9%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C"/>
  <p:tag name="QUESTION WEIGHT" val="1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Find the mass percent of CuSO4 in a solution whose density is 1.30 g/ml and whose molarity is 4.73 M.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Find the mass percent of CuSO4 in a solution whose density is 1.30 g/ml and whose molarity is 4.73 M.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None of thes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6.03%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58.1%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NO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6.15%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41.9%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A"/>
  <p:tag name="QUESTION WEIGHT" val="1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What is the mole percent of ethanol (C2H5OH), which consists of 71.0 g of ethanol for every 14.3 g of water present?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34.0%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83.2%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1.52%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1.94%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YES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66.0%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A"/>
  <p:tag name="QUESTION WEIGHT" val="1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What is the mole percent of ethanol (C2H5OH), which consists of 71.0 g of ethanol for every 14.3 g of water present?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34.0%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83.2%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1.52%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1.94%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66.0%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A"/>
  <p:tag name="QUESTION WEIGHT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What is the molality of solution of 33.5 g propanol (CH3CH2CH2OH) in 152 ml water, if the density of water is 1.00 g/ml?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None of thes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0.557 m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None of thes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0.273 m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0.00367 m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A"/>
  <p:tag name="ANSWER TEXT" val="3.67 m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YPE" val="ABCDE"/>
  <p:tag name="CORRECT ANSWER" val="A"/>
  <p:tag name="QUESTION WEIGHT" val="1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QUESTION TEXTBOX" val="QUESTION TEXTBOX"/>
  <p:tag name="QUESTION TEXT" val="What is the molality of solution of 33.5 g propanol (CH3CH2CH2OH) in 152 ml water, if the density of water is 1.00 g/ml?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A"/>
  <p:tag name="CORRECT ANSWER" val="YES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B"/>
  <p:tag name="CORRECT ANSWER" val="NO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C"/>
  <p:tag name="CORRECT ANSWER" val="NO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D"/>
  <p:tag name="CORRECT ANSWER" val="NO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GROUP" val="E"/>
  <p:tag name="CORRECT ANSWER" val="NO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E"/>
  <p:tag name="ANSWER TEXT" val="None of these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D"/>
  <p:tag name="ANSWER TEXT" val="0.557 m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C"/>
  <p:tag name="ANSWER TEXT" val="0.273 m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PIC" val="DEFAULT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NSWER TEXTBOX" val="B"/>
  <p:tag name="ANSWER TEXT" val="0.00367 m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hemistry">
  <a:themeElements>
    <a:clrScheme name="chemistry 8">
      <a:dk1>
        <a:srgbClr val="808080"/>
      </a:dk1>
      <a:lt1>
        <a:srgbClr val="FFFFFF"/>
      </a:lt1>
      <a:dk2>
        <a:srgbClr val="3366FF"/>
      </a:dk2>
      <a:lt2>
        <a:srgbClr val="FFFFFF"/>
      </a:lt2>
      <a:accent1>
        <a:srgbClr val="FFFF00"/>
      </a:accent1>
      <a:accent2>
        <a:srgbClr val="3333CC"/>
      </a:accent2>
      <a:accent3>
        <a:srgbClr val="ADB8FF"/>
      </a:accent3>
      <a:accent4>
        <a:srgbClr val="DADADA"/>
      </a:accent4>
      <a:accent5>
        <a:srgbClr val="FFFFAA"/>
      </a:accent5>
      <a:accent6>
        <a:srgbClr val="2D2DB9"/>
      </a:accent6>
      <a:hlink>
        <a:srgbClr val="CCCCFF"/>
      </a:hlink>
      <a:folHlink>
        <a:srgbClr val="B2B2B2"/>
      </a:folHlink>
    </a:clrScheme>
    <a:fontScheme name="chemistry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hemistry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hemistry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hemistry 8">
        <a:dk1>
          <a:srgbClr val="808080"/>
        </a:dk1>
        <a:lt1>
          <a:srgbClr val="FFFFFF"/>
        </a:lt1>
        <a:dk2>
          <a:srgbClr val="3366FF"/>
        </a:dk2>
        <a:lt2>
          <a:srgbClr val="FFFFFF"/>
        </a:lt2>
        <a:accent1>
          <a:srgbClr val="FFFF00"/>
        </a:accent1>
        <a:accent2>
          <a:srgbClr val="3333CC"/>
        </a:accent2>
        <a:accent3>
          <a:srgbClr val="ADB8FF"/>
        </a:accent3>
        <a:accent4>
          <a:srgbClr val="DADADA"/>
        </a:accent4>
        <a:accent5>
          <a:srgbClr val="FFFFA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7017</TotalTime>
  <Words>1332</Words>
  <Application>Microsoft Office PowerPoint</Application>
  <PresentationFormat>Widescreen</PresentationFormat>
  <Paragraphs>233</Paragraphs>
  <Slides>26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26</vt:i4>
      </vt:variant>
    </vt:vector>
  </HeadingPairs>
  <TitlesOfParts>
    <vt:vector size="38" baseType="lpstr">
      <vt:lpstr>Arial</vt:lpstr>
      <vt:lpstr>Arial Black</vt:lpstr>
      <vt:lpstr>Calibri</vt:lpstr>
      <vt:lpstr>Calibri Light</vt:lpstr>
      <vt:lpstr>Cambria Math</vt:lpstr>
      <vt:lpstr>Comic Sans MS</vt:lpstr>
      <vt:lpstr>Garamond</vt:lpstr>
      <vt:lpstr>Impact</vt:lpstr>
      <vt:lpstr>Times New Roman</vt:lpstr>
      <vt:lpstr>Default Design</vt:lpstr>
      <vt:lpstr>chemistry</vt:lpstr>
      <vt:lpstr>Office Theme</vt:lpstr>
      <vt:lpstr>N31 - SOLUTIONS</vt:lpstr>
      <vt:lpstr>N31 - SOLUTIONS</vt:lpstr>
      <vt:lpstr>PowerPoint Presentation</vt:lpstr>
      <vt:lpstr>Solute</vt:lpstr>
      <vt:lpstr>Types of Solutions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Practice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Visalia Unified School District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Andy Allan</dc:creator>
  <cp:lastModifiedBy>Farmer, Stephanie [DH]</cp:lastModifiedBy>
  <cp:revision>177</cp:revision>
  <dcterms:created xsi:type="dcterms:W3CDTF">2006-06-08T16:43:21Z</dcterms:created>
  <dcterms:modified xsi:type="dcterms:W3CDTF">2023-04-19T17:36:59Z</dcterms:modified>
</cp:coreProperties>
</file>