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sldIdLst>
    <p:sldId id="350" r:id="rId3"/>
    <p:sldId id="353" r:id="rId4"/>
    <p:sldId id="274" r:id="rId5"/>
    <p:sldId id="343" r:id="rId6"/>
    <p:sldId id="344" r:id="rId7"/>
    <p:sldId id="351" r:id="rId8"/>
    <p:sldId id="345" r:id="rId9"/>
    <p:sldId id="346" r:id="rId10"/>
    <p:sldId id="347" r:id="rId11"/>
    <p:sldId id="348" r:id="rId12"/>
    <p:sldId id="349" r:id="rId13"/>
    <p:sldId id="352" r:id="rId14"/>
    <p:sldId id="342" r:id="rId15"/>
    <p:sldId id="309" r:id="rId16"/>
    <p:sldId id="310" r:id="rId17"/>
    <p:sldId id="319" r:id="rId18"/>
    <p:sldId id="35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631"/>
  </p:normalViewPr>
  <p:slideViewPr>
    <p:cSldViewPr snapToGrid="0">
      <p:cViewPr varScale="1">
        <p:scale>
          <a:sx n="60" d="100"/>
          <a:sy n="60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4CF3A-C4B6-AB44-BBC9-16877AA1FE47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42F5DC0-3541-764A-8521-45256C82BB2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7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6D0668-E13A-9642-A371-8DB9967F2C3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8C70C5D-0928-ED44-8760-337080018B3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DEFE66-34F6-C240-91A1-F023A62972A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3A603C-7470-DF4F-AAC8-285CD70A99A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AF05DF-D96D-874E-BFCC-B56B94818DC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421218" y="6553200"/>
            <a:ext cx="719878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000">
                <a:cs typeface="Arial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1137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113792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114800"/>
            <a:ext cx="11379200" cy="19812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28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xOK4y3Jm-Y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528810" y="3311604"/>
            <a:ext cx="11160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perform calculations to determine if making a particular solution is an endothermic or exothermic reaction.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81000" y="1425402"/>
            <a:ext cx="680950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less than </a:t>
            </a:r>
            <a:r>
              <a:rPr lang="en-US" sz="3200" b="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FF0000"/>
                </a:solidFill>
              </a:rPr>
              <a:t>exothermic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748" name="Picture 2" descr="12_06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7611489" y="1226127"/>
            <a:ext cx="3199122" cy="52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327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380999" y="1491129"/>
            <a:ext cx="640080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</a:rPr>
              <a:t>If the total energy cost for breaking attractions between particles in the pure solute and pure solvent is </a:t>
            </a:r>
            <a:r>
              <a:rPr lang="en-US" sz="3200" dirty="0">
                <a:solidFill>
                  <a:srgbClr val="00B050"/>
                </a:solidFill>
              </a:rPr>
              <a:t>greater than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the energy released in making the new attractions between the solute and solvent, the overall process will be </a:t>
            </a:r>
            <a:r>
              <a:rPr lang="en-US" sz="3200" dirty="0">
                <a:solidFill>
                  <a:srgbClr val="0070C0"/>
                </a:solidFill>
              </a:rPr>
              <a:t>endothermic.</a:t>
            </a:r>
          </a:p>
        </p:txBody>
      </p:sp>
      <p:pic>
        <p:nvPicPr>
          <p:cNvPr id="32772" name="Picture 2" descr="12_06_Figure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7162799" y="1226127"/>
            <a:ext cx="3182364" cy="52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11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0999" y="1226128"/>
            <a:ext cx="11443855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endothermic -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Solute-Solvent attractions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&lt;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Solute-Solute + Solvent-Solvent attractions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solution will only form if the energy difference is small enough to be overcome by a large enough increase in entropy from mixing.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Interactions &amp;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371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 descr="12_02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>
            <a:fillRect/>
          </a:stretch>
        </p:blipFill>
        <p:spPr bwMode="auto">
          <a:xfrm>
            <a:off x="381000" y="1848379"/>
            <a:ext cx="11450782" cy="35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Interactions &amp;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344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31" name="Group 1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179381"/>
              </p:ext>
            </p:extLst>
          </p:nvPr>
        </p:nvGraphicFramePr>
        <p:xfrm>
          <a:off x="1911926" y="1869356"/>
          <a:ext cx="9538856" cy="1737360"/>
        </p:xfrm>
        <a:graphic>
          <a:graphicData uri="http://schemas.openxmlformats.org/drawingml/2006/table">
            <a:tbl>
              <a:tblPr/>
              <a:tblGrid>
                <a:gridCol w="571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Fats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Benzene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Steroids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Hexane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Waxes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Toluene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90945" y="4072663"/>
            <a:ext cx="11610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and ionic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solvents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14400" y="1364530"/>
            <a:ext cx="10536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solutes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best in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solvents</a:t>
            </a:r>
          </a:p>
        </p:txBody>
      </p:sp>
      <p:graphicFrame>
        <p:nvGraphicFramePr>
          <p:cNvPr id="62637" name="Group 17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8551854"/>
              </p:ext>
            </p:extLst>
          </p:nvPr>
        </p:nvGraphicFramePr>
        <p:xfrm>
          <a:off x="914400" y="4605920"/>
          <a:ext cx="10390909" cy="1737360"/>
        </p:xfrm>
        <a:graphic>
          <a:graphicData uri="http://schemas.openxmlformats.org/drawingml/2006/table">
            <a:tbl>
              <a:tblPr/>
              <a:tblGrid>
                <a:gridCol w="660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Inorganic Salts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Water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Sugars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Small alcohols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Acetic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Dissolves Like”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87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05226"/>
              </p:ext>
            </p:extLst>
          </p:nvPr>
        </p:nvGraphicFramePr>
        <p:xfrm>
          <a:off x="381000" y="1226127"/>
          <a:ext cx="11402289" cy="5358384"/>
        </p:xfrm>
        <a:graphic>
          <a:graphicData uri="http://schemas.openxmlformats.org/drawingml/2006/table">
            <a:tbl>
              <a:tblPr/>
              <a:tblGrid>
                <a:gridCol w="2219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44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Solute/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H</a:t>
                      </a:r>
                      <a:r>
                        <a:rPr kumimoji="0" lang="en-US" sz="3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sol’n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(usually)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Nonpolar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small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large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Solution Formation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11024937" cy="4114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value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sol’n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(exothermic)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Positive S = Increase entropy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positive values of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sol’n</a:t>
            </a:r>
            <a:r>
              <a:rPr lang="en-US" sz="3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 is the increase in entropy that outweighs the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energy and causes the solution process of occur</a:t>
            </a:r>
          </a:p>
          <a:p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 to Thermodynamics!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want ∆G° = negative! Spontaneous!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Favoring Solution Formation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https://youtu.be/lxOK4y3Jm-Y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610109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N32 -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7305" y="1067553"/>
            <a:ext cx="111973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amount of heat energy absorbed (endothermic) or released (exothermic) when a specific amount of solute dissolves in a solvent.</a:t>
            </a:r>
          </a:p>
        </p:txBody>
      </p:sp>
      <p:graphicFrame>
        <p:nvGraphicFramePr>
          <p:cNvPr id="21530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84314"/>
              </p:ext>
            </p:extLst>
          </p:nvPr>
        </p:nvGraphicFramePr>
        <p:xfrm>
          <a:off x="2725738" y="2819400"/>
          <a:ext cx="6578600" cy="3102864"/>
        </p:xfrm>
        <a:graphic>
          <a:graphicData uri="http://schemas.openxmlformats.org/drawingml/2006/table">
            <a:tbl>
              <a:tblPr/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of Solution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+34.89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-74.84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381000" y="1266828"/>
            <a:ext cx="11339945" cy="450926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some compounds, such as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NaOH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a lot of heat is released.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hot.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When other compounds, such as NH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</a:t>
            </a:r>
            <a:r>
              <a:rPr lang="en-US" sz="32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dissolve in water, heat is absorbed from the surroundings.</a:t>
            </a: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container gets cold.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Why is this???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8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of Solution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1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05245" y="1724890"/>
            <a:ext cx="11786755" cy="381346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To make a solution you must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Overcome all attractions between the solute particles;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1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Overcome some attractions between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3.	 Form new attractions between solute particles and solvent molecules;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therefore,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mix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exothermic. </a:t>
            </a:r>
            <a:r>
              <a:rPr lang="el-GR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11568545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</a:t>
            </a:r>
            <a:b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32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4890"/>
            <a:ext cx="11381509" cy="228600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overall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making a solution depends on the relative sizes of the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 for these three processes.</a:t>
            </a:r>
          </a:p>
          <a:p>
            <a:pPr marL="0" indent="0">
              <a:spcBef>
                <a:spcPct val="0"/>
              </a:spcBef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</a:t>
            </a:r>
            <a:r>
              <a:rPr lang="ja-JP" altLang="en-US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440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n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=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+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+ </a:t>
            </a:r>
            <a:r>
              <a:rPr lang="el-GR" altLang="ja-JP" sz="44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altLang="ja-JP" sz="44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altLang="ja-JP" sz="44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mix</a:t>
            </a:r>
            <a:endParaRPr lang="en-US" sz="44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Energetics of Solution Formation: The Enthalpy of Solution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6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1409830"/>
            <a:ext cx="108827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1: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solute into its constituent particles</a:t>
            </a:r>
          </a:p>
        </p:txBody>
      </p:sp>
      <p:pic>
        <p:nvPicPr>
          <p:cNvPr id="28676" name="Picture 2" descr="12_Pg552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>
            <a:fillRect/>
          </a:stretch>
        </p:blipFill>
        <p:spPr bwMode="auto">
          <a:xfrm>
            <a:off x="1828800" y="2904690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71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81000" y="1379147"/>
            <a:ext cx="113191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2: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Separating the solvent particles from each other to make room for the solute particles</a:t>
            </a:r>
          </a:p>
        </p:txBody>
      </p:sp>
      <p:pic>
        <p:nvPicPr>
          <p:cNvPr id="29700" name="Picture 3" descr="12_Pg552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3416618" y="3409509"/>
            <a:ext cx="7015855" cy="29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35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81000" y="1298864"/>
            <a:ext cx="114022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Step 3: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Mixing the solute particles with the solvent particles</a:t>
            </a:r>
          </a:p>
        </p:txBody>
      </p:sp>
      <p:pic>
        <p:nvPicPr>
          <p:cNvPr id="30724" name="Picture 2" descr="12_Pg552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1828800" y="3065259"/>
            <a:ext cx="8534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199275"/>
            <a:ext cx="9498763" cy="10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Process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22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641</Words>
  <Application>Microsoft Office PowerPoint</Application>
  <PresentationFormat>Widescreen</PresentationFormat>
  <Paragraphs>134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Impact</vt:lpstr>
      <vt:lpstr>Times New Roman</vt:lpstr>
      <vt:lpstr>Default Design</vt:lpstr>
      <vt:lpstr>chemistry</vt:lpstr>
      <vt:lpstr>N32 - SOLUTIONS</vt:lpstr>
      <vt:lpstr>N32 -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167</cp:revision>
  <dcterms:created xsi:type="dcterms:W3CDTF">2006-06-08T16:43:21Z</dcterms:created>
  <dcterms:modified xsi:type="dcterms:W3CDTF">2023-04-19T17:41:10Z</dcterms:modified>
</cp:coreProperties>
</file>