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58" r:id="rId4"/>
    <p:sldId id="259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FF99"/>
    <a:srgbClr val="EFEFDD"/>
    <a:srgbClr val="4D4D4D"/>
    <a:srgbClr val="333333"/>
    <a:srgbClr val="5F5F5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93631"/>
  </p:normalViewPr>
  <p:slideViewPr>
    <p:cSldViewPr snapToGrid="0">
      <p:cViewPr varScale="1">
        <p:scale>
          <a:sx n="101" d="100"/>
          <a:sy n="101" d="100"/>
        </p:scale>
        <p:origin x="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F5CF334-0711-7A43-BD7A-BA2F3B9184DD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8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97EACCC-A2C6-5E41-8FDE-AF97EE9ED4D6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96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B5819B05-D0A6-F345-93B3-9360C1EE59BA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4791121-BF39-BE46-ADE0-0CEB372A7C43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55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7D000E2F-60E8-8A41-86CC-8AF0BDA6475D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95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DEA6BAC6-2776-2543-9FE2-80973849403E}" type="slidenum">
              <a:rPr lang="en-US" sz="1200"/>
              <a:pPr algn="r" eaLnBrk="1" hangingPunct="1"/>
              <a:t>9</a:t>
            </a:fld>
            <a:endParaRPr lang="en-US" sz="120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98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87DF750-03E3-CC41-A81C-4FB81E5DBAC5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F557F2EE-3614-5049-914B-7643F75242D7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0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11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10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3.png"/><Relationship Id="rId10" Type="http://schemas.openxmlformats.org/officeDocument/2006/relationships/tags" Target="../tags/tag10.xml"/><Relationship Id="rId19" Type="http://schemas.openxmlformats.org/officeDocument/2006/relationships/image" Target="../media/image9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20.xml"/><Relationship Id="rId21" Type="http://schemas.openxmlformats.org/officeDocument/2006/relationships/image" Target="../media/image11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10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13.png"/><Relationship Id="rId10" Type="http://schemas.openxmlformats.org/officeDocument/2006/relationships/tags" Target="../tags/tag27.xml"/><Relationship Id="rId19" Type="http://schemas.openxmlformats.org/officeDocument/2006/relationships/image" Target="../media/image9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7.xml"/><Relationship Id="rId21" Type="http://schemas.openxmlformats.org/officeDocument/2006/relationships/image" Target="../media/image11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10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13.png"/><Relationship Id="rId10" Type="http://schemas.openxmlformats.org/officeDocument/2006/relationships/tags" Target="../tags/tag44.xml"/><Relationship Id="rId19" Type="http://schemas.openxmlformats.org/officeDocument/2006/relationships/image" Target="../media/image9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54.xml"/><Relationship Id="rId21" Type="http://schemas.openxmlformats.org/officeDocument/2006/relationships/image" Target="../media/image11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10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13.png"/><Relationship Id="rId10" Type="http://schemas.openxmlformats.org/officeDocument/2006/relationships/tags" Target="../tags/tag61.xml"/><Relationship Id="rId19" Type="http://schemas.openxmlformats.org/officeDocument/2006/relationships/image" Target="../media/image9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Properties of Solutions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51298"/>
            <a:ext cx="8077200" cy="48006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The</a:t>
            </a:r>
            <a:r>
              <a:rPr lang="en-US" sz="2800" dirty="0">
                <a:latin typeface="Arial" charset="0"/>
                <a:ea typeface="MS PGothic" charset="0"/>
              </a:rPr>
              <a:t> </a:t>
            </a:r>
            <a:r>
              <a:rPr lang="en-US" sz="2800" b="1" dirty="0">
                <a:solidFill>
                  <a:srgbClr val="3C8C93"/>
                </a:solidFill>
                <a:latin typeface="Arial" charset="0"/>
                <a:ea typeface="MS PGothic" charset="0"/>
              </a:rPr>
              <a:t>mole fraction</a:t>
            </a:r>
            <a:r>
              <a:rPr lang="en-US" sz="2800" dirty="0">
                <a:solidFill>
                  <a:srgbClr val="3C8C93"/>
                </a:solidFill>
                <a:latin typeface="Arial" charset="0"/>
                <a:ea typeface="MS PGothic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is the fraction of the moles of one component in the total moles of all the components of the solution.</a:t>
            </a:r>
          </a:p>
          <a:p>
            <a:pPr>
              <a:lnSpc>
                <a:spcPct val="90000"/>
              </a:lnSpc>
            </a:pPr>
            <a:endParaRPr lang="en-US" sz="1000" dirty="0">
              <a:solidFill>
                <a:srgbClr val="000000"/>
              </a:solidFill>
              <a:latin typeface="Arial" charset="0"/>
              <a:ea typeface="MS PGothic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Total of all the mole fractions in a solution = 1.</a:t>
            </a:r>
          </a:p>
          <a:p>
            <a:pPr>
              <a:lnSpc>
                <a:spcPct val="90000"/>
              </a:lnSpc>
            </a:pPr>
            <a:endParaRPr lang="en-US" sz="1000" dirty="0">
              <a:solidFill>
                <a:srgbClr val="000000"/>
              </a:solidFill>
              <a:latin typeface="Arial" charset="0"/>
              <a:ea typeface="MS PGothic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charset="0"/>
                <a:ea typeface="MS PGothic" charset="0"/>
              </a:rPr>
              <a:t>Unitless</a:t>
            </a: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sz="1000" dirty="0">
              <a:latin typeface="Arial" charset="0"/>
              <a:ea typeface="MS PGothic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  <a:ea typeface="MS PGothic" charset="0"/>
              </a:rPr>
              <a:t>The </a:t>
            </a:r>
            <a:r>
              <a:rPr lang="en-US" sz="2800" b="1" dirty="0">
                <a:solidFill>
                  <a:srgbClr val="3C8C93"/>
                </a:solidFill>
                <a:latin typeface="Arial" charset="0"/>
                <a:ea typeface="MS PGothic" charset="0"/>
              </a:rPr>
              <a:t>mole percentage</a:t>
            </a:r>
            <a:r>
              <a:rPr lang="en-US" sz="2800" dirty="0">
                <a:solidFill>
                  <a:srgbClr val="3C8C93"/>
                </a:solidFill>
                <a:latin typeface="Arial" charset="0"/>
                <a:ea typeface="MS PGothic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is the percentage of the moles of one component in the total moles of all the components of the solution.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MS PGothic" charset="0"/>
              </a:rPr>
              <a:t>= mole fraction × 100%</a:t>
            </a:r>
          </a:p>
        </p:txBody>
      </p:sp>
      <p:sp>
        <p:nvSpPr>
          <p:cNvPr id="61443" name="Title 1"/>
          <p:cNvSpPr>
            <a:spLocks noGrp="1"/>
          </p:cNvSpPr>
          <p:nvPr>
            <p:ph type="title"/>
          </p:nvPr>
        </p:nvSpPr>
        <p:spPr>
          <a:xfrm>
            <a:off x="0" y="289697"/>
            <a:ext cx="9144000" cy="5842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Solution Concentrations: Mole Fraction, </a:t>
            </a:r>
            <a:r>
              <a:rPr lang="en-US" i="1" dirty="0">
                <a:latin typeface="Arial" charset="0"/>
                <a:ea typeface="MS PGothic" charset="0"/>
                <a:cs typeface="Arial" charset="0"/>
              </a:rPr>
              <a:t>X</a:t>
            </a:r>
            <a:r>
              <a:rPr lang="en-US" i="1" baseline="-25000" dirty="0">
                <a:latin typeface="Arial" charset="0"/>
                <a:ea typeface="MS PGothic" charset="0"/>
                <a:cs typeface="Arial" charset="0"/>
              </a:rPr>
              <a:t>A</a:t>
            </a:r>
            <a:endParaRPr lang="en-US" dirty="0">
              <a:latin typeface="Arial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556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762000"/>
            <a:ext cx="8705850" cy="37115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MS PGothic" charset="0"/>
              </a:rPr>
              <a:t>1.	</a:t>
            </a: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Write the given concentration as a ratio.</a:t>
            </a:r>
          </a:p>
          <a:p>
            <a:pPr marL="609600" indent="-609600"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2.	Separate the numerator and denominator.</a:t>
            </a:r>
          </a:p>
          <a:p>
            <a:pPr marL="990600" lvl="1" indent="-533400"/>
            <a:r>
              <a:rPr lang="en-US" sz="2400" dirty="0">
                <a:solidFill>
                  <a:srgbClr val="000000"/>
                </a:solidFill>
                <a:latin typeface="Arial" charset="0"/>
                <a:ea typeface="MS PGothic" charset="0"/>
              </a:rPr>
              <a:t>Separate into the solute part and solution part</a:t>
            </a:r>
          </a:p>
          <a:p>
            <a:pPr marL="609600" indent="-609600"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3.	Convert the solute part into the required unit.</a:t>
            </a:r>
          </a:p>
          <a:p>
            <a:pPr marL="609600" indent="-609600"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4.	Convert the solution part into the required unit.</a:t>
            </a:r>
          </a:p>
          <a:p>
            <a:pPr marL="609600" indent="-609600"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5.	Use the definitions to calculate the new concentration units.</a:t>
            </a:r>
          </a:p>
        </p:txBody>
      </p:sp>
      <p:sp>
        <p:nvSpPr>
          <p:cNvPr id="62467" name="Title 1"/>
          <p:cNvSpPr txBox="1">
            <a:spLocks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Converting Concentration Units</a:t>
            </a:r>
          </a:p>
        </p:txBody>
      </p:sp>
    </p:spTree>
    <p:extLst>
      <p:ext uri="{BB962C8B-B14F-4D97-AF65-F5344CB8AC3E}">
        <p14:creationId xmlns:p14="http://schemas.microsoft.com/office/powerpoint/2010/main" val="962649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  <a:cs typeface="Arial" charset="0"/>
              </a:rPr>
              <a:t>Concentrations</a:t>
            </a:r>
          </a:p>
        </p:txBody>
      </p:sp>
      <p:pic>
        <p:nvPicPr>
          <p:cNvPr id="52227" name="Picture 1" descr="12_05_Tab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1"/>
          <a:stretch>
            <a:fillRect/>
          </a:stretch>
        </p:blipFill>
        <p:spPr bwMode="auto">
          <a:xfrm>
            <a:off x="304800" y="632929"/>
            <a:ext cx="8610600" cy="594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52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7488"/>
            <a:ext cx="7772400" cy="1143000"/>
          </a:xfrm>
        </p:spPr>
        <p:txBody>
          <a:bodyPr/>
          <a:lstStyle/>
          <a:p>
            <a:r>
              <a:rPr lang="en-US" sz="3200"/>
              <a:t>Calculations of Solution Concentration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765175" y="1581150"/>
            <a:ext cx="7772400" cy="1373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Mass percent</a:t>
            </a:r>
            <a:r>
              <a:rPr lang="en-US" sz="2800"/>
              <a:t> - the ratio of mass units of solute to mass units of solution, expressed as a percent</a:t>
            </a:r>
            <a:r>
              <a:rPr lang="en-US"/>
              <a:t> </a:t>
            </a:r>
          </a:p>
        </p:txBody>
      </p:sp>
      <p:graphicFrame>
        <p:nvGraphicFramePr>
          <p:cNvPr id="5427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857250" y="3279775"/>
          <a:ext cx="7453313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2806560" imgH="482400" progId="Equation.3">
                  <p:embed/>
                </p:oleObj>
              </mc:Choice>
              <mc:Fallback>
                <p:oleObj name="Equation" r:id="rId3" imgW="2806560" imgH="482400" progId="Equation.3">
                  <p:embed/>
                  <p:pic>
                    <p:nvPicPr>
                      <p:cNvPr id="54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3279775"/>
                        <a:ext cx="7453313" cy="128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968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Find the mass percent of CuSO</a:t>
            </a:r>
            <a:r>
              <a:rPr lang="en-US" sz="2800" baseline="-25000" dirty="0"/>
              <a:t>4</a:t>
            </a:r>
            <a:r>
              <a:rPr lang="en-US" sz="2800" dirty="0"/>
              <a:t> in a solution whose density is 1.30 g/ml and whose molarity is 4.73 M.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41.9%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6.15%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58.1%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6.03%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199815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  <a:noFill/>
          <a:ln/>
        </p:spPr>
        <p:txBody>
          <a:bodyPr/>
          <a:lstStyle/>
          <a:p>
            <a:r>
              <a:rPr lang="en-US" sz="3200"/>
              <a:t>Calculations of Solution Concentration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823913" y="1501775"/>
            <a:ext cx="73914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Mole fraction</a:t>
            </a:r>
            <a:r>
              <a:rPr lang="en-US" sz="2800"/>
              <a:t> – the ratio of moles of solute to total moles of solution</a:t>
            </a:r>
            <a:r>
              <a:rPr lang="en-US"/>
              <a:t> </a:t>
            </a:r>
          </a:p>
        </p:txBody>
      </p:sp>
      <p:graphicFrame>
        <p:nvGraphicFramePr>
          <p:cNvPr id="55302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895350" y="3032125"/>
          <a:ext cx="70453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2082600" imgH="431640" progId="Equation.3">
                  <p:embed/>
                </p:oleObj>
              </mc:Choice>
              <mc:Fallback>
                <p:oleObj name="Equation" r:id="rId3" imgW="2082600" imgH="431640" progId="Equation.3">
                  <p:embed/>
                  <p:pic>
                    <p:nvPicPr>
                      <p:cNvPr id="553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3032125"/>
                        <a:ext cx="7045325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25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399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What is the mole percent of ethanol (C</a:t>
            </a:r>
            <a:r>
              <a:rPr lang="en-US" sz="2800" baseline="-25000" dirty="0"/>
              <a:t>2</a:t>
            </a:r>
            <a:r>
              <a:rPr lang="en-US" sz="2800" dirty="0"/>
              <a:t>H</a:t>
            </a:r>
            <a:r>
              <a:rPr lang="en-US" sz="2800" baseline="-25000" dirty="0"/>
              <a:t>5</a:t>
            </a:r>
            <a:r>
              <a:rPr lang="en-US" sz="2800" dirty="0"/>
              <a:t>OH), which consists of 71.0 g of ethanol for every 14.3 g of water present?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66.0%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1.94%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1.52%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83.2%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34.0%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020416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  <a:noFill/>
          <a:ln/>
        </p:spPr>
        <p:txBody>
          <a:bodyPr/>
          <a:lstStyle/>
          <a:p>
            <a:r>
              <a:rPr lang="en-US" sz="3200"/>
              <a:t>Calculations of Solution Concentration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823913" y="1501775"/>
            <a:ext cx="73914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Molality</a:t>
            </a:r>
            <a:r>
              <a:rPr lang="en-US" sz="2800"/>
              <a:t> – moles of solute per kilogram of solvent</a:t>
            </a:r>
            <a:r>
              <a:rPr lang="en-US"/>
              <a:t> </a:t>
            </a: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125538" y="3032125"/>
          <a:ext cx="6700837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1981080" imgH="431640" progId="Equation.3">
                  <p:embed/>
                </p:oleObj>
              </mc:Choice>
              <mc:Fallback>
                <p:oleObj name="Equation" r:id="rId3" imgW="1981080" imgH="431640" progId="Equation.3">
                  <p:embed/>
                  <p:pic>
                    <p:nvPicPr>
                      <p:cNvPr id="59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3032125"/>
                        <a:ext cx="6700837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5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What is the </a:t>
            </a:r>
            <a:r>
              <a:rPr lang="en-US" sz="2800" dirty="0" err="1"/>
              <a:t>molality</a:t>
            </a:r>
            <a:r>
              <a:rPr lang="en-US" sz="2800" dirty="0"/>
              <a:t> of solution of 33.5 g </a:t>
            </a:r>
            <a:r>
              <a:rPr lang="en-US" sz="2800" dirty="0" err="1"/>
              <a:t>propanol</a:t>
            </a:r>
            <a:r>
              <a:rPr lang="en-US" sz="2800" dirty="0"/>
              <a:t> (CH</a:t>
            </a:r>
            <a:r>
              <a:rPr lang="en-US" sz="2800" baseline="-25000" dirty="0"/>
              <a:t>3</a:t>
            </a:r>
            <a:r>
              <a:rPr lang="en-US" sz="2800" dirty="0"/>
              <a:t>CH</a:t>
            </a:r>
            <a:r>
              <a:rPr lang="en-US" sz="2800" baseline="-25000" dirty="0"/>
              <a:t>2</a:t>
            </a:r>
            <a:r>
              <a:rPr lang="en-US" sz="2800" dirty="0"/>
              <a:t>CH</a:t>
            </a:r>
            <a:r>
              <a:rPr lang="en-US" sz="2800" baseline="-25000" dirty="0"/>
              <a:t>2</a:t>
            </a:r>
            <a:r>
              <a:rPr lang="en-US" sz="2800" dirty="0"/>
              <a:t>OH) in 152 ml water, if the density of water is 1.00 g/ml?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3.67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0.00367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0.273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0.557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598813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7488"/>
            <a:ext cx="7772400" cy="1143000"/>
          </a:xfrm>
        </p:spPr>
        <p:txBody>
          <a:bodyPr/>
          <a:lstStyle/>
          <a:p>
            <a:r>
              <a:rPr lang="en-US" sz="3200"/>
              <a:t>Calculations of Solution Concentration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765175" y="1581150"/>
            <a:ext cx="77724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Molarity</a:t>
            </a:r>
            <a:r>
              <a:rPr lang="en-US" sz="2800" dirty="0"/>
              <a:t> - the ratio of moles of solute to liters of solution</a:t>
            </a:r>
            <a:endParaRPr lang="en-US" dirty="0"/>
          </a:p>
        </p:txBody>
      </p:sp>
      <p:graphicFrame>
        <p:nvGraphicFramePr>
          <p:cNvPr id="604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073150" y="3216275"/>
          <a:ext cx="6586538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3" imgW="2019240" imgH="431640" progId="Equation.3">
                  <p:embed/>
                </p:oleObj>
              </mc:Choice>
              <mc:Fallback>
                <p:oleObj name="Equation" r:id="rId3" imgW="2019240" imgH="431640" progId="Equation.3">
                  <p:embed/>
                  <p:pic>
                    <p:nvPicPr>
                      <p:cNvPr id="604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3216275"/>
                        <a:ext cx="6586538" cy="140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37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0"/>
            <a:ext cx="84201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679700" cy="1098550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Classification of Matter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61925" y="1092200"/>
            <a:ext cx="2454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Solutions are homogeneous mixtures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855663" y="2379663"/>
            <a:ext cx="160337" cy="2946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A solution containing 481.6 g of Mg(NO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  <a:r>
              <a:rPr lang="en-US" sz="2800" baseline="-25000" dirty="0"/>
              <a:t>2</a:t>
            </a:r>
            <a:r>
              <a:rPr lang="en-US" sz="2800" dirty="0"/>
              <a:t> per liter has a density of 1.114 g/ml. The molarity of the solution is: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3.247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2.915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9.740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3.617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54335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1981200" cy="762000"/>
          </a:xfrm>
        </p:spPr>
        <p:txBody>
          <a:bodyPr/>
          <a:lstStyle/>
          <a:p>
            <a:r>
              <a:rPr lang="en-US" u="sng"/>
              <a:t>Solute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A solute is the dissolved substance in a solution.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17525" y="370205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A solvent is the dissolving medium in a solution.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81000" y="29718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Solvent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050925" y="2103438"/>
            <a:ext cx="281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Salt</a:t>
            </a:r>
            <a:r>
              <a:rPr lang="en-US"/>
              <a:t> in salt water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2133600"/>
            <a:ext cx="321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Sugar</a:t>
            </a:r>
            <a:r>
              <a:rPr lang="en-US"/>
              <a:t> in soda drinks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057400" y="2667000"/>
            <a:ext cx="454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Carbon dioxide</a:t>
            </a:r>
            <a:r>
              <a:rPr lang="en-US"/>
              <a:t> in soda drinks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66800" y="4724400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Water</a:t>
            </a:r>
            <a:r>
              <a:rPr lang="en-US"/>
              <a:t> in salt water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800600" y="4724400"/>
            <a:ext cx="2297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Water</a:t>
            </a:r>
            <a:r>
              <a:rPr lang="en-US"/>
              <a:t> in soda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838200"/>
            <a:ext cx="8216900" cy="3438525"/>
          </a:xfrm>
        </p:spPr>
        <p:txBody>
          <a:bodyPr lIns="90488" tIns="44450" rIns="90488" bIns="44450"/>
          <a:lstStyle/>
          <a:p>
            <a:r>
              <a:rPr lang="en-US" sz="2800" dirty="0">
                <a:latin typeface="Arial" charset="0"/>
                <a:ea typeface="MS PGothic" charset="0"/>
              </a:rPr>
              <a:t>Moles of solute per 1 liter of solution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Describes how many molecules of solute in each liter of solution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If a sugar solution concentration is 2.0 M,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1 liter of solution contains 2.0 moles of sugar 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2 liters = 4.0 moles sugar 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0.5 liters = 1.0 mole sugar</a:t>
            </a:r>
          </a:p>
        </p:txBody>
      </p:sp>
      <p:pic>
        <p:nvPicPr>
          <p:cNvPr id="55299" name="Picture 6" descr="Picture2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572000"/>
            <a:ext cx="552926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itle 1"/>
          <p:cNvSpPr txBox="1">
            <a:spLocks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Solution Concentration: Molarity</a:t>
            </a:r>
          </a:p>
        </p:txBody>
      </p:sp>
    </p:spTree>
    <p:extLst>
      <p:ext uri="{BB962C8B-B14F-4D97-AF65-F5344CB8AC3E}">
        <p14:creationId xmlns:p14="http://schemas.microsoft.com/office/powerpoint/2010/main" val="1206548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1685004"/>
            <a:ext cx="8382000" cy="2514600"/>
          </a:xfrm>
        </p:spPr>
        <p:txBody>
          <a:bodyPr lIns="90488" tIns="44450" rIns="90488" bIns="44450"/>
          <a:lstStyle/>
          <a:p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Moles of solute per 1 kilogram of solvent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Arial" charset="0"/>
                <a:ea typeface="MS PGothic" charset="0"/>
              </a:rPr>
              <a:t>Defined in terms of amount of solvent, not solution </a:t>
            </a:r>
          </a:p>
          <a:p>
            <a:pPr lvl="2"/>
            <a:r>
              <a:rPr lang="en-US" sz="2200" dirty="0">
                <a:solidFill>
                  <a:srgbClr val="000000"/>
                </a:solidFill>
                <a:latin typeface="Arial" charset="0"/>
                <a:ea typeface="MS PGothic" charset="0"/>
              </a:rPr>
              <a:t>Like the others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Does not vary with temperature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Arial" charset="0"/>
                <a:ea typeface="MS PGothic" charset="0"/>
              </a:rPr>
              <a:t>Because based on masses, not volumes</a:t>
            </a:r>
          </a:p>
        </p:txBody>
      </p:sp>
      <p:pic>
        <p:nvPicPr>
          <p:cNvPr id="56323" name="Picture 6" descr="Picture2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4777573"/>
            <a:ext cx="71072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itle 1"/>
          <p:cNvSpPr>
            <a:spLocks noGrp="1"/>
          </p:cNvSpPr>
          <p:nvPr>
            <p:ph type="title"/>
          </p:nvPr>
        </p:nvSpPr>
        <p:spPr>
          <a:xfrm>
            <a:off x="0" y="30216"/>
            <a:ext cx="91440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Solution Concentration: Molality, m</a:t>
            </a:r>
          </a:p>
        </p:txBody>
      </p:sp>
    </p:spTree>
    <p:extLst>
      <p:ext uri="{BB962C8B-B14F-4D97-AF65-F5344CB8AC3E}">
        <p14:creationId xmlns:p14="http://schemas.microsoft.com/office/powerpoint/2010/main" val="795220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"/>
          <p:cNvSpPr>
            <a:spLocks noGrp="1" noChangeArrowheads="1"/>
          </p:cNvSpPr>
          <p:nvPr>
            <p:ph idx="1"/>
          </p:nvPr>
        </p:nvSpPr>
        <p:spPr>
          <a:xfrm>
            <a:off x="384175" y="1181808"/>
            <a:ext cx="8526463" cy="3505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Parts can be measured by mass or volume.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Parts are generally measured in the same units.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By mass in grams, kilogram, </a:t>
            </a:r>
            <a:r>
              <a:rPr lang="en-US" sz="2400" dirty="0" err="1">
                <a:solidFill>
                  <a:srgbClr val="000000"/>
                </a:solidFill>
                <a:ea typeface="ＭＳ Ｐゴシック" charset="0"/>
              </a:rPr>
              <a:t>lbs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By volume in mL, L, gallons,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Mass and volume combined in grams and mL</a:t>
            </a:r>
          </a:p>
        </p:txBody>
      </p:sp>
      <p:sp>
        <p:nvSpPr>
          <p:cNvPr id="57347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Parts Solute in Parts Solution </a:t>
            </a:r>
          </a:p>
        </p:txBody>
      </p:sp>
    </p:spTree>
    <p:extLst>
      <p:ext uri="{BB962C8B-B14F-4D97-AF65-F5344CB8AC3E}">
        <p14:creationId xmlns:p14="http://schemas.microsoft.com/office/powerpoint/2010/main" val="3807646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ChangeArrowheads="1"/>
          </p:cNvSpPr>
          <p:nvPr>
            <p:ph idx="1"/>
          </p:nvPr>
        </p:nvSpPr>
        <p:spPr>
          <a:xfrm>
            <a:off x="384175" y="1627498"/>
            <a:ext cx="8526463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Percentage = parts of solute in every 100 parts solution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If a solution is 0.9% by mass, then there are 0.9 grams of solute in every 100 grams of solution (or 0.9 kg solute in every 100 kg solution).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Parts per million = parts of solute in every 1 million parts solution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If a solution is 36 ppm by volume, then there are 36 mL of solute in 1 million mL of solution.</a:t>
            </a:r>
          </a:p>
        </p:txBody>
      </p:sp>
      <p:sp>
        <p:nvSpPr>
          <p:cNvPr id="58371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Parts Solute in Parts Solution </a:t>
            </a:r>
          </a:p>
        </p:txBody>
      </p:sp>
    </p:spTree>
    <p:extLst>
      <p:ext uri="{BB962C8B-B14F-4D97-AF65-F5344CB8AC3E}">
        <p14:creationId xmlns:p14="http://schemas.microsoft.com/office/powerpoint/2010/main" val="1391327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994191"/>
            <a:ext cx="8458200" cy="3181350"/>
          </a:xfrm>
        </p:spPr>
        <p:txBody>
          <a:bodyPr lIns="90488" tIns="44450" rIns="90488" bIns="44450"/>
          <a:lstStyle/>
          <a:p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Grams of solute per 1,000,000 g of solution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mg of solute per 1 kg of solution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  <a:ea typeface="MS PGothic" charset="0"/>
              </a:rPr>
              <a:t>1 liter of water = 1 kg of water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Arial" charset="0"/>
                <a:ea typeface="MS PGothic" charset="0"/>
              </a:rPr>
              <a:t>For aqueous solutions we often approximate the kg of the solution as the kg or L of water.</a:t>
            </a:r>
          </a:p>
          <a:p>
            <a:pPr lvl="2"/>
            <a:r>
              <a:rPr lang="en-US" sz="2200" dirty="0">
                <a:solidFill>
                  <a:srgbClr val="000000"/>
                </a:solidFill>
                <a:latin typeface="Arial" charset="0"/>
                <a:ea typeface="MS PGothic" charset="0"/>
              </a:rPr>
              <a:t>For dilute solutions, the difference in density between the solution and pure water is usually negligible.</a:t>
            </a:r>
          </a:p>
        </p:txBody>
      </p:sp>
      <p:pic>
        <p:nvPicPr>
          <p:cNvPr id="59395" name="Picture 7" descr="Picture3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4623750"/>
            <a:ext cx="4943475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8" descr="Picture3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5698606"/>
            <a:ext cx="5583237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itle 1"/>
          <p:cNvSpPr>
            <a:spLocks noGrp="1"/>
          </p:cNvSpPr>
          <p:nvPr>
            <p:ph type="title"/>
          </p:nvPr>
        </p:nvSpPr>
        <p:spPr>
          <a:xfrm>
            <a:off x="708082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PPM</a:t>
            </a:r>
          </a:p>
        </p:txBody>
      </p:sp>
    </p:spTree>
    <p:extLst>
      <p:ext uri="{BB962C8B-B14F-4D97-AF65-F5344CB8AC3E}">
        <p14:creationId xmlns:p14="http://schemas.microsoft.com/office/powerpoint/2010/main" val="2146994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8" descr="Picture3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2514600"/>
            <a:ext cx="4473575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itle 1"/>
          <p:cNvSpPr txBox="1">
            <a:spLocks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 b="1">
                <a:solidFill>
                  <a:srgbClr val="ED6B06"/>
                </a:solidFill>
                <a:cs typeface="Arial" charset="0"/>
              </a:rPr>
              <a:t>Parts Per Billion Concentration</a:t>
            </a:r>
          </a:p>
        </p:txBody>
      </p:sp>
    </p:spTree>
    <p:extLst>
      <p:ext uri="{BB962C8B-B14F-4D97-AF65-F5344CB8AC3E}">
        <p14:creationId xmlns:p14="http://schemas.microsoft.com/office/powerpoint/2010/main" val="72387584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6.03%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58.1%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6.15%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41.9%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e percent of ethanol (C2H5OH), which consists of 71.0 g of ethanol for every 14.3 g of water present?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Find the mass percent of CuSO4 in a solution whose density is 1.30 g/ml and whose molarity is 4.73 M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34.0%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83.2%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1.52%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.94%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6.0%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ality of solution of 33.5 g propanol (CH3CH2CH2OH) in 152 ml water, if the density of water is 1.00 g/ml?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0.557 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0.273 m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00367 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67 m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solution containing 481.6 g of Mg(NO3)2 per liter has a density of 1.114 g/ml. The molarity of the solution is: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3.617 M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9.740 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2.915 M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247 M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6799</TotalTime>
  <Words>717</Words>
  <Application>Microsoft Macintosh PowerPoint</Application>
  <PresentationFormat>On-screen Show (4:3)</PresentationFormat>
  <Paragraphs>103</Paragraphs>
  <Slides>20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Comic Sans MS</vt:lpstr>
      <vt:lpstr>Times New Roman</vt:lpstr>
      <vt:lpstr>Default Design</vt:lpstr>
      <vt:lpstr>chemistry</vt:lpstr>
      <vt:lpstr>Equation</vt:lpstr>
      <vt:lpstr>Properties of Solutions</vt:lpstr>
      <vt:lpstr>Classification of Matter</vt:lpstr>
      <vt:lpstr>Solute</vt:lpstr>
      <vt:lpstr>PowerPoint Presentation</vt:lpstr>
      <vt:lpstr>Solution Concentration: Molality, m</vt:lpstr>
      <vt:lpstr>Parts Solute in Parts Solution </vt:lpstr>
      <vt:lpstr>Parts Solute in Parts Solution </vt:lpstr>
      <vt:lpstr>PPM</vt:lpstr>
      <vt:lpstr>PowerPoint Presentation</vt:lpstr>
      <vt:lpstr>Solution Concentrations: Mole Fraction, XA</vt:lpstr>
      <vt:lpstr>PowerPoint Presentation</vt:lpstr>
      <vt:lpstr>Concentrations</vt:lpstr>
      <vt:lpstr>Calculations of Solution Concentration</vt:lpstr>
      <vt:lpstr>PowerPoint Presentation</vt:lpstr>
      <vt:lpstr>Calculations of Solution Concentration</vt:lpstr>
      <vt:lpstr>PowerPoint Presentation</vt:lpstr>
      <vt:lpstr>Calculations of Solution Concentration</vt:lpstr>
      <vt:lpstr>PowerPoint Presentation</vt:lpstr>
      <vt:lpstr>Calculations of Solution Concentration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159</cp:revision>
  <dcterms:created xsi:type="dcterms:W3CDTF">2006-06-08T16:43:21Z</dcterms:created>
  <dcterms:modified xsi:type="dcterms:W3CDTF">2020-03-22T07:27:19Z</dcterms:modified>
</cp:coreProperties>
</file>