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4"/>
  </p:notesMasterIdLst>
  <p:sldIdLst>
    <p:sldId id="256" r:id="rId3"/>
    <p:sldId id="314" r:id="rId4"/>
    <p:sldId id="384" r:id="rId5"/>
    <p:sldId id="381" r:id="rId6"/>
    <p:sldId id="382" r:id="rId7"/>
    <p:sldId id="383" r:id="rId8"/>
    <p:sldId id="318" r:id="rId9"/>
    <p:sldId id="321" r:id="rId10"/>
    <p:sldId id="385" r:id="rId11"/>
    <p:sldId id="387" r:id="rId12"/>
    <p:sldId id="391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9FF99"/>
    <a:srgbClr val="EFEFDD"/>
    <a:srgbClr val="4D4D4D"/>
    <a:srgbClr val="333333"/>
    <a:srgbClr val="5F5F5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216" autoAdjust="0"/>
    <p:restoredTop sz="93631"/>
  </p:normalViewPr>
  <p:slideViewPr>
    <p:cSldViewPr snapToGrid="0">
      <p:cViewPr varScale="1">
        <p:scale>
          <a:sx n="101" d="100"/>
          <a:sy n="101" d="100"/>
        </p:scale>
        <p:origin x="21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06AE65-FD9A-B440-BA8D-CD8D06CA8AA7}" type="datetimeFigureOut">
              <a:rPr lang="en-US" smtClean="0"/>
              <a:t>3/22/20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269F3-4E57-AE47-95D2-AA9A90D02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200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086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01CA37F4-6467-7D43-986B-C36447E00AA4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425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4255EED6-098C-B04F-A90E-371AF14C4995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254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9A61B8D3-6BCD-DB40-A898-39DA0D7D774D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715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67345836-9F0B-F74F-8BBE-EE2AF505D4B3}" type="slidenum">
              <a:rPr lang="en-US" sz="1200"/>
              <a:pPr eaLnBrk="1" hangingPunct="1"/>
              <a:t>9</a:t>
            </a:fld>
            <a:endParaRPr lang="en-US" sz="1200"/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573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DC3B0560-62BD-C446-895A-C651F29D9E8C}" type="slidenum">
              <a:rPr lang="en-US" sz="1200"/>
              <a:pPr eaLnBrk="1" hangingPunct="1"/>
              <a:t>10</a:t>
            </a:fld>
            <a:endParaRPr lang="en-US" sz="1200"/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5014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131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E36E4-6237-486D-ADD0-3BCE375F1C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BD04A9-7450-48F5-96E0-A52FE13531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40502-689B-49B3-BF74-0B756213C0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F4FB94-ED9E-4C4A-B32D-7EA0F22987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30EF09-7206-410A-9E3B-9FFE1AF8C2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ACBCB-43CA-4DA4-A7A0-F4BA601547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284360-BE85-4F48-9642-4EDB55A10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9B2C4-A7CA-417B-B8F5-DD51B98ED5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8EF7D-CA7A-47A6-B7A5-A8E40E49E8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3FC94-57A1-46D6-9243-A65307E97D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5B40C-BC62-4182-864B-F13BF1E52D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fld id="{35F99D4B-8686-4BD7-B110-49F94298EA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8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Properties of Solutions</a:t>
            </a:r>
            <a:br>
              <a:rPr lang="en-US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br>
              <a:rPr lang="en-US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r>
              <a:rPr lang="en-US" b="1" u="sng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Raoult’s</a:t>
            </a:r>
            <a:r>
              <a:rPr lang="en-US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Law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3"/>
          <p:cNvSpPr>
            <a:spLocks noGrp="1" noChangeArrowheads="1"/>
          </p:cNvSpPr>
          <p:nvPr>
            <p:ph idx="1"/>
          </p:nvPr>
        </p:nvSpPr>
        <p:spPr>
          <a:xfrm>
            <a:off x="342900" y="1143000"/>
            <a:ext cx="8458200" cy="5029200"/>
          </a:xfrm>
        </p:spPr>
        <p:txBody>
          <a:bodyPr/>
          <a:lstStyle/>
          <a:p>
            <a:r>
              <a:rPr lang="en-US" sz="2800" dirty="0">
                <a:latin typeface="Arial" charset="0"/>
                <a:ea typeface="MS PGothic" charset="0"/>
              </a:rPr>
              <a:t>When the solute</a:t>
            </a:r>
            <a:r>
              <a:rPr lang="en-US" dirty="0">
                <a:latin typeface="Arial" charset="0"/>
                <a:ea typeface="MS PGothic" charset="0"/>
              </a:rPr>
              <a:t>–</a:t>
            </a:r>
            <a:r>
              <a:rPr lang="en-US" sz="2800" dirty="0">
                <a:latin typeface="Arial" charset="0"/>
                <a:ea typeface="MS PGothic" charset="0"/>
              </a:rPr>
              <a:t>solvent interactions are stronger than the solute</a:t>
            </a:r>
            <a:r>
              <a:rPr lang="en-US" dirty="0">
                <a:latin typeface="Arial" charset="0"/>
                <a:ea typeface="MS PGothic" charset="0"/>
              </a:rPr>
              <a:t>–</a:t>
            </a:r>
            <a:r>
              <a:rPr lang="en-US" sz="2800" dirty="0">
                <a:latin typeface="Arial" charset="0"/>
                <a:ea typeface="MS PGothic" charset="0"/>
              </a:rPr>
              <a:t>solute </a:t>
            </a:r>
            <a:r>
              <a:rPr lang="en-US" sz="2800" dirty="0">
                <a:latin typeface="Arial" charset="0"/>
                <a:ea typeface="MS PGothic" charset="0"/>
                <a:sym typeface="Symbol" charset="0"/>
              </a:rPr>
              <a:t></a:t>
            </a:r>
            <a:r>
              <a:rPr lang="en-US" sz="2800" dirty="0">
                <a:latin typeface="Arial" charset="0"/>
                <a:ea typeface="MS PGothic" charset="0"/>
              </a:rPr>
              <a:t> solvent</a:t>
            </a:r>
            <a:r>
              <a:rPr lang="en-US" dirty="0">
                <a:latin typeface="Arial" charset="0"/>
                <a:ea typeface="MS PGothic" charset="0"/>
              </a:rPr>
              <a:t>–</a:t>
            </a:r>
            <a:r>
              <a:rPr lang="en-US" sz="2800" dirty="0">
                <a:latin typeface="Arial" charset="0"/>
                <a:ea typeface="MS PGothic" charset="0"/>
              </a:rPr>
              <a:t>solvent, the total vapor pressure of the solution will be less than predicted by </a:t>
            </a:r>
            <a:r>
              <a:rPr lang="en-US" sz="2800" dirty="0" err="1">
                <a:latin typeface="Arial" charset="0"/>
                <a:ea typeface="MS PGothic" charset="0"/>
              </a:rPr>
              <a:t>Raoult</a:t>
            </a:r>
            <a:r>
              <a:rPr lang="ja-JP" altLang="en-US" sz="2800" dirty="0">
                <a:latin typeface="Arial" charset="0"/>
                <a:ea typeface="MS PGothic" charset="0"/>
              </a:rPr>
              <a:t>’</a:t>
            </a:r>
            <a:r>
              <a:rPr lang="en-US" altLang="ja-JP" sz="2800" dirty="0">
                <a:latin typeface="Arial" charset="0"/>
                <a:ea typeface="MS PGothic" charset="0"/>
              </a:rPr>
              <a:t>s law, because the vapor pressures of the solute and solvent are lower </a:t>
            </a:r>
            <a:br>
              <a:rPr lang="en-US" altLang="ja-JP" sz="2800" dirty="0">
                <a:latin typeface="Arial" charset="0"/>
                <a:ea typeface="MS PGothic" charset="0"/>
              </a:rPr>
            </a:br>
            <a:r>
              <a:rPr lang="en-US" altLang="ja-JP" sz="2800" dirty="0">
                <a:latin typeface="Arial" charset="0"/>
                <a:ea typeface="MS PGothic" charset="0"/>
              </a:rPr>
              <a:t>than ideal.</a:t>
            </a:r>
          </a:p>
          <a:p>
            <a:endParaRPr lang="en-US" sz="1000" dirty="0">
              <a:latin typeface="Arial" charset="0"/>
              <a:ea typeface="MS PGothic" charset="0"/>
            </a:endParaRPr>
          </a:p>
          <a:p>
            <a:r>
              <a:rPr lang="en-US" sz="2800" dirty="0">
                <a:latin typeface="Arial" charset="0"/>
                <a:ea typeface="MS PGothic" charset="0"/>
              </a:rPr>
              <a:t>When the solute</a:t>
            </a:r>
            <a:r>
              <a:rPr lang="en-US" dirty="0">
                <a:latin typeface="Arial" charset="0"/>
                <a:ea typeface="MS PGothic" charset="0"/>
              </a:rPr>
              <a:t>–</a:t>
            </a:r>
            <a:r>
              <a:rPr lang="en-US" sz="2800" dirty="0">
                <a:latin typeface="Arial" charset="0"/>
                <a:ea typeface="MS PGothic" charset="0"/>
              </a:rPr>
              <a:t>solvent interactions are weaker than the solute</a:t>
            </a:r>
            <a:r>
              <a:rPr lang="en-US" dirty="0">
                <a:latin typeface="Arial" charset="0"/>
                <a:ea typeface="MS PGothic" charset="0"/>
              </a:rPr>
              <a:t>–</a:t>
            </a:r>
            <a:r>
              <a:rPr lang="en-US" sz="2800" dirty="0">
                <a:latin typeface="Arial" charset="0"/>
                <a:ea typeface="MS PGothic" charset="0"/>
              </a:rPr>
              <a:t>solute </a:t>
            </a:r>
            <a:r>
              <a:rPr lang="en-US" sz="2800" dirty="0">
                <a:latin typeface="Arial" charset="0"/>
                <a:ea typeface="MS PGothic" charset="0"/>
                <a:sym typeface="Symbol" charset="0"/>
              </a:rPr>
              <a:t></a:t>
            </a:r>
            <a:r>
              <a:rPr lang="en-US" sz="2800" dirty="0">
                <a:latin typeface="Arial" charset="0"/>
                <a:ea typeface="MS PGothic" charset="0"/>
              </a:rPr>
              <a:t> solvent</a:t>
            </a:r>
            <a:r>
              <a:rPr lang="en-US" dirty="0">
                <a:latin typeface="Arial" charset="0"/>
                <a:ea typeface="MS PGothic" charset="0"/>
              </a:rPr>
              <a:t>–</a:t>
            </a:r>
            <a:r>
              <a:rPr lang="en-US" sz="2800" dirty="0">
                <a:latin typeface="Arial" charset="0"/>
                <a:ea typeface="MS PGothic" charset="0"/>
              </a:rPr>
              <a:t>solvent, the total vapor pressure of the solution will be more than predicted by </a:t>
            </a:r>
            <a:r>
              <a:rPr lang="en-US" sz="2800" dirty="0" err="1">
                <a:latin typeface="Arial" charset="0"/>
                <a:ea typeface="MS PGothic" charset="0"/>
              </a:rPr>
              <a:t>Raoult</a:t>
            </a:r>
            <a:r>
              <a:rPr lang="ja-JP" altLang="en-US" sz="2800" dirty="0">
                <a:latin typeface="Arial" charset="0"/>
                <a:ea typeface="MS PGothic" charset="0"/>
              </a:rPr>
              <a:t>’</a:t>
            </a:r>
            <a:r>
              <a:rPr lang="en-US" altLang="ja-JP" sz="2800" dirty="0">
                <a:latin typeface="Arial" charset="0"/>
                <a:ea typeface="MS PGothic" charset="0"/>
              </a:rPr>
              <a:t>s Law.</a:t>
            </a:r>
            <a:endParaRPr lang="en-US" sz="2800" dirty="0">
              <a:latin typeface="Arial" charset="0"/>
              <a:ea typeface="MS PGothic" charset="0"/>
            </a:endParaRPr>
          </a:p>
        </p:txBody>
      </p:sp>
      <p:sp>
        <p:nvSpPr>
          <p:cNvPr id="7475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>
                <a:latin typeface="Arial" charset="0"/>
                <a:ea typeface="MS PGothic" charset="0"/>
                <a:cs typeface="Arial" charset="0"/>
              </a:rPr>
              <a:t>Vapor Pressure of a Non-ideal Solution</a:t>
            </a:r>
          </a:p>
        </p:txBody>
      </p:sp>
    </p:spTree>
    <p:extLst>
      <p:ext uri="{BB962C8B-B14F-4D97-AF65-F5344CB8AC3E}">
        <p14:creationId xmlns:p14="http://schemas.microsoft.com/office/powerpoint/2010/main" val="34890663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4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4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latin typeface="Arial" charset="0"/>
                <a:ea typeface="MS PGothic" charset="0"/>
                <a:cs typeface="Arial" charset="0"/>
              </a:rPr>
              <a:t>Deviations from </a:t>
            </a:r>
            <a:r>
              <a:rPr lang="en-US" dirty="0" err="1">
                <a:latin typeface="Arial" charset="0"/>
                <a:ea typeface="MS PGothic" charset="0"/>
                <a:cs typeface="Arial" charset="0"/>
              </a:rPr>
              <a:t>Raoult</a:t>
            </a:r>
            <a:r>
              <a:rPr lang="ja-JP" altLang="en-US" dirty="0">
                <a:latin typeface="Arial" charset="0"/>
                <a:ea typeface="MS PGothic" charset="0"/>
                <a:cs typeface="Arial" charset="0"/>
              </a:rPr>
              <a:t>’</a:t>
            </a:r>
            <a:r>
              <a:rPr lang="en-US" altLang="ja-JP" dirty="0">
                <a:latin typeface="Arial" charset="0"/>
                <a:ea typeface="MS PGothic" charset="0"/>
                <a:cs typeface="Arial" charset="0"/>
              </a:rPr>
              <a:t>s Law</a:t>
            </a:r>
            <a:endParaRPr lang="en-US" dirty="0">
              <a:latin typeface="Arial" charset="0"/>
              <a:ea typeface="MS PGothic" charset="0"/>
              <a:cs typeface="Arial" charset="0"/>
            </a:endParaRPr>
          </a:p>
        </p:txBody>
      </p:sp>
      <p:pic>
        <p:nvPicPr>
          <p:cNvPr id="75779" name="Picture 1" descr="12_15_Figur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79"/>
          <a:stretch>
            <a:fillRect/>
          </a:stretch>
        </p:blipFill>
        <p:spPr bwMode="auto">
          <a:xfrm>
            <a:off x="149225" y="1295400"/>
            <a:ext cx="8842375" cy="387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276435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14563" y="293688"/>
            <a:ext cx="4838700" cy="781050"/>
          </a:xfrm>
        </p:spPr>
        <p:txBody>
          <a:bodyPr/>
          <a:lstStyle/>
          <a:p>
            <a:r>
              <a:rPr lang="en-US"/>
              <a:t>Raoult’s Law</a:t>
            </a: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696913" y="1223963"/>
            <a:ext cx="78882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/>
              <a:t>The presence of a nonvolatile solute lowers the vapor pressure of the solvent.</a:t>
            </a:r>
          </a:p>
        </p:txBody>
      </p:sp>
      <p:graphicFrame>
        <p:nvGraphicFramePr>
          <p:cNvPr id="76805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1746250" y="2176463"/>
          <a:ext cx="6096000" cy="116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94" name="Equation" r:id="rId3" imgW="1257120" imgH="241200" progId="Equation.3">
                  <p:embed/>
                </p:oleObj>
              </mc:Choice>
              <mc:Fallback>
                <p:oleObj name="Equation" r:id="rId3" imgW="1257120" imgH="241200" progId="Equation.3">
                  <p:embed/>
                  <p:pic>
                    <p:nvPicPr>
                      <p:cNvPr id="7680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6250" y="2176463"/>
                        <a:ext cx="6096000" cy="1169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788988" y="3573463"/>
            <a:ext cx="85883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i="1">
                <a:solidFill>
                  <a:srgbClr val="FFFF00"/>
                </a:solidFill>
                <a:latin typeface="Times New Roman" pitchFamily="18" charset="0"/>
              </a:rPr>
              <a:t>P</a:t>
            </a:r>
            <a:r>
              <a:rPr lang="en-US" sz="3200" i="1" baseline="-25000">
                <a:solidFill>
                  <a:srgbClr val="FFFF00"/>
                </a:solidFill>
                <a:latin typeface="Times New Roman" pitchFamily="18" charset="0"/>
              </a:rPr>
              <a:t>solution</a:t>
            </a:r>
            <a:r>
              <a:rPr lang="en-US" sz="2800"/>
              <a:t> = Observed Vapor pressure of </a:t>
            </a:r>
          </a:p>
          <a:p>
            <a:r>
              <a:rPr lang="en-US" sz="2800"/>
              <a:t>             the solution</a:t>
            </a: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755650" y="5395913"/>
            <a:ext cx="80359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i="1">
                <a:solidFill>
                  <a:srgbClr val="FFFF00"/>
                </a:solidFill>
                <a:latin typeface="Times New Roman" pitchFamily="18" charset="0"/>
              </a:rPr>
              <a:t>P</a:t>
            </a:r>
            <a:r>
              <a:rPr lang="en-US" sz="3200" i="1" baseline="30000">
                <a:solidFill>
                  <a:srgbClr val="FFFF00"/>
                </a:solidFill>
                <a:latin typeface="Times New Roman" pitchFamily="18" charset="0"/>
              </a:rPr>
              <a:t>0</a:t>
            </a:r>
            <a:r>
              <a:rPr lang="en-US" sz="3200" i="1" baseline="-25000">
                <a:solidFill>
                  <a:srgbClr val="FFFF00"/>
                </a:solidFill>
                <a:latin typeface="Times New Roman" pitchFamily="18" charset="0"/>
              </a:rPr>
              <a:t>solvent</a:t>
            </a:r>
            <a:r>
              <a:rPr lang="en-US" sz="2800"/>
              <a:t> = Vapor pressure of the pure solvent</a:t>
            </a:r>
          </a:p>
        </p:txBody>
      </p:sp>
      <p:sp>
        <p:nvSpPr>
          <p:cNvPr id="76809" name="Text Box 9"/>
          <p:cNvSpPr txBox="1">
            <a:spLocks noChangeArrowheads="1"/>
          </p:cNvSpPr>
          <p:nvPr/>
        </p:nvSpPr>
        <p:spPr bwMode="auto">
          <a:xfrm>
            <a:off x="908050" y="4648200"/>
            <a:ext cx="80359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i="1">
                <a:solidFill>
                  <a:srgbClr val="FFFF00"/>
                </a:solidFill>
                <a:latin typeface="Times New Roman" pitchFamily="18" charset="0"/>
                <a:sym typeface="Symbol" pitchFamily="18" charset="2"/>
              </a:rPr>
              <a:t></a:t>
            </a:r>
            <a:r>
              <a:rPr lang="en-US" sz="3200" i="1" baseline="-25000">
                <a:solidFill>
                  <a:srgbClr val="FFFF00"/>
                </a:solidFill>
                <a:latin typeface="Times New Roman" pitchFamily="18" charset="0"/>
              </a:rPr>
              <a:t>solvent</a:t>
            </a:r>
            <a:r>
              <a:rPr lang="en-US" sz="2800"/>
              <a:t> = Mole fraction of the solvent</a:t>
            </a:r>
          </a:p>
        </p:txBody>
      </p:sp>
    </p:spTree>
    <p:extLst>
      <p:ext uri="{BB962C8B-B14F-4D97-AF65-F5344CB8AC3E}">
        <p14:creationId xmlns:p14="http://schemas.microsoft.com/office/powerpoint/2010/main" val="1638642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6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7" grpId="0"/>
      <p:bldP spid="76808" grpId="0"/>
      <p:bldP spid="7680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Content Placeholder 2"/>
          <p:cNvSpPr>
            <a:spLocks noGrp="1"/>
          </p:cNvSpPr>
          <p:nvPr>
            <p:ph idx="1"/>
          </p:nvPr>
        </p:nvSpPr>
        <p:spPr>
          <a:xfrm>
            <a:off x="243733" y="879921"/>
            <a:ext cx="8610600" cy="4953000"/>
          </a:xfrm>
        </p:spPr>
        <p:txBody>
          <a:bodyPr/>
          <a:lstStyle/>
          <a:p>
            <a:r>
              <a:rPr lang="en-US" sz="2800" dirty="0">
                <a:latin typeface="Arial" charset="0"/>
                <a:ea typeface="MS PGothic" charset="0"/>
              </a:rPr>
              <a:t>The vapor pressure of a solvent in a solution is always lower than the vapor pressure of the </a:t>
            </a:r>
            <a:br>
              <a:rPr lang="en-US" sz="2800" dirty="0">
                <a:latin typeface="Arial" charset="0"/>
                <a:ea typeface="MS PGothic" charset="0"/>
              </a:rPr>
            </a:br>
            <a:r>
              <a:rPr lang="en-US" sz="2800" dirty="0">
                <a:latin typeface="Arial" charset="0"/>
                <a:ea typeface="MS PGothic" charset="0"/>
              </a:rPr>
              <a:t>pure solvent.</a:t>
            </a:r>
          </a:p>
          <a:p>
            <a:r>
              <a:rPr lang="en-US" sz="2800" dirty="0">
                <a:latin typeface="Arial" charset="0"/>
                <a:ea typeface="MS PGothic" charset="0"/>
              </a:rPr>
              <a:t>The vapor pressure of the solution is directly proportional to the amount of the solvent in </a:t>
            </a:r>
            <a:br>
              <a:rPr lang="en-US" sz="2800" dirty="0">
                <a:latin typeface="Arial" charset="0"/>
                <a:ea typeface="MS PGothic" charset="0"/>
              </a:rPr>
            </a:br>
            <a:r>
              <a:rPr lang="en-US" sz="2800" dirty="0">
                <a:latin typeface="Arial" charset="0"/>
                <a:ea typeface="MS PGothic" charset="0"/>
              </a:rPr>
              <a:t>the solution.</a:t>
            </a:r>
          </a:p>
          <a:p>
            <a:r>
              <a:rPr lang="en-US" sz="2800" dirty="0">
                <a:latin typeface="Arial" charset="0"/>
                <a:ea typeface="MS PGothic" charset="0"/>
              </a:rPr>
              <a:t>The difference between the vapor pressure of the pure solvent and the vapor pressure of the solvent in solution is called the 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ea typeface="MS PGothic" charset="0"/>
              </a:rPr>
              <a:t>vapor pressure lowering</a:t>
            </a:r>
            <a:r>
              <a:rPr lang="en-US" sz="2800" dirty="0">
                <a:solidFill>
                  <a:srgbClr val="FF0000"/>
                </a:solidFill>
                <a:latin typeface="Arial" charset="0"/>
                <a:ea typeface="MS PGothic" charset="0"/>
              </a:rPr>
              <a:t>.</a:t>
            </a:r>
          </a:p>
          <a:p>
            <a:pPr algn="ctr">
              <a:buFontTx/>
              <a:buNone/>
            </a:pPr>
            <a:r>
              <a:rPr lang="el-GR" sz="2800" i="1" dirty="0">
                <a:latin typeface="Arial" charset="0"/>
                <a:ea typeface="MS PGothic" charset="0"/>
              </a:rPr>
              <a:t>Δ</a:t>
            </a:r>
            <a:r>
              <a:rPr lang="en-US" sz="2800" i="1" dirty="0">
                <a:latin typeface="Arial" charset="0"/>
                <a:ea typeface="MS PGothic" charset="0"/>
              </a:rPr>
              <a:t>P</a:t>
            </a:r>
            <a:r>
              <a:rPr lang="en-US" sz="2800" dirty="0">
                <a:latin typeface="Arial" charset="0"/>
                <a:ea typeface="MS PGothic" charset="0"/>
              </a:rPr>
              <a:t> = </a:t>
            </a:r>
            <a:r>
              <a:rPr lang="en-US" sz="2800" i="1" dirty="0" err="1">
                <a:latin typeface="Arial" charset="0"/>
                <a:ea typeface="MS PGothic" charset="0"/>
              </a:rPr>
              <a:t>P</a:t>
            </a:r>
            <a:r>
              <a:rPr lang="en-US" sz="2800" dirty="0" err="1">
                <a:latin typeface="Arial" charset="0"/>
                <a:ea typeface="MS PGothic" charset="0"/>
              </a:rPr>
              <a:t>°</a:t>
            </a:r>
            <a:r>
              <a:rPr lang="en-US" sz="2800" baseline="-25000" dirty="0" err="1">
                <a:latin typeface="Arial" charset="0"/>
                <a:ea typeface="MS PGothic" charset="0"/>
              </a:rPr>
              <a:t>solvent</a:t>
            </a:r>
            <a:r>
              <a:rPr lang="en-US" sz="2800" i="1" dirty="0">
                <a:latin typeface="Arial" charset="0"/>
                <a:ea typeface="MS PGothic" charset="0"/>
              </a:rPr>
              <a:t> −</a:t>
            </a:r>
            <a:r>
              <a:rPr lang="en-US" sz="2800" dirty="0">
                <a:latin typeface="Arial" charset="0"/>
                <a:ea typeface="MS PGothic" charset="0"/>
              </a:rPr>
              <a:t> </a:t>
            </a:r>
            <a:r>
              <a:rPr lang="en-US" sz="2800" i="1" dirty="0" err="1">
                <a:latin typeface="Arial" charset="0"/>
                <a:ea typeface="MS PGothic" charset="0"/>
              </a:rPr>
              <a:t>P</a:t>
            </a:r>
            <a:r>
              <a:rPr lang="en-US" sz="2800" baseline="-25000" dirty="0" err="1">
                <a:latin typeface="Arial" charset="0"/>
                <a:ea typeface="MS PGothic" charset="0"/>
              </a:rPr>
              <a:t>solution</a:t>
            </a:r>
            <a:r>
              <a:rPr lang="en-US" sz="2800" i="1" dirty="0">
                <a:latin typeface="Arial" charset="0"/>
                <a:ea typeface="MS PGothic" charset="0"/>
              </a:rPr>
              <a:t> = </a:t>
            </a:r>
            <a:r>
              <a:rPr lang="el-GR" dirty="0">
                <a:latin typeface="Times New Roman" charset="0"/>
                <a:ea typeface="MS PGothic" charset="0"/>
                <a:cs typeface="Times New Roman" charset="0"/>
              </a:rPr>
              <a:t>χ</a:t>
            </a:r>
            <a:r>
              <a:rPr lang="en-US" sz="2800" baseline="-25000" dirty="0">
                <a:latin typeface="Arial" charset="0"/>
                <a:ea typeface="MS PGothic" charset="0"/>
              </a:rPr>
              <a:t>solute</a:t>
            </a:r>
            <a:r>
              <a:rPr lang="en-US" i="1" dirty="0">
                <a:latin typeface="Arial" charset="0"/>
                <a:ea typeface="MS PGothic" charset="0"/>
              </a:rPr>
              <a:t> ∙</a:t>
            </a:r>
            <a:r>
              <a:rPr lang="en-US" i="1" dirty="0">
                <a:latin typeface="Arial" charset="0"/>
                <a:ea typeface="MS PGothic" charset="0"/>
                <a:sym typeface="Wingdings" charset="0"/>
              </a:rPr>
              <a:t> </a:t>
            </a:r>
            <a:r>
              <a:rPr lang="en-US" sz="2800" i="1" dirty="0" err="1">
                <a:latin typeface="Arial" charset="0"/>
                <a:ea typeface="MS PGothic" charset="0"/>
              </a:rPr>
              <a:t>P</a:t>
            </a:r>
            <a:r>
              <a:rPr lang="en-US" sz="2800" dirty="0" err="1">
                <a:latin typeface="Arial" charset="0"/>
                <a:ea typeface="MS PGothic" charset="0"/>
              </a:rPr>
              <a:t>°</a:t>
            </a:r>
            <a:r>
              <a:rPr lang="en-US" baseline="-25000" dirty="0" err="1">
                <a:latin typeface="Arial" charset="0"/>
                <a:ea typeface="MS PGothic" charset="0"/>
              </a:rPr>
              <a:t>solvent</a:t>
            </a:r>
            <a:endParaRPr lang="en-US" baseline="-25000" dirty="0">
              <a:latin typeface="Arial" charset="0"/>
              <a:ea typeface="MS PGothic" charset="0"/>
            </a:endParaRPr>
          </a:p>
        </p:txBody>
      </p:sp>
      <p:sp>
        <p:nvSpPr>
          <p:cNvPr id="71683" name="Title 1"/>
          <p:cNvSpPr>
            <a:spLocks noGrp="1"/>
          </p:cNvSpPr>
          <p:nvPr>
            <p:ph type="title"/>
          </p:nvPr>
        </p:nvSpPr>
        <p:spPr>
          <a:xfrm>
            <a:off x="708082" y="0"/>
            <a:ext cx="7772400" cy="1143000"/>
          </a:xfrm>
        </p:spPr>
        <p:txBody>
          <a:bodyPr/>
          <a:lstStyle/>
          <a:p>
            <a:r>
              <a:rPr lang="en-US" dirty="0">
                <a:latin typeface="Arial" charset="0"/>
                <a:ea typeface="MS PGothic" charset="0"/>
                <a:cs typeface="Arial" charset="0"/>
              </a:rPr>
              <a:t>Vapor Pressure Lowering</a:t>
            </a:r>
          </a:p>
        </p:txBody>
      </p:sp>
    </p:spTree>
    <p:extLst>
      <p:ext uri="{BB962C8B-B14F-4D97-AF65-F5344CB8AC3E}">
        <p14:creationId xmlns:p14="http://schemas.microsoft.com/office/powerpoint/2010/main" val="21730344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idx="1"/>
          </p:nvPr>
        </p:nvSpPr>
        <p:spPr>
          <a:xfrm>
            <a:off x="384175" y="851137"/>
            <a:ext cx="8458200" cy="2819400"/>
          </a:xfrm>
        </p:spPr>
        <p:txBody>
          <a:bodyPr/>
          <a:lstStyle/>
          <a:p>
            <a:r>
              <a:rPr lang="en-US" sz="2800" dirty="0">
                <a:latin typeface="Arial" charset="0"/>
                <a:ea typeface="MS PGothic" charset="0"/>
              </a:rPr>
              <a:t>The vapor pressure of a solvent above a solution is lower than the vapor pressure of the pure solvent.</a:t>
            </a:r>
          </a:p>
          <a:p>
            <a:pPr lvl="1"/>
            <a:r>
              <a:rPr lang="en-US" sz="2400" dirty="0">
                <a:latin typeface="Arial" charset="0"/>
                <a:ea typeface="MS PGothic" charset="0"/>
              </a:rPr>
              <a:t>The solute particles replace some of the solvent molecules at the surface.</a:t>
            </a:r>
          </a:p>
          <a:p>
            <a:pPr lvl="1"/>
            <a:r>
              <a:rPr lang="en-US" sz="2400" dirty="0">
                <a:latin typeface="Arial" charset="0"/>
                <a:ea typeface="MS PGothic" charset="0"/>
              </a:rPr>
              <a:t>The pure solvent establishes a liquid vapor equilibrium.</a:t>
            </a:r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latin typeface="Arial" charset="0"/>
                <a:ea typeface="MS PGothic" charset="0"/>
                <a:cs typeface="Arial" charset="0"/>
              </a:rPr>
              <a:t>Vapor Pressure of Solutions</a:t>
            </a:r>
          </a:p>
        </p:txBody>
      </p:sp>
      <p:pic>
        <p:nvPicPr>
          <p:cNvPr id="64516" name="Picture 1" descr="12_Pg567_UnFigure_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24"/>
          <a:stretch>
            <a:fillRect/>
          </a:stretch>
        </p:blipFill>
        <p:spPr bwMode="auto">
          <a:xfrm>
            <a:off x="3581400" y="3451225"/>
            <a:ext cx="2057400" cy="325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08117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4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4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4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Grp="1" noChangeArrowheads="1"/>
          </p:cNvSpPr>
          <p:nvPr>
            <p:ph idx="1"/>
          </p:nvPr>
        </p:nvSpPr>
        <p:spPr>
          <a:xfrm>
            <a:off x="384175" y="873422"/>
            <a:ext cx="8382000" cy="1066800"/>
          </a:xfrm>
        </p:spPr>
        <p:txBody>
          <a:bodyPr/>
          <a:lstStyle/>
          <a:p>
            <a:r>
              <a:rPr lang="en-US" sz="2800" dirty="0">
                <a:latin typeface="Arial" charset="0"/>
                <a:ea typeface="MS PGothic" charset="0"/>
              </a:rPr>
              <a:t>Addition of a nonvolatile solute reduces the rate of vaporization, decreasing the amount of vapor.</a:t>
            </a:r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latin typeface="Arial" charset="0"/>
                <a:ea typeface="MS PGothic" charset="0"/>
                <a:cs typeface="Arial" charset="0"/>
              </a:rPr>
              <a:t>Vapor Pressure of Solutions</a:t>
            </a:r>
          </a:p>
        </p:txBody>
      </p:sp>
      <p:pic>
        <p:nvPicPr>
          <p:cNvPr id="65540" name="Picture 1" descr="12_Pg568_UnFigure_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35"/>
          <a:stretch>
            <a:fillRect/>
          </a:stretch>
        </p:blipFill>
        <p:spPr bwMode="auto">
          <a:xfrm>
            <a:off x="2971800" y="1905000"/>
            <a:ext cx="3276600" cy="462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987893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idx="1"/>
          </p:nvPr>
        </p:nvSpPr>
        <p:spPr>
          <a:xfrm>
            <a:off x="495585" y="851137"/>
            <a:ext cx="7924800" cy="1447800"/>
          </a:xfrm>
        </p:spPr>
        <p:txBody>
          <a:bodyPr/>
          <a:lstStyle/>
          <a:p>
            <a:r>
              <a:rPr lang="en-US" sz="2800" dirty="0">
                <a:latin typeface="Arial" charset="0"/>
                <a:ea typeface="MS PGothic" charset="0"/>
              </a:rPr>
              <a:t>Eventually, equilibrium is re-established, but with a smaller number of vapor molecules; therefore, the vapor pressure will be lower.</a:t>
            </a:r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latin typeface="Arial" charset="0"/>
                <a:ea typeface="MS PGothic" charset="0"/>
                <a:cs typeface="Arial" charset="0"/>
              </a:rPr>
              <a:t>Vapor Pressure of Solutions</a:t>
            </a:r>
          </a:p>
        </p:txBody>
      </p:sp>
      <p:pic>
        <p:nvPicPr>
          <p:cNvPr id="66564" name="Picture 1" descr="12_Pg568_UnFigure_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80"/>
          <a:stretch>
            <a:fillRect/>
          </a:stretch>
        </p:blipFill>
        <p:spPr bwMode="auto">
          <a:xfrm>
            <a:off x="5088881" y="2260600"/>
            <a:ext cx="3616325" cy="459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646900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66725"/>
            <a:ext cx="7772400" cy="1143000"/>
          </a:xfrm>
        </p:spPr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Liquid-liquid solutions in which both components are volatile (Non-Ideal)</a:t>
            </a:r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2452688" y="1893888"/>
            <a:ext cx="41687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tabLst>
                <a:tab pos="1143000" algn="r"/>
                <a:tab pos="2743200" algn="ctr"/>
                <a:tab pos="5486400" algn="r"/>
              </a:tabLst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ea typeface="Times New Roman" pitchFamily="18" charset="0"/>
                <a:cs typeface="Arial" pitchFamily="34" charset="0"/>
              </a:rPr>
              <a:t>Modified Raoult's Law:</a:t>
            </a:r>
          </a:p>
          <a:p>
            <a:pPr eaLnBrk="0" hangingPunct="0">
              <a:tabLst>
                <a:tab pos="1143000" algn="r"/>
                <a:tab pos="2743200" algn="ctr"/>
                <a:tab pos="5486400" algn="r"/>
              </a:tabLst>
            </a:pPr>
            <a:r>
              <a:rPr lang="en-US" sz="1200" b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endParaRPr lang="en-US" sz="1800" b="0">
              <a:latin typeface="Arial" pitchFamily="34" charset="0"/>
            </a:endParaRPr>
          </a:p>
        </p:txBody>
      </p:sp>
      <p:graphicFrame>
        <p:nvGraphicFramePr>
          <p:cNvPr id="81924" name="Object 4"/>
          <p:cNvGraphicFramePr>
            <a:graphicFrameLocks noChangeAspect="1"/>
          </p:cNvGraphicFramePr>
          <p:nvPr/>
        </p:nvGraphicFramePr>
        <p:xfrm>
          <a:off x="530225" y="2625725"/>
          <a:ext cx="8264525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18" name="Equation" r:id="rId3" imgW="1942920" imgH="241200" progId="Equation.3">
                  <p:embed/>
                </p:oleObj>
              </mc:Choice>
              <mc:Fallback>
                <p:oleObj name="Equation" r:id="rId3" imgW="1942920" imgH="241200" progId="Equation.3">
                  <p:embed/>
                  <p:pic>
                    <p:nvPicPr>
                      <p:cNvPr id="819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2625725"/>
                        <a:ext cx="8264525" cy="1012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735013" y="4106863"/>
            <a:ext cx="7910512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1600200" algn="r"/>
                <a:tab pos="2743200" algn="ctr"/>
                <a:tab pos="5486400" algn="r"/>
              </a:tabLst>
            </a:pPr>
            <a:r>
              <a:rPr lang="en-US" sz="2800" i="1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</a:rPr>
              <a:t>P</a:t>
            </a:r>
            <a:r>
              <a:rPr lang="en-US" sz="2800" i="1" baseline="3000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</a:rPr>
              <a:t>0</a:t>
            </a:r>
            <a:r>
              <a:rPr lang="en-US" sz="2800">
                <a:ea typeface="Times New Roman" pitchFamily="18" charset="0"/>
                <a:cs typeface="Arial" pitchFamily="34" charset="0"/>
              </a:rPr>
              <a:t> is the vapor pressure of the pure solvent</a:t>
            </a:r>
          </a:p>
          <a:p>
            <a:pPr>
              <a:tabLst>
                <a:tab pos="1600200" algn="r"/>
                <a:tab pos="2743200" algn="ctr"/>
                <a:tab pos="5486400" algn="r"/>
              </a:tabLst>
            </a:pPr>
            <a:endParaRPr lang="en-US" sz="2800">
              <a:ea typeface="Times New Roman" pitchFamily="18" charset="0"/>
              <a:cs typeface="Arial" pitchFamily="34" charset="0"/>
            </a:endParaRPr>
          </a:p>
          <a:p>
            <a:pPr eaLnBrk="0" hangingPunct="0">
              <a:tabLst>
                <a:tab pos="1600200" algn="r"/>
                <a:tab pos="2743200" algn="ctr"/>
                <a:tab pos="5486400" algn="r"/>
              </a:tabLst>
            </a:pPr>
            <a:r>
              <a:rPr lang="en-US" sz="2800" i="1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</a:rPr>
              <a:t>P</a:t>
            </a:r>
            <a:r>
              <a:rPr lang="en-US" sz="2800" i="1" baseline="-3000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</a:rPr>
              <a:t>A</a:t>
            </a:r>
            <a:r>
              <a:rPr lang="en-US" sz="2800" i="1"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>
                <a:ea typeface="Times New Roman" pitchFamily="18" charset="0"/>
                <a:cs typeface="Arial" pitchFamily="34" charset="0"/>
              </a:rPr>
              <a:t>and </a:t>
            </a:r>
            <a:r>
              <a:rPr lang="en-US" sz="2800" i="1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</a:rPr>
              <a:t>P</a:t>
            </a:r>
            <a:r>
              <a:rPr lang="en-US" sz="2800" i="1" baseline="-3000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</a:rPr>
              <a:t>B</a:t>
            </a:r>
            <a:r>
              <a:rPr lang="en-US" sz="2800">
                <a:ea typeface="Times New Roman" pitchFamily="18" charset="0"/>
                <a:cs typeface="Arial" pitchFamily="34" charset="0"/>
              </a:rPr>
              <a:t> are the partial pressures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914418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331" y="199696"/>
            <a:ext cx="7772400" cy="796591"/>
          </a:xfrm>
        </p:spPr>
        <p:txBody>
          <a:bodyPr/>
          <a:lstStyle/>
          <a:p>
            <a:r>
              <a:rPr lang="en-US" dirty="0"/>
              <a:t>Ideal </a:t>
            </a:r>
            <a:r>
              <a:rPr lang="en-US" dirty="0" err="1"/>
              <a:t>Sol’n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717" y="847494"/>
            <a:ext cx="8655269" cy="6010506"/>
          </a:xfrm>
        </p:spPr>
        <p:txBody>
          <a:bodyPr/>
          <a:lstStyle/>
          <a:p>
            <a:r>
              <a:rPr lang="en-US" dirty="0"/>
              <a:t>1. </a:t>
            </a:r>
            <a:r>
              <a:rPr lang="en-US" dirty="0">
                <a:solidFill>
                  <a:srgbClr val="FFFF00"/>
                </a:solidFill>
              </a:rPr>
              <a:t>Liquid-liquid</a:t>
            </a:r>
            <a:r>
              <a:rPr lang="en-US" dirty="0"/>
              <a:t> solution that obeys </a:t>
            </a:r>
            <a:r>
              <a:rPr lang="en-US" dirty="0" err="1"/>
              <a:t>Raoult's</a:t>
            </a:r>
            <a:r>
              <a:rPr lang="en-US" dirty="0"/>
              <a:t> law</a:t>
            </a:r>
          </a:p>
          <a:p>
            <a:pPr lvl="1"/>
            <a:r>
              <a:rPr lang="en-US" dirty="0"/>
              <a:t>a. No solution is perfectly ideal, though some are close</a:t>
            </a:r>
          </a:p>
          <a:p>
            <a:r>
              <a:rPr lang="en-US" dirty="0"/>
              <a:t>2. </a:t>
            </a:r>
            <a:r>
              <a:rPr lang="en-US" dirty="0">
                <a:solidFill>
                  <a:srgbClr val="FFFF00"/>
                </a:solidFill>
              </a:rPr>
              <a:t>Negative deviations </a:t>
            </a:r>
            <a:r>
              <a:rPr lang="en-US" dirty="0"/>
              <a:t>from </a:t>
            </a:r>
            <a:r>
              <a:rPr lang="en-US" dirty="0" err="1"/>
              <a:t>Raoult's</a:t>
            </a:r>
            <a:r>
              <a:rPr lang="en-US" dirty="0"/>
              <a:t> law (lower than predicted vapor pressure for the solution)</a:t>
            </a:r>
          </a:p>
          <a:p>
            <a:pPr lvl="1"/>
            <a:r>
              <a:rPr lang="en-US" dirty="0"/>
              <a:t>a. Solute and solvent are similar, with strong forces of attraction</a:t>
            </a:r>
          </a:p>
          <a:p>
            <a:pPr lvl="1"/>
            <a:r>
              <a:rPr lang="en-US" dirty="0"/>
              <a:t>b. </a:t>
            </a:r>
            <a:r>
              <a:rPr lang="en-US" dirty="0">
                <a:sym typeface="Symbol"/>
              </a:rPr>
              <a:t></a:t>
            </a:r>
            <a:r>
              <a:rPr lang="en-US" dirty="0" err="1"/>
              <a:t>Hsol'n</a:t>
            </a:r>
            <a:r>
              <a:rPr lang="en-US" dirty="0"/>
              <a:t> is large and negative</a:t>
            </a:r>
          </a:p>
          <a:p>
            <a:r>
              <a:rPr lang="en-US" dirty="0"/>
              <a:t>3. </a:t>
            </a:r>
            <a:r>
              <a:rPr lang="en-US" dirty="0">
                <a:solidFill>
                  <a:srgbClr val="FFFF00"/>
                </a:solidFill>
              </a:rPr>
              <a:t>Positive deviations </a:t>
            </a:r>
            <a:r>
              <a:rPr lang="en-US" dirty="0"/>
              <a:t>from </a:t>
            </a:r>
            <a:r>
              <a:rPr lang="en-US" dirty="0" err="1"/>
              <a:t>Raoult's</a:t>
            </a:r>
            <a:r>
              <a:rPr lang="en-US" dirty="0"/>
              <a:t> law (higher than predicted vapor pressure for the solution)</a:t>
            </a:r>
          </a:p>
          <a:p>
            <a:pPr lvl="1"/>
            <a:r>
              <a:rPr lang="en-US" dirty="0"/>
              <a:t>a. Solute and solvent are </a:t>
            </a:r>
            <a:r>
              <a:rPr lang="en-US" dirty="0" err="1"/>
              <a:t>dissimiliar</a:t>
            </a:r>
            <a:r>
              <a:rPr lang="en-US" dirty="0"/>
              <a:t>, with only weak forces of attraction</a:t>
            </a:r>
          </a:p>
          <a:p>
            <a:pPr lvl="1"/>
            <a:r>
              <a:rPr lang="en-US" dirty="0"/>
              <a:t>b. Particles easily escape attractions in solution to enter the vapor phase</a:t>
            </a:r>
          </a:p>
        </p:txBody>
      </p:sp>
    </p:spTree>
    <p:extLst>
      <p:ext uri="{BB962C8B-B14F-4D97-AF65-F5344CB8AC3E}">
        <p14:creationId xmlns:p14="http://schemas.microsoft.com/office/powerpoint/2010/main" val="876856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390" y="0"/>
            <a:ext cx="7772400" cy="1143000"/>
          </a:xfrm>
        </p:spPr>
        <p:txBody>
          <a:bodyPr/>
          <a:lstStyle/>
          <a:p>
            <a:r>
              <a:rPr lang="en-US" dirty="0">
                <a:latin typeface="Arial" charset="0"/>
                <a:ea typeface="MS PGothic" charset="0"/>
                <a:cs typeface="Arial" charset="0"/>
              </a:rPr>
              <a:t>Ideal versus </a:t>
            </a:r>
            <a:r>
              <a:rPr lang="en-US" dirty="0" err="1">
                <a:latin typeface="Arial" charset="0"/>
                <a:ea typeface="MS PGothic" charset="0"/>
                <a:cs typeface="Arial" charset="0"/>
              </a:rPr>
              <a:t>Nonideal</a:t>
            </a:r>
            <a:r>
              <a:rPr lang="en-US" dirty="0">
                <a:latin typeface="Arial" charset="0"/>
                <a:ea typeface="MS PGothic" charset="0"/>
                <a:cs typeface="Arial" charset="0"/>
              </a:rPr>
              <a:t> Solution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384175" y="1105612"/>
            <a:ext cx="8458200" cy="3810000"/>
          </a:xfrm>
        </p:spPr>
        <p:txBody>
          <a:bodyPr/>
          <a:lstStyle/>
          <a:p>
            <a:r>
              <a:rPr lang="en-US" sz="2800" dirty="0">
                <a:latin typeface="Arial" charset="0"/>
                <a:ea typeface="MS PGothic" charset="0"/>
              </a:rPr>
              <a:t>In ideal solutions, the made solute–solvent interactions are equal to the sum of the broken solute–solute and solvent–solvent interactions.</a:t>
            </a:r>
          </a:p>
          <a:p>
            <a:pPr lvl="1"/>
            <a:r>
              <a:rPr lang="en-US" sz="2400" dirty="0">
                <a:latin typeface="Arial" charset="0"/>
                <a:ea typeface="MS PGothic" charset="0"/>
              </a:rPr>
              <a:t>Ideal solutions follow </a:t>
            </a:r>
            <a:r>
              <a:rPr lang="en-US" sz="2400" dirty="0" err="1">
                <a:latin typeface="Arial" charset="0"/>
                <a:ea typeface="MS PGothic" charset="0"/>
              </a:rPr>
              <a:t>Raoult</a:t>
            </a:r>
            <a:r>
              <a:rPr lang="ja-JP" altLang="en-US" sz="2400" dirty="0">
                <a:latin typeface="Arial" charset="0"/>
                <a:ea typeface="MS PGothic" charset="0"/>
              </a:rPr>
              <a:t>’</a:t>
            </a:r>
            <a:r>
              <a:rPr lang="en-US" altLang="ja-JP" sz="2400" dirty="0">
                <a:latin typeface="Arial" charset="0"/>
                <a:ea typeface="MS PGothic" charset="0"/>
              </a:rPr>
              <a:t>s law</a:t>
            </a:r>
          </a:p>
          <a:p>
            <a:r>
              <a:rPr lang="en-US" sz="2800" dirty="0">
                <a:latin typeface="Arial" charset="0"/>
                <a:ea typeface="MS PGothic" charset="0"/>
              </a:rPr>
              <a:t>Effectively, the solute is diluting the solvent.</a:t>
            </a:r>
          </a:p>
          <a:p>
            <a:r>
              <a:rPr lang="en-US" sz="2800" dirty="0">
                <a:latin typeface="Arial" charset="0"/>
                <a:ea typeface="MS PGothic" charset="0"/>
              </a:rPr>
              <a:t>If the solute–solvent interactions are stronger or weaker than the broken interactions the solution is </a:t>
            </a:r>
            <a:r>
              <a:rPr lang="en-US" sz="2800" dirty="0" err="1">
                <a:latin typeface="Arial" charset="0"/>
                <a:ea typeface="MS PGothic" charset="0"/>
              </a:rPr>
              <a:t>nonideal</a:t>
            </a:r>
            <a:r>
              <a:rPr lang="en-US" sz="2800" dirty="0">
                <a:latin typeface="Arial" charset="0"/>
                <a:ea typeface="MS PGothic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01231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emistry">
  <a:themeElements>
    <a:clrScheme name="chemistry 8">
      <a:dk1>
        <a:srgbClr val="808080"/>
      </a:dk1>
      <a:lt1>
        <a:srgbClr val="FFFFFF"/>
      </a:lt1>
      <a:dk2>
        <a:srgbClr val="3366FF"/>
      </a:dk2>
      <a:lt2>
        <a:srgbClr val="FFFFFF"/>
      </a:lt2>
      <a:accent1>
        <a:srgbClr val="FFFF00"/>
      </a:accent1>
      <a:accent2>
        <a:srgbClr val="3333CC"/>
      </a:accent2>
      <a:accent3>
        <a:srgbClr val="ADB8FF"/>
      </a:accent3>
      <a:accent4>
        <a:srgbClr val="DADADA"/>
      </a:accent4>
      <a:accent5>
        <a:srgbClr val="FFFFA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hemist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8">
        <a:dk1>
          <a:srgbClr val="808080"/>
        </a:dk1>
        <a:lt1>
          <a:srgbClr val="FFFFFF"/>
        </a:lt1>
        <a:dk2>
          <a:srgbClr val="3366FF"/>
        </a:dk2>
        <a:lt2>
          <a:srgbClr val="FFFFFF"/>
        </a:lt2>
        <a:accent1>
          <a:srgbClr val="FFFF00"/>
        </a:accent1>
        <a:accent2>
          <a:srgbClr val="3333CC"/>
        </a:accent2>
        <a:accent3>
          <a:srgbClr val="ADB8FF"/>
        </a:accent3>
        <a:accent4>
          <a:srgbClr val="DADADA"/>
        </a:accent4>
        <a:accent5>
          <a:srgbClr val="FFFF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6800</TotalTime>
  <Words>535</Words>
  <Application>Microsoft Macintosh PowerPoint</Application>
  <PresentationFormat>On-screen Show (4:3)</PresentationFormat>
  <Paragraphs>50</Paragraphs>
  <Slides>11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Comic Sans MS</vt:lpstr>
      <vt:lpstr>Times New Roman</vt:lpstr>
      <vt:lpstr>Default Design</vt:lpstr>
      <vt:lpstr>chemistry</vt:lpstr>
      <vt:lpstr>Equation</vt:lpstr>
      <vt:lpstr>Properties of Solutions  Raoult’s Law</vt:lpstr>
      <vt:lpstr>Raoult’s Law</vt:lpstr>
      <vt:lpstr>Vapor Pressure Lowering</vt:lpstr>
      <vt:lpstr>Vapor Pressure of Solutions</vt:lpstr>
      <vt:lpstr>Vapor Pressure of Solutions</vt:lpstr>
      <vt:lpstr>Vapor Pressure of Solutions</vt:lpstr>
      <vt:lpstr>Liquid-liquid solutions in which both components are volatile (Non-Ideal)</vt:lpstr>
      <vt:lpstr>Ideal Sol’n</vt:lpstr>
      <vt:lpstr>Ideal versus Nonideal Solution</vt:lpstr>
      <vt:lpstr>Vapor Pressure of a Non-ideal Solution</vt:lpstr>
      <vt:lpstr>Deviations from Raoult’s Law</vt:lpstr>
    </vt:vector>
  </TitlesOfParts>
  <Company>Visalia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Allan</dc:creator>
  <cp:lastModifiedBy>Microsoft Office User</cp:lastModifiedBy>
  <cp:revision>158</cp:revision>
  <dcterms:created xsi:type="dcterms:W3CDTF">2006-06-08T16:43:21Z</dcterms:created>
  <dcterms:modified xsi:type="dcterms:W3CDTF">2020-03-22T07:23:54Z</dcterms:modified>
</cp:coreProperties>
</file>