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6"/>
  </p:notesMasterIdLst>
  <p:sldIdLst>
    <p:sldId id="256" r:id="rId3"/>
    <p:sldId id="272" r:id="rId4"/>
    <p:sldId id="273" r:id="rId5"/>
    <p:sldId id="350" r:id="rId6"/>
    <p:sldId id="351" r:id="rId7"/>
    <p:sldId id="352" r:id="rId8"/>
    <p:sldId id="353" r:id="rId9"/>
    <p:sldId id="354" r:id="rId10"/>
    <p:sldId id="320" r:id="rId11"/>
    <p:sldId id="265" r:id="rId12"/>
    <p:sldId id="264" r:id="rId13"/>
    <p:sldId id="266" r:id="rId14"/>
    <p:sldId id="40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FF99"/>
    <a:srgbClr val="EFEFDD"/>
    <a:srgbClr val="4D4D4D"/>
    <a:srgbClr val="333333"/>
    <a:srgbClr val="5F5F5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 autoAdjust="0"/>
    <p:restoredTop sz="93631"/>
  </p:normalViewPr>
  <p:slideViewPr>
    <p:cSldViewPr snapToGrid="0">
      <p:cViewPr varScale="1">
        <p:scale>
          <a:sx n="101" d="100"/>
          <a:sy n="101" d="100"/>
        </p:scale>
        <p:origin x="2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6AE65-FD9A-B440-BA8D-CD8D06CA8AA7}" type="datetimeFigureOut">
              <a:rPr lang="en-US" smtClean="0"/>
              <a:t>3/22/20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269F3-4E57-AE47-95D2-AA9A90D0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00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89843BB7-14C9-0B45-B9D5-5451E24F605A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879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8072D751-ED2D-3543-A10E-F087E20F336F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089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81D8E540-8070-2C43-8FA7-69C65D81CA62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452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31444C5-23F1-F946-B3C7-DEBAB28FB2B4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007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51C02877-C52E-8542-9F8D-2A6A9A962724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617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E36E4-6237-486D-ADD0-3BCE375F1C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D04A9-7450-48F5-96E0-A52FE13531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40502-689B-49B3-BF74-0B756213C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4FB94-ED9E-4C4A-B32D-7EA0F2298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0EF09-7206-410A-9E3B-9FFE1AF8C2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CBCB-43CA-4DA4-A7A0-F4BA601547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84360-BE85-4F48-9642-4EDB55A10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9B2C4-A7CA-417B-B8F5-DD51B98ED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8EF7D-CA7A-47A6-B7A5-A8E40E49E8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3FC94-57A1-46D6-9243-A65307E97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5B40C-BC62-4182-864B-F13BF1E52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35F99D4B-8686-4BD7-B110-49F94298EA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Properties of Solutions</a:t>
            </a:r>
            <a:b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b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Solubility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279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An electrolyte is: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329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/>
              <a:t>A substance whose aqueous solution conducts </a:t>
            </a:r>
          </a:p>
          <a:p>
            <a:r>
              <a:rPr lang="en-US"/>
              <a:t>   an electric current.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85800" y="2819400"/>
            <a:ext cx="311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A nonelectrolyte is: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14388" y="3429000"/>
            <a:ext cx="7186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/>
              <a:t>A substance whose aqueous solution does not</a:t>
            </a:r>
          </a:p>
          <a:p>
            <a:r>
              <a:rPr lang="en-US"/>
              <a:t>   conduct an electric current.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143000" y="4495800"/>
            <a:ext cx="6702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Try to classify the following substances as </a:t>
            </a:r>
          </a:p>
          <a:p>
            <a:r>
              <a:rPr lang="en-US"/>
              <a:t>electrolytes or nonelectrolytes…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3200">
                <a:solidFill>
                  <a:schemeClr val="tx1"/>
                </a:solidFill>
              </a:rPr>
              <a:t>Definition of Electrolytes and Nonelectrolytes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  <p:bldP spid="12293" grpId="0" autoUpdateAnimBg="0"/>
      <p:bldP spid="1229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3814763"/>
            <a:ext cx="8469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ammeter measures the flow of electrons (current) </a:t>
            </a:r>
          </a:p>
          <a:p>
            <a:r>
              <a:rPr lang="en-US"/>
              <a:t>through the circuit. 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33400" y="4572000"/>
            <a:ext cx="81327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/>
              <a:t>If the ammeter measures a current, and the bulb </a:t>
            </a:r>
          </a:p>
          <a:p>
            <a:pPr>
              <a:buFont typeface="Wingdings" pitchFamily="2" charset="2"/>
              <a:buNone/>
            </a:pPr>
            <a:r>
              <a:rPr lang="en-US"/>
              <a:t>   glows, then the solution conducts.</a:t>
            </a:r>
          </a:p>
          <a:p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3400" y="5410200"/>
            <a:ext cx="8326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/>
              <a:t>If the ammeter fails to measure a current, and the</a:t>
            </a:r>
          </a:p>
          <a:p>
            <a:pPr>
              <a:buFont typeface="Wingdings" pitchFamily="2" charset="2"/>
              <a:buNone/>
            </a:pPr>
            <a:r>
              <a:rPr lang="en-US"/>
              <a:t>   bulb does not glow, the solution is non-conducting.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Electrolytes vs. Nonelectrolytes</a:t>
            </a:r>
          </a:p>
        </p:txBody>
      </p:sp>
      <p:pic>
        <p:nvPicPr>
          <p:cNvPr id="11270" name="Picture 6" descr="battery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52600" y="990600"/>
            <a:ext cx="5638800" cy="27670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autoUpdateAnimBg="0"/>
      <p:bldP spid="1126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676400" y="1066800"/>
            <a:ext cx="5807075" cy="4560888"/>
          </a:xfrm>
          <a:prstGeom prst="rect">
            <a:avLst/>
          </a:prstGeom>
          <a:noFill/>
          <a:ln w="825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3200"/>
              <a:t>Pure water</a:t>
            </a:r>
          </a:p>
          <a:p>
            <a:pPr marL="457200" indent="-457200">
              <a:buFontTx/>
              <a:buAutoNum type="arabicPeriod"/>
            </a:pPr>
            <a:r>
              <a:rPr lang="en-US" sz="3200"/>
              <a:t>Tap water</a:t>
            </a:r>
          </a:p>
          <a:p>
            <a:pPr marL="457200" indent="-457200">
              <a:buFontTx/>
              <a:buAutoNum type="arabicPeriod"/>
            </a:pPr>
            <a:r>
              <a:rPr lang="en-US" sz="3200"/>
              <a:t>Sugar solution</a:t>
            </a:r>
          </a:p>
          <a:p>
            <a:pPr marL="457200" indent="-457200">
              <a:buFontTx/>
              <a:buAutoNum type="arabicPeriod"/>
            </a:pPr>
            <a:r>
              <a:rPr lang="en-US" sz="3200"/>
              <a:t>Sodium chloride solution</a:t>
            </a:r>
          </a:p>
          <a:p>
            <a:pPr marL="457200" indent="-457200">
              <a:buFontTx/>
              <a:buAutoNum type="arabicPeriod"/>
            </a:pPr>
            <a:r>
              <a:rPr lang="en-US" sz="3200"/>
              <a:t>Hydrochloric acid solution</a:t>
            </a:r>
          </a:p>
          <a:p>
            <a:pPr marL="457200" indent="-457200">
              <a:buFontTx/>
              <a:buAutoNum type="arabicPeriod"/>
            </a:pPr>
            <a:r>
              <a:rPr lang="en-US" sz="3200"/>
              <a:t>Lactic acid solution</a:t>
            </a:r>
          </a:p>
          <a:p>
            <a:pPr marL="457200" indent="-457200">
              <a:buFontTx/>
              <a:buAutoNum type="arabicPeriod"/>
            </a:pPr>
            <a:r>
              <a:rPr lang="en-US" sz="3200"/>
              <a:t>Ethyl alcohol solution</a:t>
            </a:r>
          </a:p>
          <a:p>
            <a:pPr marL="457200" indent="-457200">
              <a:buFontTx/>
              <a:buAutoNum type="arabicPeriod"/>
            </a:pPr>
            <a:r>
              <a:rPr lang="en-US" sz="3200"/>
              <a:t>Pure sodium chloride</a:t>
            </a:r>
          </a:p>
          <a:p>
            <a:pPr marL="457200" indent="-457200">
              <a:buFontTx/>
              <a:buAutoNum type="arabicPeriod"/>
            </a:pPr>
            <a:endParaRPr lang="en-US" sz="320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620000" y="1828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Electrolytes?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62000" y="1149350"/>
            <a:ext cx="2681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ELECTROLYTES: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362575" y="1131888"/>
            <a:ext cx="341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NONELECTROLYTES: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85800" y="1447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09600" y="1781175"/>
            <a:ext cx="411480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/>
              <a:t>Tap water (weak)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/>
              <a:t> NaCl solution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/>
              <a:t> HCl solution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/>
              <a:t> Lactate solution (weak)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endParaRPr lang="en-US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326063" y="1733550"/>
            <a:ext cx="3124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/>
              <a:t>Pure water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/>
              <a:t> Sugar solution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/>
              <a:t> Ethanol solution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/>
              <a:t> Pure NaCl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endParaRPr lang="en-US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title"/>
          </p:nvPr>
        </p:nvSpPr>
        <p:spPr>
          <a:xfrm>
            <a:off x="1563688" y="233363"/>
            <a:ext cx="5797550" cy="6096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Answers to Electrolytes</a:t>
            </a:r>
          </a:p>
        </p:txBody>
      </p:sp>
    </p:spTree>
    <p:extLst>
      <p:ext uri="{BB962C8B-B14F-4D97-AF65-F5344CB8AC3E}">
        <p14:creationId xmlns:p14="http://schemas.microsoft.com/office/powerpoint/2010/main" val="133620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 autoUpdateAnimBg="0"/>
      <p:bldP spid="1434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20000" cy="838200"/>
          </a:xfrm>
        </p:spPr>
        <p:txBody>
          <a:bodyPr/>
          <a:lstStyle/>
          <a:p>
            <a:r>
              <a:rPr lang="en-US"/>
              <a:t>Solubility Trends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39100" cy="5233988"/>
          </a:xfrm>
        </p:spPr>
        <p:txBody>
          <a:bodyPr/>
          <a:lstStyle/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/>
              <a:t>The solubility of MOST solids increases with temperature.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/>
              <a:t>The rate at which solids dissolve increases with increasing surface area of the solid.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/>
              <a:t>The solubility of gases decreases with increases in temperature.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/>
              <a:t>The solubility of gases increases with the pressure above the solution.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3733800" cy="838200"/>
          </a:xfrm>
        </p:spPr>
        <p:txBody>
          <a:bodyPr/>
          <a:lstStyle/>
          <a:p>
            <a:r>
              <a:rPr lang="en-US"/>
              <a:t>Therefore…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1066800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Solids tend to dissolve best when: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905000" y="1676400"/>
            <a:ext cx="61118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Tx/>
              <a:buChar char="o"/>
            </a:pPr>
            <a:r>
              <a:rPr lang="en-US" sz="2800"/>
              <a:t> Heated</a:t>
            </a:r>
          </a:p>
          <a:p>
            <a:pPr>
              <a:buClr>
                <a:schemeClr val="accent1"/>
              </a:buClr>
              <a:buFontTx/>
              <a:buChar char="o"/>
            </a:pPr>
            <a:r>
              <a:rPr lang="en-US" sz="2800"/>
              <a:t> Stirred</a:t>
            </a:r>
          </a:p>
          <a:p>
            <a:pPr>
              <a:buClr>
                <a:schemeClr val="accent1"/>
              </a:buClr>
              <a:buFontTx/>
              <a:buChar char="o"/>
            </a:pPr>
            <a:r>
              <a:rPr lang="en-US" sz="2800"/>
              <a:t> Ground into small particles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914400" y="3276600"/>
            <a:ext cx="640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/>
              <a:t>Gases tend to dissolve best when: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889125" y="3886200"/>
            <a:ext cx="6111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Tx/>
              <a:buChar char="o"/>
            </a:pPr>
            <a:r>
              <a:rPr lang="en-US" sz="2800"/>
              <a:t> The solution is cold</a:t>
            </a:r>
          </a:p>
          <a:p>
            <a:pPr>
              <a:buClr>
                <a:schemeClr val="accent1"/>
              </a:buClr>
              <a:buFontTx/>
              <a:buChar char="o"/>
            </a:pPr>
            <a:r>
              <a:rPr lang="en-US" sz="2800"/>
              <a:t> Pressure is high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idx="1"/>
          </p:nvPr>
        </p:nvSpPr>
        <p:spPr>
          <a:xfrm>
            <a:off x="384175" y="762000"/>
            <a:ext cx="8534400" cy="51054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 solution that has the solute and solvent in dynamic equilibrium is said to be </a:t>
            </a:r>
            <a:r>
              <a:rPr lang="en-US" sz="2800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saturated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.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If you add more solute it will not dissolve.</a:t>
            </a:r>
            <a:endParaRPr lang="en-US" sz="2400" b="1" dirty="0">
              <a:solidFill>
                <a:schemeClr val="accent1"/>
              </a:solidFill>
              <a:ea typeface="ＭＳ Ｐゴシック" charset="0"/>
            </a:endParaRP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The saturation concentration depends on the temperature and pressure of gases.</a:t>
            </a:r>
          </a:p>
          <a:p>
            <a:pPr>
              <a:defRPr/>
            </a:pPr>
            <a:endParaRPr lang="en-US" sz="105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 solution that has less solute than saturation is said to be </a:t>
            </a:r>
            <a:r>
              <a:rPr lang="en-US" sz="2800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unsaturated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.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More solute will dissolve at this temperature.</a:t>
            </a:r>
          </a:p>
          <a:p>
            <a:pPr>
              <a:defRPr/>
            </a:pPr>
            <a:endParaRPr lang="en-US" sz="105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 solution that has more solute than saturation is said to be </a:t>
            </a:r>
            <a:r>
              <a:rPr lang="en-US" sz="2800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supersaturated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40963" name="Title 1"/>
          <p:cNvSpPr txBox="1">
            <a:spLocks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ED6B06"/>
                </a:solidFill>
                <a:cs typeface="Arial" charset="0"/>
              </a:rPr>
              <a:t>Solubility Limit</a:t>
            </a:r>
          </a:p>
        </p:txBody>
      </p:sp>
    </p:spTree>
    <p:extLst>
      <p:ext uri="{BB962C8B-B14F-4D97-AF65-F5344CB8AC3E}">
        <p14:creationId xmlns:p14="http://schemas.microsoft.com/office/powerpoint/2010/main" val="41435191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0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>
          <a:xfrm>
            <a:off x="384175" y="1295400"/>
            <a:ext cx="8458200" cy="4610100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MS PGothic" charset="0"/>
              </a:rPr>
              <a:t>Solubility is generally given in grams of solute that will dissolve in 100 g of water.</a:t>
            </a:r>
          </a:p>
          <a:p>
            <a:r>
              <a:rPr lang="en-US" sz="2800" dirty="0">
                <a:latin typeface="Arial" charset="0"/>
                <a:ea typeface="MS PGothic" charset="0"/>
              </a:rPr>
              <a:t>For </a:t>
            </a:r>
            <a:r>
              <a:rPr lang="en-US" sz="2800" b="1" dirty="0">
                <a:latin typeface="Arial" charset="0"/>
                <a:ea typeface="MS PGothic" charset="0"/>
              </a:rPr>
              <a:t>most</a:t>
            </a:r>
            <a:r>
              <a:rPr lang="en-US" sz="2800" dirty="0">
                <a:latin typeface="Arial" charset="0"/>
                <a:ea typeface="MS PGothic" charset="0"/>
              </a:rPr>
              <a:t> solids, the solubility of the solid increases as the temperature increases.</a:t>
            </a:r>
          </a:p>
          <a:p>
            <a:pPr lvl="1"/>
            <a:r>
              <a:rPr lang="en-US" sz="2400" dirty="0">
                <a:latin typeface="Arial" charset="0"/>
                <a:ea typeface="MS PGothic" charset="0"/>
              </a:rPr>
              <a:t>When </a:t>
            </a:r>
            <a:r>
              <a:rPr lang="el-GR" sz="2400" dirty="0">
                <a:latin typeface="Arial" charset="0"/>
                <a:ea typeface="MS PGothic" charset="0"/>
              </a:rPr>
              <a:t>Δ</a:t>
            </a:r>
            <a:r>
              <a:rPr lang="en-US" sz="2400" dirty="0" err="1">
                <a:latin typeface="Arial" charset="0"/>
                <a:ea typeface="MS PGothic" charset="0"/>
              </a:rPr>
              <a:t>H</a:t>
            </a:r>
            <a:r>
              <a:rPr lang="en-US" sz="2400" baseline="-25000" dirty="0" err="1">
                <a:latin typeface="Arial" charset="0"/>
                <a:ea typeface="MS PGothic" charset="0"/>
              </a:rPr>
              <a:t>solution</a:t>
            </a:r>
            <a:r>
              <a:rPr lang="en-US" sz="2400" dirty="0">
                <a:latin typeface="Arial" charset="0"/>
                <a:ea typeface="MS PGothic" charset="0"/>
              </a:rPr>
              <a:t> is endothermic</a:t>
            </a:r>
          </a:p>
          <a:p>
            <a:r>
              <a:rPr lang="en-US" sz="2800" dirty="0">
                <a:latin typeface="Arial" charset="0"/>
                <a:ea typeface="MS PGothic" charset="0"/>
              </a:rPr>
              <a:t>Solubility curves can be used to predict whether a solution with a particular amount of solute dissolved in water is saturated (on the line), unsaturated (below the line), or supersaturated (above the line).</a:t>
            </a:r>
          </a:p>
        </p:txBody>
      </p:sp>
      <p:sp>
        <p:nvSpPr>
          <p:cNvPr id="4403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7913"/>
          </a:xfrm>
        </p:spPr>
        <p:txBody>
          <a:bodyPr/>
          <a:lstStyle/>
          <a:p>
            <a:r>
              <a:rPr lang="en-US">
                <a:latin typeface="Arial" charset="0"/>
                <a:ea typeface="MS PGothic" charset="0"/>
                <a:cs typeface="Arial" charset="0"/>
              </a:rPr>
              <a:t>Temperature Dependence of Solubility of Solids in Water</a:t>
            </a:r>
          </a:p>
        </p:txBody>
      </p:sp>
    </p:spTree>
    <p:extLst>
      <p:ext uri="{BB962C8B-B14F-4D97-AF65-F5344CB8AC3E}">
        <p14:creationId xmlns:p14="http://schemas.microsoft.com/office/powerpoint/2010/main" val="7479364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 txBox="1">
            <a:spLocks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ED6B06"/>
                </a:solidFill>
                <a:cs typeface="Arial" charset="0"/>
              </a:rPr>
              <a:t>Solubility Curves</a:t>
            </a:r>
          </a:p>
        </p:txBody>
      </p:sp>
      <p:pic>
        <p:nvPicPr>
          <p:cNvPr id="45059" name="Picture 2" descr="12_11_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11"/>
          <a:stretch>
            <a:fillRect/>
          </a:stretch>
        </p:blipFill>
        <p:spPr bwMode="auto">
          <a:xfrm>
            <a:off x="1219200" y="685800"/>
            <a:ext cx="6705600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450263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Temperature Dependence of Solubility of Gases in Water</a:t>
            </a:r>
          </a:p>
        </p:txBody>
      </p:sp>
      <p:pic>
        <p:nvPicPr>
          <p:cNvPr id="48131" name="Picture 2" descr="12_Pg557_UnFigure_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80"/>
          <a:stretch>
            <a:fillRect/>
          </a:stretch>
        </p:blipFill>
        <p:spPr bwMode="auto">
          <a:xfrm>
            <a:off x="2311400" y="1066800"/>
            <a:ext cx="4546600" cy="564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64822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>
                <a:latin typeface="Arial" charset="0"/>
                <a:ea typeface="MS PGothic" charset="0"/>
                <a:cs typeface="Arial" charset="0"/>
              </a:rPr>
              <a:t>Pressure Dependence of Solubility of Gases in Water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84175" y="1295400"/>
            <a:ext cx="8458200" cy="1600200"/>
          </a:xfrm>
        </p:spPr>
        <p:txBody>
          <a:bodyPr/>
          <a:lstStyle/>
          <a:p>
            <a:r>
              <a:rPr lang="en-US" sz="2800">
                <a:latin typeface="Arial" charset="0"/>
                <a:ea typeface="MS PGothic" charset="0"/>
              </a:rPr>
              <a:t>The larger the partial pressure of a gas in contact with a liquid, the more soluble the gas is in the liquid. </a:t>
            </a:r>
          </a:p>
        </p:txBody>
      </p:sp>
      <p:pic>
        <p:nvPicPr>
          <p:cNvPr id="49156" name="Picture 1" descr="12_12_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80"/>
          <a:stretch>
            <a:fillRect/>
          </a:stretch>
        </p:blipFill>
        <p:spPr bwMode="auto">
          <a:xfrm>
            <a:off x="1676400" y="2667000"/>
            <a:ext cx="606742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04365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Solutes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Dissociation of ionic compounds has nearly two, three or more times the vapor pressure lowering of nonionic (</a:t>
            </a:r>
            <a:r>
              <a:rPr lang="en-US" sz="4000" dirty="0" err="1"/>
              <a:t>nonelectrolyte</a:t>
            </a:r>
            <a:r>
              <a:rPr lang="en-US" sz="4000" dirty="0"/>
              <a:t>) solutes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6800</TotalTime>
  <Words>490</Words>
  <Application>Microsoft Macintosh PowerPoint</Application>
  <PresentationFormat>On-screen Show (4:3)</PresentationFormat>
  <Paragraphs>75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Comic Sans MS</vt:lpstr>
      <vt:lpstr>Times New Roman</vt:lpstr>
      <vt:lpstr>Wingdings</vt:lpstr>
      <vt:lpstr>Default Design</vt:lpstr>
      <vt:lpstr>chemistry</vt:lpstr>
      <vt:lpstr>Properties of Solutions  Solubility</vt:lpstr>
      <vt:lpstr>Solubility Trends</vt:lpstr>
      <vt:lpstr>Therefore…</vt:lpstr>
      <vt:lpstr>PowerPoint Presentation</vt:lpstr>
      <vt:lpstr>Temperature Dependence of Solubility of Solids in Water</vt:lpstr>
      <vt:lpstr>PowerPoint Presentation</vt:lpstr>
      <vt:lpstr>Temperature Dependence of Solubility of Gases in Water</vt:lpstr>
      <vt:lpstr>Pressure Dependence of Solubility of Gases in Water</vt:lpstr>
      <vt:lpstr>Ionic Solutes</vt:lpstr>
      <vt:lpstr>Definition of Electrolytes and Nonelectrolytes</vt:lpstr>
      <vt:lpstr>Electrolytes vs. Nonelectrolytes</vt:lpstr>
      <vt:lpstr>Electrolytes?</vt:lpstr>
      <vt:lpstr>Answers to Electrolytes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Microsoft Office User</cp:lastModifiedBy>
  <cp:revision>158</cp:revision>
  <dcterms:created xsi:type="dcterms:W3CDTF">2006-06-08T16:43:21Z</dcterms:created>
  <dcterms:modified xsi:type="dcterms:W3CDTF">2020-03-22T07:25:27Z</dcterms:modified>
</cp:coreProperties>
</file>