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4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  <p:sldMasterId id="2147483650" r:id="rId3"/>
  </p:sldMasterIdLst>
  <p:notesMasterIdLst>
    <p:notesMasterId r:id="rId29"/>
  </p:notesMasterIdLst>
  <p:sldIdLst>
    <p:sldId id="256" r:id="rId4"/>
    <p:sldId id="377" r:id="rId5"/>
    <p:sldId id="295" r:id="rId6"/>
    <p:sldId id="299" r:id="rId7"/>
    <p:sldId id="300" r:id="rId8"/>
    <p:sldId id="302" r:id="rId9"/>
    <p:sldId id="296" r:id="rId10"/>
    <p:sldId id="392" r:id="rId11"/>
    <p:sldId id="312" r:id="rId12"/>
    <p:sldId id="298" r:id="rId13"/>
    <p:sldId id="279" r:id="rId14"/>
    <p:sldId id="313" r:id="rId15"/>
    <p:sldId id="393" r:id="rId16"/>
    <p:sldId id="262" r:id="rId17"/>
    <p:sldId id="277" r:id="rId18"/>
    <p:sldId id="263" r:id="rId19"/>
    <p:sldId id="332" r:id="rId20"/>
    <p:sldId id="355" r:id="rId21"/>
    <p:sldId id="373" r:id="rId22"/>
    <p:sldId id="374" r:id="rId23"/>
    <p:sldId id="375" r:id="rId24"/>
    <p:sldId id="376" r:id="rId25"/>
    <p:sldId id="378" r:id="rId26"/>
    <p:sldId id="379" r:id="rId27"/>
    <p:sldId id="380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99FF99"/>
    <a:srgbClr val="EFEFDD"/>
    <a:srgbClr val="4D4D4D"/>
    <a:srgbClr val="333333"/>
    <a:srgbClr val="5F5F5F"/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9216" autoAdjust="0"/>
    <p:restoredTop sz="93631"/>
  </p:normalViewPr>
  <p:slideViewPr>
    <p:cSldViewPr snapToGrid="0">
      <p:cViewPr varScale="1">
        <p:scale>
          <a:sx n="101" d="100"/>
          <a:sy n="101" d="100"/>
        </p:scale>
        <p:origin x="21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1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presProps" Target="presProps.xml"/><Relationship Id="rId8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06AE65-FD9A-B440-BA8D-CD8D06CA8AA7}" type="datetimeFigureOut">
              <a:rPr lang="en-US" smtClean="0"/>
              <a:t>3/22/20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6269F3-4E57-AE47-95D2-AA9A90D02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200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r" eaLnBrk="1" hangingPunct="1"/>
            <a:fld id="{D217D4B3-C189-004E-BEF5-D040556AF2E8}" type="slidenum">
              <a:rPr lang="en-US" sz="1200"/>
              <a:pPr algn="r" eaLnBrk="1" hangingPunct="1"/>
              <a:t>2</a:t>
            </a:fld>
            <a:endParaRPr lang="en-US" sz="1200"/>
          </a:p>
        </p:txBody>
      </p:sp>
      <p:sp>
        <p:nvSpPr>
          <p:cNvPr id="153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2400">
              <a:latin typeface="Times New Roman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7866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F4BF7BA0-5BB6-3C43-A75F-12A427A0108A}" type="slidenum">
              <a:rPr lang="en-US" sz="1200"/>
              <a:pPr eaLnBrk="1" hangingPunct="1"/>
              <a:t>8</a:t>
            </a:fld>
            <a:endParaRPr lang="en-US" sz="1200"/>
          </a:p>
        </p:txBody>
      </p:sp>
      <p:sp>
        <p:nvSpPr>
          <p:cNvPr id="167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2400">
              <a:latin typeface="Times New Roman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86328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A820FFA1-DD80-5144-ACBA-D9B33336686F}" type="slidenum">
              <a:rPr lang="en-US" sz="1200"/>
              <a:pPr eaLnBrk="1" hangingPunct="1"/>
              <a:t>13</a:t>
            </a:fld>
            <a:endParaRPr lang="en-US" sz="1200"/>
          </a:p>
        </p:txBody>
      </p:sp>
      <p:sp>
        <p:nvSpPr>
          <p:cNvPr id="175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2400">
              <a:latin typeface="Times New Roman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9820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6564A870-58B0-534E-9633-09F7E7FE485A}" type="slidenum">
              <a:rPr lang="en-US" sz="1200"/>
              <a:pPr eaLnBrk="1" hangingPunct="1"/>
              <a:t>18</a:t>
            </a:fld>
            <a:endParaRPr lang="en-US" sz="1200"/>
          </a:p>
        </p:txBody>
      </p:sp>
      <p:sp>
        <p:nvSpPr>
          <p:cNvPr id="141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2400">
              <a:latin typeface="Times New Roman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449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DE36E4-6237-486D-ADD0-3BCE375F1C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BD04A9-7450-48F5-96E0-A52FE13531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A40502-689B-49B3-BF74-0B756213C0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F4FB94-ED9E-4C4A-B32D-7EA0F22987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78C5F0F-3526-43B3-97E0-3A0D2258CE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0E0007-204D-4DCE-BB01-9CF4612620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6F7447-DE3E-43F1-B2F8-7CC9AE766D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0A1DDB-55CC-4016-A213-058AE388B9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A9ED14-686D-4204-A15E-E8EFC8EDEA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F068FE-655B-4589-99DA-6E1AF05A96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30EF09-7206-410A-9E3B-9FFE1AF8C2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6E7606-D185-4C14-BD73-EF871779AE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A9BF43-6D53-40D3-9B47-89CC01F179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4AC228-6269-42F5-B969-3343BF3350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D34D93-FBA9-4C12-A129-208D85DC36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0870F6-B413-4E78-AEBA-1752923DF6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AACBCB-43CA-4DA4-A7A0-F4BA601547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284360-BE85-4F48-9642-4EDB55A105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29B2C4-A7CA-417B-B8F5-DD51B98ED5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18EF7D-CA7A-47A6-B7A5-A8E40E49E8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93FC94-57A1-46D6-9243-A65307E97D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75B40C-BC62-4182-864B-F13BF1E52D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fld id="{35F99D4B-8686-4BD7-B110-49F94298EAF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84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j-lt"/>
              </a:defRPr>
            </a:lvl1pPr>
          </a:lstStyle>
          <a:p>
            <a:fld id="{675AD6FD-C283-40CE-9D2E-5293AD0C3DA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5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slideLayout" Target="../slideLayouts/slideLayout18.xml"/><Relationship Id="rId3" Type="http://schemas.openxmlformats.org/officeDocument/2006/relationships/tags" Target="../tags/tag3.xml"/><Relationship Id="rId21" Type="http://schemas.openxmlformats.org/officeDocument/2006/relationships/image" Target="../media/image12.png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image" Target="../media/image11.png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image" Target="../media/image14.png"/><Relationship Id="rId10" Type="http://schemas.openxmlformats.org/officeDocument/2006/relationships/tags" Target="../tags/tag10.xml"/><Relationship Id="rId19" Type="http://schemas.openxmlformats.org/officeDocument/2006/relationships/image" Target="../media/image10.png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image" Target="../media/image1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25.xml"/><Relationship Id="rId13" Type="http://schemas.openxmlformats.org/officeDocument/2006/relationships/tags" Target="../tags/tag30.xml"/><Relationship Id="rId18" Type="http://schemas.openxmlformats.org/officeDocument/2006/relationships/slideLayout" Target="../slideLayouts/slideLayout18.xml"/><Relationship Id="rId3" Type="http://schemas.openxmlformats.org/officeDocument/2006/relationships/tags" Target="../tags/tag20.xml"/><Relationship Id="rId21" Type="http://schemas.openxmlformats.org/officeDocument/2006/relationships/image" Target="../media/image12.png"/><Relationship Id="rId7" Type="http://schemas.openxmlformats.org/officeDocument/2006/relationships/tags" Target="../tags/tag24.xml"/><Relationship Id="rId12" Type="http://schemas.openxmlformats.org/officeDocument/2006/relationships/tags" Target="../tags/tag29.xml"/><Relationship Id="rId17" Type="http://schemas.openxmlformats.org/officeDocument/2006/relationships/tags" Target="../tags/tag34.xml"/><Relationship Id="rId2" Type="http://schemas.openxmlformats.org/officeDocument/2006/relationships/tags" Target="../tags/tag19.xml"/><Relationship Id="rId16" Type="http://schemas.openxmlformats.org/officeDocument/2006/relationships/tags" Target="../tags/tag33.xml"/><Relationship Id="rId20" Type="http://schemas.openxmlformats.org/officeDocument/2006/relationships/image" Target="../media/image11.png"/><Relationship Id="rId1" Type="http://schemas.openxmlformats.org/officeDocument/2006/relationships/tags" Target="../tags/tag18.xml"/><Relationship Id="rId6" Type="http://schemas.openxmlformats.org/officeDocument/2006/relationships/tags" Target="../tags/tag23.xml"/><Relationship Id="rId11" Type="http://schemas.openxmlformats.org/officeDocument/2006/relationships/tags" Target="../tags/tag28.xml"/><Relationship Id="rId5" Type="http://schemas.openxmlformats.org/officeDocument/2006/relationships/tags" Target="../tags/tag22.xml"/><Relationship Id="rId15" Type="http://schemas.openxmlformats.org/officeDocument/2006/relationships/tags" Target="../tags/tag32.xml"/><Relationship Id="rId23" Type="http://schemas.openxmlformats.org/officeDocument/2006/relationships/image" Target="../media/image14.png"/><Relationship Id="rId10" Type="http://schemas.openxmlformats.org/officeDocument/2006/relationships/tags" Target="../tags/tag27.xml"/><Relationship Id="rId19" Type="http://schemas.openxmlformats.org/officeDocument/2006/relationships/image" Target="../media/image10.png"/><Relationship Id="rId4" Type="http://schemas.openxmlformats.org/officeDocument/2006/relationships/tags" Target="../tags/tag21.xml"/><Relationship Id="rId9" Type="http://schemas.openxmlformats.org/officeDocument/2006/relationships/tags" Target="../tags/tag26.xml"/><Relationship Id="rId14" Type="http://schemas.openxmlformats.org/officeDocument/2006/relationships/tags" Target="../tags/tag31.xml"/><Relationship Id="rId22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42.xml"/><Relationship Id="rId13" Type="http://schemas.openxmlformats.org/officeDocument/2006/relationships/tags" Target="../tags/tag47.xml"/><Relationship Id="rId18" Type="http://schemas.openxmlformats.org/officeDocument/2006/relationships/slideLayout" Target="../slideLayouts/slideLayout18.xml"/><Relationship Id="rId3" Type="http://schemas.openxmlformats.org/officeDocument/2006/relationships/tags" Target="../tags/tag37.xml"/><Relationship Id="rId21" Type="http://schemas.openxmlformats.org/officeDocument/2006/relationships/image" Target="../media/image12.png"/><Relationship Id="rId7" Type="http://schemas.openxmlformats.org/officeDocument/2006/relationships/tags" Target="../tags/tag41.xml"/><Relationship Id="rId12" Type="http://schemas.openxmlformats.org/officeDocument/2006/relationships/tags" Target="../tags/tag46.xml"/><Relationship Id="rId17" Type="http://schemas.openxmlformats.org/officeDocument/2006/relationships/tags" Target="../tags/tag51.xml"/><Relationship Id="rId2" Type="http://schemas.openxmlformats.org/officeDocument/2006/relationships/tags" Target="../tags/tag36.xml"/><Relationship Id="rId16" Type="http://schemas.openxmlformats.org/officeDocument/2006/relationships/tags" Target="../tags/tag50.xml"/><Relationship Id="rId20" Type="http://schemas.openxmlformats.org/officeDocument/2006/relationships/image" Target="../media/image11.png"/><Relationship Id="rId1" Type="http://schemas.openxmlformats.org/officeDocument/2006/relationships/tags" Target="../tags/tag35.xml"/><Relationship Id="rId6" Type="http://schemas.openxmlformats.org/officeDocument/2006/relationships/tags" Target="../tags/tag40.xml"/><Relationship Id="rId11" Type="http://schemas.openxmlformats.org/officeDocument/2006/relationships/tags" Target="../tags/tag45.xml"/><Relationship Id="rId5" Type="http://schemas.openxmlformats.org/officeDocument/2006/relationships/tags" Target="../tags/tag39.xml"/><Relationship Id="rId15" Type="http://schemas.openxmlformats.org/officeDocument/2006/relationships/tags" Target="../tags/tag49.xml"/><Relationship Id="rId23" Type="http://schemas.openxmlformats.org/officeDocument/2006/relationships/image" Target="../media/image14.png"/><Relationship Id="rId10" Type="http://schemas.openxmlformats.org/officeDocument/2006/relationships/tags" Target="../tags/tag44.xml"/><Relationship Id="rId19" Type="http://schemas.openxmlformats.org/officeDocument/2006/relationships/image" Target="../media/image10.png"/><Relationship Id="rId4" Type="http://schemas.openxmlformats.org/officeDocument/2006/relationships/tags" Target="../tags/tag38.xml"/><Relationship Id="rId9" Type="http://schemas.openxmlformats.org/officeDocument/2006/relationships/tags" Target="../tags/tag43.xml"/><Relationship Id="rId14" Type="http://schemas.openxmlformats.org/officeDocument/2006/relationships/tags" Target="../tags/tag48.xml"/><Relationship Id="rId22" Type="http://schemas.openxmlformats.org/officeDocument/2006/relationships/image" Target="../media/image13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59.xml"/><Relationship Id="rId13" Type="http://schemas.openxmlformats.org/officeDocument/2006/relationships/tags" Target="../tags/tag64.xml"/><Relationship Id="rId18" Type="http://schemas.openxmlformats.org/officeDocument/2006/relationships/slideLayout" Target="../slideLayouts/slideLayout18.xml"/><Relationship Id="rId3" Type="http://schemas.openxmlformats.org/officeDocument/2006/relationships/tags" Target="../tags/tag54.xml"/><Relationship Id="rId21" Type="http://schemas.openxmlformats.org/officeDocument/2006/relationships/image" Target="../media/image12.png"/><Relationship Id="rId7" Type="http://schemas.openxmlformats.org/officeDocument/2006/relationships/tags" Target="../tags/tag58.xml"/><Relationship Id="rId12" Type="http://schemas.openxmlformats.org/officeDocument/2006/relationships/tags" Target="../tags/tag63.xml"/><Relationship Id="rId17" Type="http://schemas.openxmlformats.org/officeDocument/2006/relationships/tags" Target="../tags/tag68.xml"/><Relationship Id="rId2" Type="http://schemas.openxmlformats.org/officeDocument/2006/relationships/tags" Target="../tags/tag53.xml"/><Relationship Id="rId16" Type="http://schemas.openxmlformats.org/officeDocument/2006/relationships/tags" Target="../tags/tag67.xml"/><Relationship Id="rId20" Type="http://schemas.openxmlformats.org/officeDocument/2006/relationships/image" Target="../media/image11.png"/><Relationship Id="rId1" Type="http://schemas.openxmlformats.org/officeDocument/2006/relationships/tags" Target="../tags/tag52.xml"/><Relationship Id="rId6" Type="http://schemas.openxmlformats.org/officeDocument/2006/relationships/tags" Target="../tags/tag57.xml"/><Relationship Id="rId11" Type="http://schemas.openxmlformats.org/officeDocument/2006/relationships/tags" Target="../tags/tag62.xml"/><Relationship Id="rId5" Type="http://schemas.openxmlformats.org/officeDocument/2006/relationships/tags" Target="../tags/tag56.xml"/><Relationship Id="rId15" Type="http://schemas.openxmlformats.org/officeDocument/2006/relationships/tags" Target="../tags/tag66.xml"/><Relationship Id="rId23" Type="http://schemas.openxmlformats.org/officeDocument/2006/relationships/image" Target="../media/image14.png"/><Relationship Id="rId10" Type="http://schemas.openxmlformats.org/officeDocument/2006/relationships/tags" Target="../tags/tag61.xml"/><Relationship Id="rId19" Type="http://schemas.openxmlformats.org/officeDocument/2006/relationships/image" Target="../media/image10.png"/><Relationship Id="rId4" Type="http://schemas.openxmlformats.org/officeDocument/2006/relationships/tags" Target="../tags/tag55.xml"/><Relationship Id="rId9" Type="http://schemas.openxmlformats.org/officeDocument/2006/relationships/tags" Target="../tags/tag60.xml"/><Relationship Id="rId14" Type="http://schemas.openxmlformats.org/officeDocument/2006/relationships/tags" Target="../tags/tag65.xml"/><Relationship Id="rId22" Type="http://schemas.openxmlformats.org/officeDocument/2006/relationships/image" Target="../media/image13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76.xml"/><Relationship Id="rId13" Type="http://schemas.openxmlformats.org/officeDocument/2006/relationships/tags" Target="../tags/tag81.xml"/><Relationship Id="rId18" Type="http://schemas.openxmlformats.org/officeDocument/2006/relationships/slideLayout" Target="../slideLayouts/slideLayout18.xml"/><Relationship Id="rId3" Type="http://schemas.openxmlformats.org/officeDocument/2006/relationships/tags" Target="../tags/tag71.xml"/><Relationship Id="rId21" Type="http://schemas.openxmlformats.org/officeDocument/2006/relationships/image" Target="../media/image12.png"/><Relationship Id="rId7" Type="http://schemas.openxmlformats.org/officeDocument/2006/relationships/tags" Target="../tags/tag75.xml"/><Relationship Id="rId12" Type="http://schemas.openxmlformats.org/officeDocument/2006/relationships/tags" Target="../tags/tag80.xml"/><Relationship Id="rId17" Type="http://schemas.openxmlformats.org/officeDocument/2006/relationships/tags" Target="../tags/tag85.xml"/><Relationship Id="rId2" Type="http://schemas.openxmlformats.org/officeDocument/2006/relationships/tags" Target="../tags/tag70.xml"/><Relationship Id="rId16" Type="http://schemas.openxmlformats.org/officeDocument/2006/relationships/tags" Target="../tags/tag84.xml"/><Relationship Id="rId20" Type="http://schemas.openxmlformats.org/officeDocument/2006/relationships/image" Target="../media/image11.png"/><Relationship Id="rId1" Type="http://schemas.openxmlformats.org/officeDocument/2006/relationships/tags" Target="../tags/tag69.xml"/><Relationship Id="rId6" Type="http://schemas.openxmlformats.org/officeDocument/2006/relationships/tags" Target="../tags/tag74.xml"/><Relationship Id="rId11" Type="http://schemas.openxmlformats.org/officeDocument/2006/relationships/tags" Target="../tags/tag79.xml"/><Relationship Id="rId5" Type="http://schemas.openxmlformats.org/officeDocument/2006/relationships/tags" Target="../tags/tag73.xml"/><Relationship Id="rId15" Type="http://schemas.openxmlformats.org/officeDocument/2006/relationships/tags" Target="../tags/tag83.xml"/><Relationship Id="rId23" Type="http://schemas.openxmlformats.org/officeDocument/2006/relationships/image" Target="../media/image14.png"/><Relationship Id="rId10" Type="http://schemas.openxmlformats.org/officeDocument/2006/relationships/tags" Target="../tags/tag78.xml"/><Relationship Id="rId19" Type="http://schemas.openxmlformats.org/officeDocument/2006/relationships/image" Target="../media/image10.png"/><Relationship Id="rId4" Type="http://schemas.openxmlformats.org/officeDocument/2006/relationships/tags" Target="../tags/tag72.xml"/><Relationship Id="rId9" Type="http://schemas.openxmlformats.org/officeDocument/2006/relationships/tags" Target="../tags/tag77.xml"/><Relationship Id="rId14" Type="http://schemas.openxmlformats.org/officeDocument/2006/relationships/tags" Target="../tags/tag82.xml"/><Relationship Id="rId22" Type="http://schemas.openxmlformats.org/officeDocument/2006/relationships/image" Target="../media/image13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93.xml"/><Relationship Id="rId13" Type="http://schemas.openxmlformats.org/officeDocument/2006/relationships/tags" Target="../tags/tag98.xml"/><Relationship Id="rId18" Type="http://schemas.openxmlformats.org/officeDocument/2006/relationships/slideLayout" Target="../slideLayouts/slideLayout18.xml"/><Relationship Id="rId3" Type="http://schemas.openxmlformats.org/officeDocument/2006/relationships/tags" Target="../tags/tag88.xml"/><Relationship Id="rId21" Type="http://schemas.openxmlformats.org/officeDocument/2006/relationships/image" Target="../media/image12.png"/><Relationship Id="rId7" Type="http://schemas.openxmlformats.org/officeDocument/2006/relationships/tags" Target="../tags/tag92.xml"/><Relationship Id="rId12" Type="http://schemas.openxmlformats.org/officeDocument/2006/relationships/tags" Target="../tags/tag97.xml"/><Relationship Id="rId17" Type="http://schemas.openxmlformats.org/officeDocument/2006/relationships/tags" Target="../tags/tag102.xml"/><Relationship Id="rId2" Type="http://schemas.openxmlformats.org/officeDocument/2006/relationships/tags" Target="../tags/tag87.xml"/><Relationship Id="rId16" Type="http://schemas.openxmlformats.org/officeDocument/2006/relationships/tags" Target="../tags/tag101.xml"/><Relationship Id="rId20" Type="http://schemas.openxmlformats.org/officeDocument/2006/relationships/image" Target="../media/image11.png"/><Relationship Id="rId1" Type="http://schemas.openxmlformats.org/officeDocument/2006/relationships/tags" Target="../tags/tag86.xml"/><Relationship Id="rId6" Type="http://schemas.openxmlformats.org/officeDocument/2006/relationships/tags" Target="../tags/tag91.xml"/><Relationship Id="rId11" Type="http://schemas.openxmlformats.org/officeDocument/2006/relationships/tags" Target="../tags/tag96.xml"/><Relationship Id="rId5" Type="http://schemas.openxmlformats.org/officeDocument/2006/relationships/tags" Target="../tags/tag90.xml"/><Relationship Id="rId15" Type="http://schemas.openxmlformats.org/officeDocument/2006/relationships/tags" Target="../tags/tag100.xml"/><Relationship Id="rId23" Type="http://schemas.openxmlformats.org/officeDocument/2006/relationships/image" Target="../media/image14.png"/><Relationship Id="rId10" Type="http://schemas.openxmlformats.org/officeDocument/2006/relationships/tags" Target="../tags/tag95.xml"/><Relationship Id="rId19" Type="http://schemas.openxmlformats.org/officeDocument/2006/relationships/image" Target="../media/image10.png"/><Relationship Id="rId4" Type="http://schemas.openxmlformats.org/officeDocument/2006/relationships/tags" Target="../tags/tag89.xml"/><Relationship Id="rId9" Type="http://schemas.openxmlformats.org/officeDocument/2006/relationships/tags" Target="../tags/tag94.xml"/><Relationship Id="rId14" Type="http://schemas.openxmlformats.org/officeDocument/2006/relationships/tags" Target="../tags/tag99.xml"/><Relationship Id="rId22" Type="http://schemas.openxmlformats.org/officeDocument/2006/relationships/image" Target="../media/image13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tags" Target="../tags/tag110.xml"/><Relationship Id="rId13" Type="http://schemas.openxmlformats.org/officeDocument/2006/relationships/tags" Target="../tags/tag115.xml"/><Relationship Id="rId18" Type="http://schemas.openxmlformats.org/officeDocument/2006/relationships/slideLayout" Target="../slideLayouts/slideLayout18.xml"/><Relationship Id="rId3" Type="http://schemas.openxmlformats.org/officeDocument/2006/relationships/tags" Target="../tags/tag105.xml"/><Relationship Id="rId21" Type="http://schemas.openxmlformats.org/officeDocument/2006/relationships/image" Target="../media/image12.png"/><Relationship Id="rId7" Type="http://schemas.openxmlformats.org/officeDocument/2006/relationships/tags" Target="../tags/tag109.xml"/><Relationship Id="rId12" Type="http://schemas.openxmlformats.org/officeDocument/2006/relationships/tags" Target="../tags/tag114.xml"/><Relationship Id="rId17" Type="http://schemas.openxmlformats.org/officeDocument/2006/relationships/tags" Target="../tags/tag119.xml"/><Relationship Id="rId2" Type="http://schemas.openxmlformats.org/officeDocument/2006/relationships/tags" Target="../tags/tag104.xml"/><Relationship Id="rId16" Type="http://schemas.openxmlformats.org/officeDocument/2006/relationships/tags" Target="../tags/tag118.xml"/><Relationship Id="rId20" Type="http://schemas.openxmlformats.org/officeDocument/2006/relationships/image" Target="../media/image11.png"/><Relationship Id="rId1" Type="http://schemas.openxmlformats.org/officeDocument/2006/relationships/tags" Target="../tags/tag103.xml"/><Relationship Id="rId6" Type="http://schemas.openxmlformats.org/officeDocument/2006/relationships/tags" Target="../tags/tag108.xml"/><Relationship Id="rId11" Type="http://schemas.openxmlformats.org/officeDocument/2006/relationships/tags" Target="../tags/tag113.xml"/><Relationship Id="rId5" Type="http://schemas.openxmlformats.org/officeDocument/2006/relationships/tags" Target="../tags/tag107.xml"/><Relationship Id="rId15" Type="http://schemas.openxmlformats.org/officeDocument/2006/relationships/tags" Target="../tags/tag117.xml"/><Relationship Id="rId23" Type="http://schemas.openxmlformats.org/officeDocument/2006/relationships/image" Target="../media/image14.png"/><Relationship Id="rId10" Type="http://schemas.openxmlformats.org/officeDocument/2006/relationships/tags" Target="../tags/tag112.xml"/><Relationship Id="rId19" Type="http://schemas.openxmlformats.org/officeDocument/2006/relationships/image" Target="../media/image10.png"/><Relationship Id="rId4" Type="http://schemas.openxmlformats.org/officeDocument/2006/relationships/tags" Target="../tags/tag106.xml"/><Relationship Id="rId9" Type="http://schemas.openxmlformats.org/officeDocument/2006/relationships/tags" Target="../tags/tag111.xml"/><Relationship Id="rId14" Type="http://schemas.openxmlformats.org/officeDocument/2006/relationships/tags" Target="../tags/tag116.xml"/><Relationship Id="rId22" Type="http://schemas.openxmlformats.org/officeDocument/2006/relationships/image" Target="../media/image13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tags" Target="../tags/tag127.xml"/><Relationship Id="rId13" Type="http://schemas.openxmlformats.org/officeDocument/2006/relationships/tags" Target="../tags/tag132.xml"/><Relationship Id="rId18" Type="http://schemas.openxmlformats.org/officeDocument/2006/relationships/slideLayout" Target="../slideLayouts/slideLayout18.xml"/><Relationship Id="rId3" Type="http://schemas.openxmlformats.org/officeDocument/2006/relationships/tags" Target="../tags/tag122.xml"/><Relationship Id="rId21" Type="http://schemas.openxmlformats.org/officeDocument/2006/relationships/image" Target="../media/image12.png"/><Relationship Id="rId7" Type="http://schemas.openxmlformats.org/officeDocument/2006/relationships/tags" Target="../tags/tag126.xml"/><Relationship Id="rId12" Type="http://schemas.openxmlformats.org/officeDocument/2006/relationships/tags" Target="../tags/tag131.xml"/><Relationship Id="rId17" Type="http://schemas.openxmlformats.org/officeDocument/2006/relationships/tags" Target="../tags/tag136.xml"/><Relationship Id="rId2" Type="http://schemas.openxmlformats.org/officeDocument/2006/relationships/tags" Target="../tags/tag121.xml"/><Relationship Id="rId16" Type="http://schemas.openxmlformats.org/officeDocument/2006/relationships/tags" Target="../tags/tag135.xml"/><Relationship Id="rId20" Type="http://schemas.openxmlformats.org/officeDocument/2006/relationships/image" Target="../media/image11.png"/><Relationship Id="rId1" Type="http://schemas.openxmlformats.org/officeDocument/2006/relationships/tags" Target="../tags/tag120.xml"/><Relationship Id="rId6" Type="http://schemas.openxmlformats.org/officeDocument/2006/relationships/tags" Target="../tags/tag125.xml"/><Relationship Id="rId11" Type="http://schemas.openxmlformats.org/officeDocument/2006/relationships/tags" Target="../tags/tag130.xml"/><Relationship Id="rId5" Type="http://schemas.openxmlformats.org/officeDocument/2006/relationships/tags" Target="../tags/tag124.xml"/><Relationship Id="rId15" Type="http://schemas.openxmlformats.org/officeDocument/2006/relationships/tags" Target="../tags/tag134.xml"/><Relationship Id="rId23" Type="http://schemas.openxmlformats.org/officeDocument/2006/relationships/image" Target="../media/image14.png"/><Relationship Id="rId10" Type="http://schemas.openxmlformats.org/officeDocument/2006/relationships/tags" Target="../tags/tag129.xml"/><Relationship Id="rId19" Type="http://schemas.openxmlformats.org/officeDocument/2006/relationships/image" Target="../media/image10.png"/><Relationship Id="rId4" Type="http://schemas.openxmlformats.org/officeDocument/2006/relationships/tags" Target="../tags/tag123.xml"/><Relationship Id="rId9" Type="http://schemas.openxmlformats.org/officeDocument/2006/relationships/tags" Target="../tags/tag128.xml"/><Relationship Id="rId14" Type="http://schemas.openxmlformats.org/officeDocument/2006/relationships/tags" Target="../tags/tag133.xml"/><Relationship Id="rId22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5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0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5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Properties of Solutions</a:t>
            </a:r>
            <a:br>
              <a:rPr lang="en-US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br>
              <a:rPr lang="en-US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r>
              <a:rPr lang="en-US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Colligative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z="3200">
                <a:solidFill>
                  <a:schemeClr val="bg1"/>
                </a:solidFill>
                <a:latin typeface="Comic Sans MS" pitchFamily="66" charset="0"/>
              </a:rPr>
              <a:t>Freezing Point Depression and Boiling Point Elevation Constants, </a:t>
            </a:r>
            <a:r>
              <a:rPr lang="en-US" sz="3200">
                <a:solidFill>
                  <a:schemeClr val="bg1"/>
                </a:solidFill>
                <a:latin typeface="Comic Sans MS" pitchFamily="66" charset="0"/>
                <a:sym typeface="Symbol" pitchFamily="18" charset="2"/>
              </a:rPr>
              <a:t>C/</a:t>
            </a:r>
            <a:r>
              <a:rPr lang="en-US" sz="3200" i="1">
                <a:solidFill>
                  <a:schemeClr val="bg1"/>
                </a:solidFill>
                <a:sym typeface="Symbol" pitchFamily="18" charset="2"/>
              </a:rPr>
              <a:t>m</a:t>
            </a:r>
          </a:p>
        </p:txBody>
      </p:sp>
      <p:graphicFrame>
        <p:nvGraphicFramePr>
          <p:cNvPr id="49306" name="Group 154"/>
          <p:cNvGraphicFramePr>
            <a:graphicFrameLocks noGrp="1"/>
          </p:cNvGraphicFramePr>
          <p:nvPr>
            <p:ph sz="half" idx="2"/>
          </p:nvPr>
        </p:nvGraphicFramePr>
        <p:xfrm>
          <a:off x="519113" y="1539875"/>
          <a:ext cx="7924800" cy="3346133"/>
        </p:xfrm>
        <a:graphic>
          <a:graphicData uri="http://schemas.openxmlformats.org/drawingml/2006/table">
            <a:tbl>
              <a:tblPr/>
              <a:tblGrid>
                <a:gridCol w="264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4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itchFamily="66" charset="0"/>
                        </a:rPr>
                        <a:t>Solvent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itchFamily="66" charset="0"/>
                        </a:rPr>
                        <a:t>K</a:t>
                      </a:r>
                      <a:r>
                        <a:rPr kumimoji="0" lang="en-US" sz="2800" b="1" i="1" u="none" strike="noStrike" cap="none" normalizeH="0" baseline="-2500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itchFamily="66" charset="0"/>
                        </a:rPr>
                        <a:t>f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itchFamily="66" charset="0"/>
                        </a:rPr>
                        <a:t>K</a:t>
                      </a:r>
                      <a:r>
                        <a:rPr kumimoji="0" lang="en-US" sz="2800" b="1" i="1" u="none" strike="noStrike" cap="none" normalizeH="0" baseline="-2500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itchFamily="66" charset="0"/>
                        </a:rPr>
                        <a:t>b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Acetic acid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3.90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3.07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Benzene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5.12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2.53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2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Nitrobenzene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8.1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5.24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6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Phenol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7.27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3.56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1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Water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1.86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0.512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sz="36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Osmotic Pressure</a:t>
            </a:r>
          </a:p>
        </p:txBody>
      </p:sp>
      <p:pic>
        <p:nvPicPr>
          <p:cNvPr id="2970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554288"/>
            <a:ext cx="9144000" cy="332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806450" y="1352550"/>
            <a:ext cx="74374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The minimum pressure that stops the osmosis is equal to the osmotic pressure of the solution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749300" y="346075"/>
            <a:ext cx="7772400" cy="1143000"/>
          </a:xfrm>
        </p:spPr>
        <p:txBody>
          <a:bodyPr/>
          <a:lstStyle/>
          <a:p>
            <a:r>
              <a:rPr lang="en-US" sz="3600" b="1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Osmotic Pressure Calculations</a:t>
            </a:r>
          </a:p>
        </p:txBody>
      </p:sp>
      <p:graphicFrame>
        <p:nvGraphicFramePr>
          <p:cNvPr id="74756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3148013" y="1508125"/>
          <a:ext cx="3432175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39" name="Equation" r:id="rId3" imgW="660240" imgH="203040" progId="Equation.3">
                  <p:embed/>
                </p:oleObj>
              </mc:Choice>
              <mc:Fallback>
                <p:oleObj name="Equation" r:id="rId3" imgW="66024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8013" y="1508125"/>
                        <a:ext cx="3432175" cy="1057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4758" name="Text Box 6"/>
          <p:cNvSpPr txBox="1">
            <a:spLocks noChangeArrowheads="1"/>
          </p:cNvSpPr>
          <p:nvPr/>
        </p:nvSpPr>
        <p:spPr bwMode="auto">
          <a:xfrm>
            <a:off x="1449388" y="2973388"/>
            <a:ext cx="39687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FF00"/>
                </a:solidFill>
                <a:sym typeface="Symbol" pitchFamily="18" charset="2"/>
              </a:rPr>
              <a:t></a:t>
            </a:r>
            <a:r>
              <a:rPr lang="en-US" sz="2800">
                <a:solidFill>
                  <a:schemeClr val="bg1"/>
                </a:solidFill>
                <a:sym typeface="Symbol" pitchFamily="18" charset="2"/>
              </a:rPr>
              <a:t> = Osmotic pressure</a:t>
            </a:r>
          </a:p>
        </p:txBody>
      </p:sp>
      <p:sp>
        <p:nvSpPr>
          <p:cNvPr id="74759" name="Text Box 7"/>
          <p:cNvSpPr txBox="1">
            <a:spLocks noChangeArrowheads="1"/>
          </p:cNvSpPr>
          <p:nvPr/>
        </p:nvSpPr>
        <p:spPr bwMode="auto">
          <a:xfrm>
            <a:off x="1427163" y="3662363"/>
            <a:ext cx="51419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i="1" dirty="0">
                <a:solidFill>
                  <a:srgbClr val="FFFF00"/>
                </a:solidFill>
                <a:latin typeface="Times New Roman" pitchFamily="18" charset="0"/>
                <a:sym typeface="Symbol" pitchFamily="18" charset="2"/>
              </a:rPr>
              <a:t>M</a:t>
            </a:r>
            <a:r>
              <a:rPr lang="en-US" sz="2800" dirty="0">
                <a:solidFill>
                  <a:schemeClr val="bg1"/>
                </a:solidFill>
                <a:sym typeface="Symbol" pitchFamily="18" charset="2"/>
              </a:rPr>
              <a:t> = Molarity of the solution</a:t>
            </a:r>
          </a:p>
        </p:txBody>
      </p:sp>
      <p:sp>
        <p:nvSpPr>
          <p:cNvPr id="74760" name="Text Box 8"/>
          <p:cNvSpPr txBox="1">
            <a:spLocks noChangeArrowheads="1"/>
          </p:cNvSpPr>
          <p:nvPr/>
        </p:nvSpPr>
        <p:spPr bwMode="auto">
          <a:xfrm>
            <a:off x="1506538" y="4411663"/>
            <a:ext cx="73104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i="1">
                <a:solidFill>
                  <a:srgbClr val="FFFF00"/>
                </a:solidFill>
                <a:latin typeface="Times New Roman" pitchFamily="18" charset="0"/>
                <a:sym typeface="Symbol" pitchFamily="18" charset="2"/>
              </a:rPr>
              <a:t>R</a:t>
            </a:r>
            <a:r>
              <a:rPr lang="en-US" sz="2800">
                <a:solidFill>
                  <a:schemeClr val="bg1"/>
                </a:solidFill>
                <a:sym typeface="Symbol" pitchFamily="18" charset="2"/>
              </a:rPr>
              <a:t> = Gas Constant = 0.08206 Latm/molK</a:t>
            </a:r>
          </a:p>
        </p:txBody>
      </p:sp>
      <p:sp>
        <p:nvSpPr>
          <p:cNvPr id="74761" name="Text Box 9"/>
          <p:cNvSpPr txBox="1">
            <a:spLocks noChangeArrowheads="1"/>
          </p:cNvSpPr>
          <p:nvPr/>
        </p:nvSpPr>
        <p:spPr bwMode="auto">
          <a:xfrm>
            <a:off x="1474788" y="5132388"/>
            <a:ext cx="483818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  <a:sym typeface="Symbol" pitchFamily="18" charset="2"/>
              </a:rPr>
              <a:t>T</a:t>
            </a:r>
            <a:r>
              <a:rPr lang="en-US" sz="2800" dirty="0">
                <a:solidFill>
                  <a:schemeClr val="bg1"/>
                </a:solidFill>
                <a:sym typeface="Symbol" pitchFamily="18" charset="2"/>
              </a:rPr>
              <a:t> = </a:t>
            </a:r>
            <a:r>
              <a:rPr lang="en-US" sz="2800">
                <a:solidFill>
                  <a:schemeClr val="bg1"/>
                </a:solidFill>
                <a:sym typeface="Symbol" pitchFamily="18" charset="2"/>
              </a:rPr>
              <a:t>Absolute Temperature</a:t>
            </a:r>
            <a:endParaRPr lang="en-US" sz="2800" dirty="0">
              <a:solidFill>
                <a:schemeClr val="bg1"/>
              </a:solidFill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74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500"/>
                                        <p:tgtEl>
                                          <p:spTgt spid="74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8" dur="500"/>
                                        <p:tgtEl>
                                          <p:spTgt spid="74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500"/>
                                        <p:tgtEl>
                                          <p:spTgt spid="74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8" grpId="0"/>
      <p:bldP spid="74759" grpId="0"/>
      <p:bldP spid="74760" grpId="0"/>
      <p:bldP spid="7476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994" name="Picture 1" descr="12_16_Figur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21"/>
          <a:stretch>
            <a:fillRect/>
          </a:stretch>
        </p:blipFill>
        <p:spPr bwMode="auto">
          <a:xfrm>
            <a:off x="304800" y="1460500"/>
            <a:ext cx="8534400" cy="374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4995" name="Title 1"/>
          <p:cNvSpPr txBox="1">
            <a:spLocks/>
          </p:cNvSpPr>
          <p:nvPr/>
        </p:nvSpPr>
        <p:spPr bwMode="auto">
          <a:xfrm>
            <a:off x="0" y="0"/>
            <a:ext cx="9144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0"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ED6B06"/>
                </a:solidFill>
                <a:cs typeface="Arial" charset="0"/>
              </a:rPr>
              <a:t>An Osmosis Cell</a:t>
            </a:r>
          </a:p>
        </p:txBody>
      </p:sp>
    </p:spTree>
    <p:extLst>
      <p:ext uri="{BB962C8B-B14F-4D97-AF65-F5344CB8AC3E}">
        <p14:creationId xmlns:p14="http://schemas.microsoft.com/office/powerpoint/2010/main" val="4135184186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28600"/>
            <a:ext cx="6019800" cy="914400"/>
          </a:xfrm>
        </p:spPr>
        <p:txBody>
          <a:bodyPr/>
          <a:lstStyle/>
          <a:p>
            <a:r>
              <a:rPr lang="en-US"/>
              <a:t>Suspensions and Colloids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533400" y="1371600"/>
            <a:ext cx="77882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/>
              <a:t>Suspensions and colloids are NOT solutions. 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533400" y="2057400"/>
            <a:ext cx="82296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>
                <a:solidFill>
                  <a:schemeClr val="accent1"/>
                </a:solidFill>
              </a:rPr>
              <a:t>Suspensions</a:t>
            </a:r>
            <a:r>
              <a:rPr lang="en-US" sz="2800"/>
              <a:t>: The particles are so large that they settle out of the solvent if not constantly stirred.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609600" y="3657600"/>
            <a:ext cx="82296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>
                <a:solidFill>
                  <a:schemeClr val="accent1"/>
                </a:solidFill>
              </a:rPr>
              <a:t>Colloids</a:t>
            </a:r>
            <a:r>
              <a:rPr lang="en-US" sz="2800"/>
              <a:t>: The particles intermediate in size between those of a suspension and those of a solution.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  <p:bldP spid="922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41350" y="0"/>
            <a:ext cx="7772400" cy="1143000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Types of Colloids</a:t>
            </a:r>
          </a:p>
        </p:txBody>
      </p:sp>
      <p:graphicFrame>
        <p:nvGraphicFramePr>
          <p:cNvPr id="24786" name="Group 210"/>
          <p:cNvGraphicFramePr>
            <a:graphicFrameLocks noGrp="1"/>
          </p:cNvGraphicFramePr>
          <p:nvPr>
            <p:ph idx="1"/>
          </p:nvPr>
        </p:nvGraphicFramePr>
        <p:xfrm>
          <a:off x="174625" y="1109663"/>
          <a:ext cx="8777288" cy="4419600"/>
        </p:xfrm>
        <a:graphic>
          <a:graphicData uri="http://schemas.openxmlformats.org/drawingml/2006/table">
            <a:tbl>
              <a:tblPr/>
              <a:tblGrid>
                <a:gridCol w="3468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2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71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86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Examples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Dispersing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Medium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Dispersed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Substance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Colloid Type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Fog, aerosol sprays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Gas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Liquid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Aerosol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Smoke, airborn germs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Gas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Solid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Aerosol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Whipped cream, soap suds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Liquid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Gas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Foam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Milk, mayonnaise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Liquid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Liquid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Emulsion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Paint, clays, gelatin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Liquid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Solid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Sol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Marshmallow, Styrofoam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Solid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Gas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Solid Foam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Butter, cheese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Solid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Liquid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Solid Emulsion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Ruby glass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Solid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Solid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Solid sol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304800"/>
            <a:ext cx="4876800" cy="990600"/>
          </a:xfrm>
        </p:spPr>
        <p:txBody>
          <a:bodyPr/>
          <a:lstStyle/>
          <a:p>
            <a:r>
              <a:rPr lang="en-US"/>
              <a:t>The Tyndall Effect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28600" y="1295400"/>
            <a:ext cx="3581400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/>
              <a:t>Colloids scatter light, making a beam visible. Solutions do not scatter light.</a:t>
            </a:r>
          </a:p>
        </p:txBody>
      </p:sp>
      <p:pic>
        <p:nvPicPr>
          <p:cNvPr id="10244" name="Picture 4" descr="tyndall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657600" y="1295400"/>
            <a:ext cx="5486400" cy="4114800"/>
          </a:xfrm>
          <a:noFill/>
          <a:ln>
            <a:solidFill>
              <a:srgbClr val="000000"/>
            </a:solidFill>
          </a:ln>
        </p:spPr>
      </p:pic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212725" y="3886200"/>
            <a:ext cx="35210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/>
              <a:t>Which glass contains</a:t>
            </a:r>
            <a:r>
              <a:rPr lang="en-US"/>
              <a:t> </a:t>
            </a:r>
            <a:r>
              <a:rPr lang="en-US" sz="2800"/>
              <a:t>a colloid?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6934200" y="4419600"/>
            <a:ext cx="14668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000000"/>
                </a:solidFill>
              </a:rPr>
              <a:t>solution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4251325" y="4416425"/>
            <a:ext cx="1244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000000"/>
                </a:solidFill>
              </a:rPr>
              <a:t>colloid</a:t>
            </a:r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 flipV="1">
            <a:off x="4876800" y="3962400"/>
            <a:ext cx="533400" cy="457200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 flipH="1" flipV="1">
            <a:off x="7010400" y="3962400"/>
            <a:ext cx="381000" cy="457200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/>
      <p:bldP spid="10246" grpId="0"/>
      <p:bldP spid="10247" grpId="0"/>
      <p:bldP spid="10248" grpId="0" animBg="1"/>
      <p:bldP spid="1024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457200" y="279400"/>
            <a:ext cx="8229600" cy="1549400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r>
              <a:rPr lang="en-US" sz="2800" dirty="0"/>
              <a:t>All of the following are colligative properties except:</a:t>
            </a:r>
          </a:p>
        </p:txBody>
      </p:sp>
      <p:grpSp>
        <p:nvGrpSpPr>
          <p:cNvPr id="5" name="Group 4"/>
          <p:cNvGrpSpPr/>
          <p:nvPr>
            <p:custDataLst>
              <p:tags r:id="rId3"/>
            </p:custDataLst>
          </p:nvPr>
        </p:nvGrpSpPr>
        <p:grpSpPr>
          <a:xfrm>
            <a:off x="609600" y="2159000"/>
            <a:ext cx="8077200" cy="685800"/>
            <a:chOff x="609600" y="2159000"/>
            <a:chExt cx="8077200" cy="685800"/>
          </a:xfrm>
        </p:grpSpPr>
        <p:sp>
          <p:nvSpPr>
            <p:cNvPr id="3" name="TextBox 2"/>
            <p:cNvSpPr txBox="1"/>
            <p:nvPr>
              <p:custDataLst>
                <p:tags r:id="rId16"/>
              </p:custDataLst>
            </p:nvPr>
          </p:nvSpPr>
          <p:spPr>
            <a:xfrm>
              <a:off x="1447800" y="21717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dirty="0"/>
                <a:t>Osmotic Pressure</a:t>
              </a:r>
            </a:p>
          </p:txBody>
        </p:sp>
        <p:pic>
          <p:nvPicPr>
            <p:cNvPr id="4" name="Picture 3" descr="answer-a.png"/>
            <p:cNvPicPr>
              <a:picLocks/>
            </p:cNvPicPr>
            <p:nvPr>
              <p:custDataLst>
                <p:tags r:id="rId17"/>
              </p:custDataLst>
            </p:nvPr>
          </p:nvPicPr>
          <p:blipFill>
            <a:blip r:embed="rId19" cstate="print"/>
            <a:stretch>
              <a:fillRect/>
            </a:stretch>
          </p:blipFill>
          <p:spPr>
            <a:xfrm>
              <a:off x="609600" y="21590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>
            <p:custDataLst>
              <p:tags r:id="rId4"/>
            </p:custDataLst>
          </p:nvPr>
        </p:nvGrpSpPr>
        <p:grpSpPr>
          <a:xfrm>
            <a:off x="609600" y="3073400"/>
            <a:ext cx="8077200" cy="685800"/>
            <a:chOff x="609600" y="3073400"/>
            <a:chExt cx="8077200" cy="685800"/>
          </a:xfrm>
        </p:grpSpPr>
        <p:sp>
          <p:nvSpPr>
            <p:cNvPr id="6" name="TextBox 5"/>
            <p:cNvSpPr txBox="1"/>
            <p:nvPr>
              <p:custDataLst>
                <p:tags r:id="rId14"/>
              </p:custDataLst>
            </p:nvPr>
          </p:nvSpPr>
          <p:spPr>
            <a:xfrm>
              <a:off x="1447800" y="30861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dirty="0"/>
                <a:t>Boiling Point elevation</a:t>
              </a:r>
            </a:p>
          </p:txBody>
        </p:sp>
        <p:pic>
          <p:nvPicPr>
            <p:cNvPr id="7" name="Picture 6" descr="answer-b.png"/>
            <p:cNvPicPr>
              <a:picLocks/>
            </p:cNvPicPr>
            <p:nvPr>
              <p:custDataLst>
                <p:tags r:id="rId15"/>
              </p:custDataLst>
            </p:nvPr>
          </p:nvPicPr>
          <p:blipFill>
            <a:blip r:embed="rId20" cstate="print"/>
            <a:stretch>
              <a:fillRect/>
            </a:stretch>
          </p:blipFill>
          <p:spPr>
            <a:xfrm>
              <a:off x="609600" y="3073400"/>
              <a:ext cx="685800" cy="68580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>
            <p:custDataLst>
              <p:tags r:id="rId5"/>
            </p:custDataLst>
          </p:nvPr>
        </p:nvGrpSpPr>
        <p:grpSpPr>
          <a:xfrm>
            <a:off x="609600" y="3987800"/>
            <a:ext cx="8077200" cy="685800"/>
            <a:chOff x="609600" y="3987800"/>
            <a:chExt cx="8077200" cy="685800"/>
          </a:xfrm>
        </p:grpSpPr>
        <p:sp>
          <p:nvSpPr>
            <p:cNvPr id="9" name="TextBox 8"/>
            <p:cNvSpPr txBox="1"/>
            <p:nvPr>
              <p:custDataLst>
                <p:tags r:id="rId12"/>
              </p:custDataLst>
            </p:nvPr>
          </p:nvSpPr>
          <p:spPr>
            <a:xfrm>
              <a:off x="1447800" y="40005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dirty="0"/>
                <a:t>Freezing Point depression</a:t>
              </a:r>
            </a:p>
          </p:txBody>
        </p:sp>
        <p:pic>
          <p:nvPicPr>
            <p:cNvPr id="10" name="Picture 9" descr="answer-c.png"/>
            <p:cNvPicPr>
              <a:picLocks/>
            </p:cNvPicPr>
            <p:nvPr>
              <p:custDataLst>
                <p:tags r:id="rId13"/>
              </p:custDataLst>
            </p:nvPr>
          </p:nvPicPr>
          <p:blipFill>
            <a:blip r:embed="rId21" cstate="print"/>
            <a:stretch>
              <a:fillRect/>
            </a:stretch>
          </p:blipFill>
          <p:spPr>
            <a:xfrm>
              <a:off x="609600" y="3987800"/>
              <a:ext cx="685800" cy="685800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>
            <p:custDataLst>
              <p:tags r:id="rId6"/>
            </p:custDataLst>
          </p:nvPr>
        </p:nvGrpSpPr>
        <p:grpSpPr>
          <a:xfrm>
            <a:off x="609600" y="4902200"/>
            <a:ext cx="8077200" cy="685800"/>
            <a:chOff x="609600" y="4902200"/>
            <a:chExt cx="8077200" cy="685800"/>
          </a:xfrm>
        </p:grpSpPr>
        <p:sp>
          <p:nvSpPr>
            <p:cNvPr id="12" name="TextBox 11"/>
            <p:cNvSpPr txBox="1"/>
            <p:nvPr>
              <p:custDataLst>
                <p:tags r:id="rId10"/>
              </p:custDataLst>
            </p:nvPr>
          </p:nvSpPr>
          <p:spPr>
            <a:xfrm>
              <a:off x="1447800" y="49149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dirty="0"/>
                <a:t>Density elevation</a:t>
              </a:r>
            </a:p>
          </p:txBody>
        </p:sp>
        <p:pic>
          <p:nvPicPr>
            <p:cNvPr id="13" name="Picture 12" descr="answer-d.png"/>
            <p:cNvPicPr>
              <a:picLocks/>
            </p:cNvPicPr>
            <p:nvPr>
              <p:custDataLst>
                <p:tags r:id="rId11"/>
              </p:custDataLst>
            </p:nvPr>
          </p:nvPicPr>
          <p:blipFill>
            <a:blip r:embed="rId22" cstate="print"/>
            <a:stretch>
              <a:fillRect/>
            </a:stretch>
          </p:blipFill>
          <p:spPr>
            <a:xfrm>
              <a:off x="609600" y="4902200"/>
              <a:ext cx="685800" cy="685800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>
            <p:custDataLst>
              <p:tags r:id="rId7"/>
            </p:custDataLst>
          </p:nvPr>
        </p:nvGrpSpPr>
        <p:grpSpPr>
          <a:xfrm>
            <a:off x="609600" y="5816600"/>
            <a:ext cx="8077200" cy="685800"/>
            <a:chOff x="609600" y="5816600"/>
            <a:chExt cx="8077200" cy="685800"/>
          </a:xfrm>
        </p:grpSpPr>
        <p:sp>
          <p:nvSpPr>
            <p:cNvPr id="15" name="TextBox 14"/>
            <p:cNvSpPr txBox="1"/>
            <p:nvPr>
              <p:custDataLst>
                <p:tags r:id="rId8"/>
              </p:custDataLst>
            </p:nvPr>
          </p:nvSpPr>
          <p:spPr>
            <a:xfrm>
              <a:off x="1447800" y="58293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dirty="0"/>
                <a:t>None of these</a:t>
              </a:r>
            </a:p>
          </p:txBody>
        </p:sp>
        <p:pic>
          <p:nvPicPr>
            <p:cNvPr id="16" name="Picture 15" descr="answer-e.png"/>
            <p:cNvPicPr>
              <a:picLocks/>
            </p:cNvPicPr>
            <p:nvPr>
              <p:custDataLst>
                <p:tags r:id="rId9"/>
              </p:custDataLst>
            </p:nvPr>
          </p:nvPicPr>
          <p:blipFill>
            <a:blip r:embed="rId23" cstate="print"/>
            <a:stretch>
              <a:fillRect/>
            </a:stretch>
          </p:blipFill>
          <p:spPr>
            <a:xfrm>
              <a:off x="609600" y="5816600"/>
              <a:ext cx="685800" cy="685800"/>
            </a:xfrm>
            <a:prstGeom prst="rect">
              <a:avLst/>
            </a:prstGeom>
          </p:spPr>
        </p:pic>
      </p:grpSp>
    </p:spTree>
    <p:custDataLst>
      <p:tags r:id="rId1"/>
    </p:custData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>
                <a:latin typeface="Arial" charset="0"/>
                <a:ea typeface="MS PGothic" charset="0"/>
                <a:cs typeface="Arial" charset="0"/>
              </a:rPr>
              <a:t>Henry</a:t>
            </a:r>
            <a:r>
              <a:rPr lang="ja-JP" altLang="en-US" dirty="0">
                <a:latin typeface="Arial" charset="0"/>
                <a:ea typeface="MS PGothic" charset="0"/>
                <a:cs typeface="Arial" charset="0"/>
              </a:rPr>
              <a:t>’</a:t>
            </a:r>
            <a:r>
              <a:rPr lang="en-US" altLang="ja-JP" dirty="0">
                <a:latin typeface="Arial" charset="0"/>
                <a:ea typeface="MS PGothic" charset="0"/>
                <a:cs typeface="Arial" charset="0"/>
              </a:rPr>
              <a:t>s Law (</a:t>
            </a:r>
            <a:r>
              <a:rPr lang="en-US" altLang="ja-JP">
                <a:latin typeface="Arial" charset="0"/>
                <a:ea typeface="MS PGothic" charset="0"/>
                <a:cs typeface="Arial" charset="0"/>
              </a:rPr>
              <a:t>removed from AP)</a:t>
            </a:r>
            <a:endParaRPr lang="en-US" dirty="0">
              <a:latin typeface="Arial" charset="0"/>
              <a:ea typeface="MS PGothic" charset="0"/>
              <a:cs typeface="Arial" charset="0"/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49944" y="1003538"/>
            <a:ext cx="4533900" cy="4114800"/>
          </a:xfrm>
        </p:spPr>
        <p:txBody>
          <a:bodyPr/>
          <a:lstStyle/>
          <a:p>
            <a:r>
              <a:rPr lang="en-US" sz="2800" dirty="0">
                <a:latin typeface="Arial" charset="0"/>
                <a:ea typeface="MS PGothic" charset="0"/>
              </a:rPr>
              <a:t>The solubility of a gas (</a:t>
            </a:r>
            <a:r>
              <a:rPr lang="en-US" sz="2800" i="1" dirty="0" err="1">
                <a:latin typeface="Arial" charset="0"/>
                <a:ea typeface="MS PGothic" charset="0"/>
              </a:rPr>
              <a:t>S</a:t>
            </a:r>
            <a:r>
              <a:rPr lang="en-US" sz="2800" baseline="-25000" dirty="0" err="1">
                <a:latin typeface="Arial" charset="0"/>
                <a:ea typeface="MS PGothic" charset="0"/>
              </a:rPr>
              <a:t>gas</a:t>
            </a:r>
            <a:r>
              <a:rPr lang="en-US" sz="2800" dirty="0">
                <a:latin typeface="Arial" charset="0"/>
                <a:ea typeface="MS PGothic" charset="0"/>
              </a:rPr>
              <a:t>) is directly proportional to its partial pressure, (</a:t>
            </a:r>
            <a:r>
              <a:rPr lang="en-US" sz="2800" i="1" dirty="0" err="1">
                <a:latin typeface="Arial" charset="0"/>
                <a:ea typeface="MS PGothic" charset="0"/>
              </a:rPr>
              <a:t>P</a:t>
            </a:r>
            <a:r>
              <a:rPr lang="en-US" sz="2800" baseline="-25000" dirty="0" err="1">
                <a:latin typeface="Arial" charset="0"/>
                <a:ea typeface="MS PGothic" charset="0"/>
              </a:rPr>
              <a:t>gas</a:t>
            </a:r>
            <a:r>
              <a:rPr lang="en-US" sz="2800" dirty="0">
                <a:latin typeface="Arial" charset="0"/>
                <a:ea typeface="MS PGothic" charset="0"/>
              </a:rPr>
              <a:t>).</a:t>
            </a:r>
          </a:p>
          <a:p>
            <a:pPr algn="ctr">
              <a:buFontTx/>
              <a:buNone/>
            </a:pPr>
            <a:r>
              <a:rPr lang="en-US" sz="2800" i="1" dirty="0" err="1">
                <a:latin typeface="Arial" charset="0"/>
                <a:ea typeface="MS PGothic" charset="0"/>
              </a:rPr>
              <a:t>S</a:t>
            </a:r>
            <a:r>
              <a:rPr lang="en-US" sz="2800" baseline="-25000" dirty="0" err="1">
                <a:latin typeface="Arial" charset="0"/>
                <a:ea typeface="MS PGothic" charset="0"/>
              </a:rPr>
              <a:t>gas</a:t>
            </a:r>
            <a:r>
              <a:rPr lang="en-US" sz="2800" i="1" dirty="0">
                <a:latin typeface="Arial" charset="0"/>
                <a:ea typeface="MS PGothic" charset="0"/>
              </a:rPr>
              <a:t> = </a:t>
            </a:r>
            <a:r>
              <a:rPr lang="en-US" sz="2800" i="1" dirty="0" err="1">
                <a:latin typeface="Arial" charset="0"/>
                <a:ea typeface="MS PGothic" charset="0"/>
              </a:rPr>
              <a:t>k</a:t>
            </a:r>
            <a:r>
              <a:rPr lang="en-US" sz="2800" baseline="-25000" dirty="0" err="1">
                <a:latin typeface="Arial" charset="0"/>
                <a:ea typeface="MS PGothic" charset="0"/>
              </a:rPr>
              <a:t>H</a:t>
            </a:r>
            <a:r>
              <a:rPr lang="en-US" sz="2800" i="1" dirty="0" err="1">
                <a:latin typeface="Arial" charset="0"/>
                <a:ea typeface="MS PGothic" charset="0"/>
              </a:rPr>
              <a:t>P</a:t>
            </a:r>
            <a:r>
              <a:rPr lang="en-US" sz="2800" baseline="-25000" dirty="0" err="1">
                <a:latin typeface="Arial" charset="0"/>
                <a:ea typeface="MS PGothic" charset="0"/>
              </a:rPr>
              <a:t>gas</a:t>
            </a:r>
            <a:endParaRPr lang="en-US" sz="2800" dirty="0">
              <a:latin typeface="Arial" charset="0"/>
              <a:ea typeface="MS PGothic" charset="0"/>
            </a:endParaRPr>
          </a:p>
          <a:p>
            <a:endParaRPr lang="en-US" i="1" dirty="0">
              <a:latin typeface="Arial" charset="0"/>
              <a:ea typeface="MS PGothic" charset="0"/>
            </a:endParaRPr>
          </a:p>
          <a:p>
            <a:r>
              <a:rPr lang="en-US" sz="2800" i="1" dirty="0" err="1">
                <a:latin typeface="Arial" charset="0"/>
                <a:ea typeface="MS PGothic" charset="0"/>
              </a:rPr>
              <a:t>k</a:t>
            </a:r>
            <a:r>
              <a:rPr lang="en-US" sz="2800" baseline="-25000" dirty="0" err="1">
                <a:latin typeface="Arial" charset="0"/>
                <a:ea typeface="MS PGothic" charset="0"/>
              </a:rPr>
              <a:t>H</a:t>
            </a:r>
            <a:r>
              <a:rPr lang="en-US" sz="2800" dirty="0">
                <a:latin typeface="Arial" charset="0"/>
                <a:ea typeface="MS PGothic" charset="0"/>
              </a:rPr>
              <a:t> is called the </a:t>
            </a:r>
            <a:r>
              <a:rPr lang="en-US" sz="2800" b="1" dirty="0">
                <a:solidFill>
                  <a:srgbClr val="3C8C93"/>
                </a:solidFill>
                <a:latin typeface="Arial" charset="0"/>
                <a:ea typeface="MS PGothic" charset="0"/>
              </a:rPr>
              <a:t>Henry</a:t>
            </a:r>
            <a:r>
              <a:rPr lang="ja-JP" altLang="en-US" sz="2800" b="1" dirty="0">
                <a:solidFill>
                  <a:srgbClr val="3C8C93"/>
                </a:solidFill>
                <a:latin typeface="Arial" charset="0"/>
                <a:ea typeface="MS PGothic" charset="0"/>
              </a:rPr>
              <a:t>’</a:t>
            </a:r>
            <a:r>
              <a:rPr lang="en-US" altLang="ja-JP" sz="2800" b="1" dirty="0">
                <a:solidFill>
                  <a:srgbClr val="3C8C93"/>
                </a:solidFill>
                <a:latin typeface="Arial" charset="0"/>
                <a:ea typeface="MS PGothic" charset="0"/>
              </a:rPr>
              <a:t>s law constant</a:t>
            </a:r>
            <a:r>
              <a:rPr lang="en-US" altLang="ja-JP" sz="2800" dirty="0">
                <a:latin typeface="Arial" charset="0"/>
                <a:ea typeface="MS PGothic" charset="0"/>
              </a:rPr>
              <a:t>.</a:t>
            </a:r>
            <a:endParaRPr lang="en-US" sz="2800" i="1" dirty="0">
              <a:latin typeface="Arial" charset="0"/>
              <a:ea typeface="MS PGothic" charset="0"/>
            </a:endParaRPr>
          </a:p>
        </p:txBody>
      </p:sp>
      <p:pic>
        <p:nvPicPr>
          <p:cNvPr id="50180" name="Picture 1" descr="12_04_Tabl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21"/>
          <a:stretch>
            <a:fillRect/>
          </a:stretch>
        </p:blipFill>
        <p:spPr bwMode="auto">
          <a:xfrm>
            <a:off x="4724400" y="990600"/>
            <a:ext cx="4316413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7163697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0" y="279400"/>
            <a:ext cx="9144000" cy="1549400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r>
              <a:rPr lang="en-US" sz="4000" dirty="0"/>
              <a:t>A correct statement of Henry's law is:</a:t>
            </a:r>
          </a:p>
        </p:txBody>
      </p:sp>
      <p:grpSp>
        <p:nvGrpSpPr>
          <p:cNvPr id="5" name="Group 4"/>
          <p:cNvGrpSpPr/>
          <p:nvPr>
            <p:custDataLst>
              <p:tags r:id="rId3"/>
            </p:custDataLst>
          </p:nvPr>
        </p:nvGrpSpPr>
        <p:grpSpPr>
          <a:xfrm>
            <a:off x="609600" y="1872397"/>
            <a:ext cx="8077200" cy="685800"/>
            <a:chOff x="609600" y="2159000"/>
            <a:chExt cx="8077200" cy="685800"/>
          </a:xfrm>
        </p:grpSpPr>
        <p:sp>
          <p:nvSpPr>
            <p:cNvPr id="3" name="TextBox 2"/>
            <p:cNvSpPr txBox="1"/>
            <p:nvPr>
              <p:custDataLst>
                <p:tags r:id="rId16"/>
              </p:custDataLst>
            </p:nvPr>
          </p:nvSpPr>
          <p:spPr>
            <a:xfrm>
              <a:off x="1447800" y="21717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dirty="0"/>
                <a:t>the concentration of a gas in solution is inversely proportional to temperature.</a:t>
              </a:r>
            </a:p>
          </p:txBody>
        </p:sp>
        <p:pic>
          <p:nvPicPr>
            <p:cNvPr id="4" name="Picture 3" descr="answer-a.png"/>
            <p:cNvPicPr>
              <a:picLocks/>
            </p:cNvPicPr>
            <p:nvPr>
              <p:custDataLst>
                <p:tags r:id="rId17"/>
              </p:custDataLst>
            </p:nvPr>
          </p:nvPicPr>
          <p:blipFill>
            <a:blip r:embed="rId19" cstate="print"/>
            <a:stretch>
              <a:fillRect/>
            </a:stretch>
          </p:blipFill>
          <p:spPr>
            <a:xfrm>
              <a:off x="609600" y="21590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>
            <p:custDataLst>
              <p:tags r:id="rId4"/>
            </p:custDataLst>
          </p:nvPr>
        </p:nvGrpSpPr>
        <p:grpSpPr>
          <a:xfrm>
            <a:off x="609600" y="2991513"/>
            <a:ext cx="8077200" cy="685800"/>
            <a:chOff x="609600" y="3073400"/>
            <a:chExt cx="8077200" cy="685800"/>
          </a:xfrm>
        </p:grpSpPr>
        <p:sp>
          <p:nvSpPr>
            <p:cNvPr id="6" name="TextBox 5"/>
            <p:cNvSpPr txBox="1"/>
            <p:nvPr>
              <p:custDataLst>
                <p:tags r:id="rId14"/>
              </p:custDataLst>
            </p:nvPr>
          </p:nvSpPr>
          <p:spPr>
            <a:xfrm>
              <a:off x="1447800" y="30861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dirty="0"/>
                <a:t>the concentration of a gas in solution is directly proportional to the mole fraction of solvent.</a:t>
              </a:r>
            </a:p>
          </p:txBody>
        </p:sp>
        <p:pic>
          <p:nvPicPr>
            <p:cNvPr id="7" name="Picture 6" descr="answer-b.png"/>
            <p:cNvPicPr>
              <a:picLocks/>
            </p:cNvPicPr>
            <p:nvPr>
              <p:custDataLst>
                <p:tags r:id="rId15"/>
              </p:custDataLst>
            </p:nvPr>
          </p:nvPicPr>
          <p:blipFill>
            <a:blip r:embed="rId20" cstate="print"/>
            <a:stretch>
              <a:fillRect/>
            </a:stretch>
          </p:blipFill>
          <p:spPr>
            <a:xfrm>
              <a:off x="609600" y="3073400"/>
              <a:ext cx="685800" cy="68580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>
            <p:custDataLst>
              <p:tags r:id="rId5"/>
            </p:custDataLst>
          </p:nvPr>
        </p:nvGrpSpPr>
        <p:grpSpPr>
          <a:xfrm>
            <a:off x="609600" y="4056039"/>
            <a:ext cx="8077200" cy="685800"/>
            <a:chOff x="609600" y="3987800"/>
            <a:chExt cx="8077200" cy="685800"/>
          </a:xfrm>
        </p:grpSpPr>
        <p:sp>
          <p:nvSpPr>
            <p:cNvPr id="9" name="TextBox 8"/>
            <p:cNvSpPr txBox="1"/>
            <p:nvPr>
              <p:custDataLst>
                <p:tags r:id="rId12"/>
              </p:custDataLst>
            </p:nvPr>
          </p:nvSpPr>
          <p:spPr>
            <a:xfrm>
              <a:off x="1447800" y="40005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dirty="0"/>
                <a:t>the concentration of a gas in solution is independent of pressure.</a:t>
              </a:r>
            </a:p>
          </p:txBody>
        </p:sp>
        <p:pic>
          <p:nvPicPr>
            <p:cNvPr id="10" name="Picture 9" descr="answer-c.png"/>
            <p:cNvPicPr>
              <a:picLocks/>
            </p:cNvPicPr>
            <p:nvPr>
              <p:custDataLst>
                <p:tags r:id="rId13"/>
              </p:custDataLst>
            </p:nvPr>
          </p:nvPicPr>
          <p:blipFill>
            <a:blip r:embed="rId21" cstate="print"/>
            <a:stretch>
              <a:fillRect/>
            </a:stretch>
          </p:blipFill>
          <p:spPr>
            <a:xfrm>
              <a:off x="609600" y="3987800"/>
              <a:ext cx="685800" cy="685800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>
            <p:custDataLst>
              <p:tags r:id="rId6"/>
            </p:custDataLst>
          </p:nvPr>
        </p:nvGrpSpPr>
        <p:grpSpPr>
          <a:xfrm>
            <a:off x="609600" y="5011382"/>
            <a:ext cx="8077200" cy="685800"/>
            <a:chOff x="609600" y="4902200"/>
            <a:chExt cx="8077200" cy="685800"/>
          </a:xfrm>
        </p:grpSpPr>
        <p:sp>
          <p:nvSpPr>
            <p:cNvPr id="12" name="TextBox 11"/>
            <p:cNvSpPr txBox="1"/>
            <p:nvPr>
              <p:custDataLst>
                <p:tags r:id="rId10"/>
              </p:custDataLst>
            </p:nvPr>
          </p:nvSpPr>
          <p:spPr>
            <a:xfrm>
              <a:off x="1447800" y="49149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dirty="0"/>
                <a:t>the concentration of a gas in a solution is inversely proportional to pressure.</a:t>
              </a:r>
            </a:p>
          </p:txBody>
        </p:sp>
        <p:pic>
          <p:nvPicPr>
            <p:cNvPr id="13" name="Picture 12" descr="answer-d.png"/>
            <p:cNvPicPr>
              <a:picLocks/>
            </p:cNvPicPr>
            <p:nvPr>
              <p:custDataLst>
                <p:tags r:id="rId11"/>
              </p:custDataLst>
            </p:nvPr>
          </p:nvPicPr>
          <p:blipFill>
            <a:blip r:embed="rId22" cstate="print"/>
            <a:stretch>
              <a:fillRect/>
            </a:stretch>
          </p:blipFill>
          <p:spPr>
            <a:xfrm>
              <a:off x="609600" y="4902200"/>
              <a:ext cx="685800" cy="685800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>
            <p:custDataLst>
              <p:tags r:id="rId7"/>
            </p:custDataLst>
          </p:nvPr>
        </p:nvGrpSpPr>
        <p:grpSpPr>
          <a:xfrm>
            <a:off x="609600" y="5980373"/>
            <a:ext cx="8077200" cy="685800"/>
            <a:chOff x="609600" y="5816600"/>
            <a:chExt cx="8077200" cy="685800"/>
          </a:xfrm>
        </p:grpSpPr>
        <p:sp>
          <p:nvSpPr>
            <p:cNvPr id="15" name="TextBox 14"/>
            <p:cNvSpPr txBox="1"/>
            <p:nvPr>
              <p:custDataLst>
                <p:tags r:id="rId8"/>
              </p:custDataLst>
            </p:nvPr>
          </p:nvSpPr>
          <p:spPr>
            <a:xfrm>
              <a:off x="1447800" y="5856595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dirty="0"/>
                <a:t>none of these</a:t>
              </a:r>
            </a:p>
          </p:txBody>
        </p:sp>
        <p:pic>
          <p:nvPicPr>
            <p:cNvPr id="16" name="Picture 15" descr="answer-e.png"/>
            <p:cNvPicPr>
              <a:picLocks/>
            </p:cNvPicPr>
            <p:nvPr>
              <p:custDataLst>
                <p:tags r:id="rId9"/>
              </p:custDataLst>
            </p:nvPr>
          </p:nvPicPr>
          <p:blipFill>
            <a:blip r:embed="rId23" cstate="print"/>
            <a:stretch>
              <a:fillRect/>
            </a:stretch>
          </p:blipFill>
          <p:spPr>
            <a:xfrm>
              <a:off x="609600" y="5816600"/>
              <a:ext cx="685800" cy="685800"/>
            </a:xfrm>
            <a:prstGeom prst="rect">
              <a:avLst/>
            </a:prstGeom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16708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84175" y="762000"/>
            <a:ext cx="8612188" cy="4876800"/>
          </a:xfrm>
        </p:spPr>
        <p:txBody>
          <a:bodyPr/>
          <a:lstStyle/>
          <a:p>
            <a:pPr>
              <a:defRPr/>
            </a:pPr>
            <a:r>
              <a:rPr lang="en-US" sz="2800" b="1" dirty="0">
                <a:solidFill>
                  <a:srgbClr val="FF0000"/>
                </a:solidFill>
                <a:ea typeface="+mn-ea"/>
                <a:cs typeface="+mn-cs"/>
              </a:rPr>
              <a:t>Colligative properties</a:t>
            </a:r>
            <a:r>
              <a:rPr lang="en-US" sz="2800" dirty="0">
                <a:solidFill>
                  <a:srgbClr val="FF0000"/>
                </a:solidFill>
                <a:ea typeface="+mn-ea"/>
                <a:cs typeface="+mn-cs"/>
              </a:rPr>
              <a:t> </a:t>
            </a:r>
            <a:r>
              <a:rPr lang="en-US" sz="2800" dirty="0">
                <a:ea typeface="+mn-ea"/>
                <a:cs typeface="+mn-cs"/>
              </a:rPr>
              <a:t>are properties whose value depends only on the number of solute particles, and not on what they are.</a:t>
            </a:r>
          </a:p>
          <a:p>
            <a:pPr lvl="1">
              <a:defRPr/>
            </a:pPr>
            <a:r>
              <a:rPr lang="en-US" sz="2400" dirty="0">
                <a:ea typeface="ＭＳ Ｐゴシック" charset="0"/>
              </a:rPr>
              <a:t>Value of the property depends on the concentration of the solution.</a:t>
            </a:r>
          </a:p>
          <a:p>
            <a:pPr>
              <a:defRPr/>
            </a:pPr>
            <a:endParaRPr lang="en-US" sz="2400" dirty="0">
              <a:ea typeface="+mn-ea"/>
              <a:cs typeface="+mn-cs"/>
            </a:endParaRPr>
          </a:p>
          <a:p>
            <a:pPr>
              <a:defRPr/>
            </a:pPr>
            <a:r>
              <a:rPr lang="en-US" sz="2800" dirty="0">
                <a:ea typeface="+mn-ea"/>
                <a:cs typeface="+mn-cs"/>
              </a:rPr>
              <a:t>The difference in the value of the property between the solution and the pure substance is generally related to the different attractive forces and solute particles occupying solvent molecules positions.</a:t>
            </a:r>
          </a:p>
        </p:txBody>
      </p:sp>
      <p:sp>
        <p:nvSpPr>
          <p:cNvPr id="63491" name="Title 1"/>
          <p:cNvSpPr txBox="1">
            <a:spLocks/>
          </p:cNvSpPr>
          <p:nvPr/>
        </p:nvSpPr>
        <p:spPr bwMode="auto">
          <a:xfrm>
            <a:off x="0" y="0"/>
            <a:ext cx="9144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ED6B06"/>
                </a:solidFill>
                <a:cs typeface="Arial" charset="0"/>
              </a:rPr>
              <a:t>Colligative Properties</a:t>
            </a:r>
          </a:p>
        </p:txBody>
      </p:sp>
    </p:spTree>
    <p:extLst>
      <p:ext uri="{BB962C8B-B14F-4D97-AF65-F5344CB8AC3E}">
        <p14:creationId xmlns:p14="http://schemas.microsoft.com/office/powerpoint/2010/main" val="39794089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0" y="279400"/>
            <a:ext cx="9144000" cy="1549400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r>
              <a:rPr lang="en-US" sz="2700" dirty="0"/>
              <a:t>The solubility of O</a:t>
            </a:r>
            <a:r>
              <a:rPr lang="en-US" sz="2700" baseline="-25000" dirty="0"/>
              <a:t>2</a:t>
            </a:r>
            <a:r>
              <a:rPr lang="en-US" sz="2700" dirty="0"/>
              <a:t> in water is 0.590g/L at an oxygen pressure of around 14.7 atm.  What is the Henry’s Law constant for O</a:t>
            </a:r>
            <a:r>
              <a:rPr lang="en-US" sz="2700" baseline="-25000" dirty="0"/>
              <a:t>2</a:t>
            </a:r>
            <a:r>
              <a:rPr lang="en-US" sz="2700" dirty="0"/>
              <a:t> (in units of </a:t>
            </a:r>
            <a:r>
              <a:rPr lang="en-US" sz="2700" dirty="0" err="1"/>
              <a:t>L</a:t>
            </a:r>
            <a:r>
              <a:rPr lang="en-US" sz="2700" dirty="0" err="1">
                <a:latin typeface="Comic Sans MS"/>
              </a:rPr>
              <a:t>·atm</a:t>
            </a:r>
            <a:r>
              <a:rPr lang="en-US" sz="2700" dirty="0">
                <a:latin typeface="Comic Sans MS"/>
              </a:rPr>
              <a:t>/</a:t>
            </a:r>
            <a:r>
              <a:rPr lang="en-US" sz="2700" dirty="0" err="1">
                <a:latin typeface="Comic Sans MS"/>
              </a:rPr>
              <a:t>mol</a:t>
            </a:r>
            <a:r>
              <a:rPr lang="en-US" sz="2700" dirty="0">
                <a:latin typeface="Comic Sans MS"/>
              </a:rPr>
              <a:t>)?</a:t>
            </a:r>
            <a:endParaRPr lang="en-US" sz="2700" dirty="0"/>
          </a:p>
        </p:txBody>
      </p:sp>
      <p:grpSp>
        <p:nvGrpSpPr>
          <p:cNvPr id="5" name="Group 4"/>
          <p:cNvGrpSpPr/>
          <p:nvPr>
            <p:custDataLst>
              <p:tags r:id="rId3"/>
            </p:custDataLst>
          </p:nvPr>
        </p:nvGrpSpPr>
        <p:grpSpPr>
          <a:xfrm>
            <a:off x="609600" y="2159000"/>
            <a:ext cx="8077200" cy="685800"/>
            <a:chOff x="609600" y="2159000"/>
            <a:chExt cx="8077200" cy="685800"/>
          </a:xfrm>
        </p:grpSpPr>
        <p:sp>
          <p:nvSpPr>
            <p:cNvPr id="3" name="TextBox 2"/>
            <p:cNvSpPr txBox="1"/>
            <p:nvPr>
              <p:custDataLst>
                <p:tags r:id="rId16"/>
              </p:custDataLst>
            </p:nvPr>
          </p:nvSpPr>
          <p:spPr>
            <a:xfrm>
              <a:off x="1447800" y="21717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dirty="0"/>
                <a:t>4.01E</a:t>
              </a:r>
              <a:r>
                <a:rPr lang="en-US" baseline="30000" dirty="0"/>
                <a:t>-2</a:t>
              </a:r>
            </a:p>
          </p:txBody>
        </p:sp>
        <p:pic>
          <p:nvPicPr>
            <p:cNvPr id="4" name="Picture 3" descr="answer-a.png"/>
            <p:cNvPicPr>
              <a:picLocks/>
            </p:cNvPicPr>
            <p:nvPr>
              <p:custDataLst>
                <p:tags r:id="rId17"/>
              </p:custDataLst>
            </p:nvPr>
          </p:nvPicPr>
          <p:blipFill>
            <a:blip r:embed="rId19" cstate="print"/>
            <a:stretch>
              <a:fillRect/>
            </a:stretch>
          </p:blipFill>
          <p:spPr>
            <a:xfrm>
              <a:off x="609600" y="21590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>
            <p:custDataLst>
              <p:tags r:id="rId4"/>
            </p:custDataLst>
          </p:nvPr>
        </p:nvGrpSpPr>
        <p:grpSpPr>
          <a:xfrm>
            <a:off x="609600" y="3073400"/>
            <a:ext cx="8077200" cy="685800"/>
            <a:chOff x="609600" y="3073400"/>
            <a:chExt cx="8077200" cy="685800"/>
          </a:xfrm>
        </p:grpSpPr>
        <p:sp>
          <p:nvSpPr>
            <p:cNvPr id="6" name="TextBox 5"/>
            <p:cNvSpPr txBox="1"/>
            <p:nvPr>
              <p:custDataLst>
                <p:tags r:id="rId14"/>
              </p:custDataLst>
            </p:nvPr>
          </p:nvSpPr>
          <p:spPr>
            <a:xfrm>
              <a:off x="1447800" y="30861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dirty="0"/>
                <a:t>1.25E</a:t>
              </a:r>
              <a:r>
                <a:rPr lang="en-US" baseline="30000" dirty="0"/>
                <a:t>-3</a:t>
              </a:r>
            </a:p>
          </p:txBody>
        </p:sp>
        <p:pic>
          <p:nvPicPr>
            <p:cNvPr id="7" name="Picture 6" descr="answer-b.png"/>
            <p:cNvPicPr>
              <a:picLocks/>
            </p:cNvPicPr>
            <p:nvPr>
              <p:custDataLst>
                <p:tags r:id="rId15"/>
              </p:custDataLst>
            </p:nvPr>
          </p:nvPicPr>
          <p:blipFill>
            <a:blip r:embed="rId20" cstate="print"/>
            <a:stretch>
              <a:fillRect/>
            </a:stretch>
          </p:blipFill>
          <p:spPr>
            <a:xfrm>
              <a:off x="609600" y="3073400"/>
              <a:ext cx="685800" cy="68580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>
            <p:custDataLst>
              <p:tags r:id="rId5"/>
            </p:custDataLst>
          </p:nvPr>
        </p:nvGrpSpPr>
        <p:grpSpPr>
          <a:xfrm>
            <a:off x="609600" y="3987800"/>
            <a:ext cx="8077200" cy="685800"/>
            <a:chOff x="609600" y="3987800"/>
            <a:chExt cx="8077200" cy="685800"/>
          </a:xfrm>
        </p:grpSpPr>
        <p:sp>
          <p:nvSpPr>
            <p:cNvPr id="9" name="TextBox 8"/>
            <p:cNvSpPr txBox="1"/>
            <p:nvPr>
              <p:custDataLst>
                <p:tags r:id="rId12"/>
              </p:custDataLst>
            </p:nvPr>
          </p:nvSpPr>
          <p:spPr>
            <a:xfrm>
              <a:off x="1447800" y="40005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dirty="0"/>
                <a:t>7.97E</a:t>
              </a:r>
              <a:r>
                <a:rPr lang="en-US" baseline="30000" dirty="0"/>
                <a:t>2</a:t>
              </a:r>
            </a:p>
          </p:txBody>
        </p:sp>
        <p:pic>
          <p:nvPicPr>
            <p:cNvPr id="10" name="Picture 9" descr="answer-c.png"/>
            <p:cNvPicPr>
              <a:picLocks/>
            </p:cNvPicPr>
            <p:nvPr>
              <p:custDataLst>
                <p:tags r:id="rId13"/>
              </p:custDataLst>
            </p:nvPr>
          </p:nvPicPr>
          <p:blipFill>
            <a:blip r:embed="rId21" cstate="print"/>
            <a:stretch>
              <a:fillRect/>
            </a:stretch>
          </p:blipFill>
          <p:spPr>
            <a:xfrm>
              <a:off x="609600" y="3987800"/>
              <a:ext cx="685800" cy="685800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>
            <p:custDataLst>
              <p:tags r:id="rId6"/>
            </p:custDataLst>
          </p:nvPr>
        </p:nvGrpSpPr>
        <p:grpSpPr>
          <a:xfrm>
            <a:off x="609600" y="4902200"/>
            <a:ext cx="8077200" cy="685800"/>
            <a:chOff x="609600" y="4902200"/>
            <a:chExt cx="8077200" cy="685800"/>
          </a:xfrm>
        </p:grpSpPr>
        <p:sp>
          <p:nvSpPr>
            <p:cNvPr id="12" name="TextBox 11"/>
            <p:cNvSpPr txBox="1"/>
            <p:nvPr>
              <p:custDataLst>
                <p:tags r:id="rId10"/>
              </p:custDataLst>
            </p:nvPr>
          </p:nvSpPr>
          <p:spPr>
            <a:xfrm>
              <a:off x="1447800" y="49149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dirty="0"/>
                <a:t>2.71E</a:t>
              </a:r>
              <a:r>
                <a:rPr lang="en-US" baseline="30000" dirty="0"/>
                <a:t>-1</a:t>
              </a:r>
            </a:p>
          </p:txBody>
        </p:sp>
        <p:pic>
          <p:nvPicPr>
            <p:cNvPr id="13" name="Picture 12" descr="answer-d.png"/>
            <p:cNvPicPr>
              <a:picLocks/>
            </p:cNvPicPr>
            <p:nvPr>
              <p:custDataLst>
                <p:tags r:id="rId11"/>
              </p:custDataLst>
            </p:nvPr>
          </p:nvPicPr>
          <p:blipFill>
            <a:blip r:embed="rId22" cstate="print"/>
            <a:stretch>
              <a:fillRect/>
            </a:stretch>
          </p:blipFill>
          <p:spPr>
            <a:xfrm>
              <a:off x="609600" y="4902200"/>
              <a:ext cx="685800" cy="685800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>
            <p:custDataLst>
              <p:tags r:id="rId7"/>
            </p:custDataLst>
          </p:nvPr>
        </p:nvGrpSpPr>
        <p:grpSpPr>
          <a:xfrm>
            <a:off x="609600" y="5816600"/>
            <a:ext cx="8077200" cy="685800"/>
            <a:chOff x="609600" y="5816600"/>
            <a:chExt cx="8077200" cy="685800"/>
          </a:xfrm>
        </p:grpSpPr>
        <p:sp>
          <p:nvSpPr>
            <p:cNvPr id="15" name="TextBox 14"/>
            <p:cNvSpPr txBox="1"/>
            <p:nvPr>
              <p:custDataLst>
                <p:tags r:id="rId8"/>
              </p:custDataLst>
            </p:nvPr>
          </p:nvSpPr>
          <p:spPr>
            <a:xfrm>
              <a:off x="1447800" y="58293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dirty="0"/>
                <a:t>None of them are within 5% of the correct answer</a:t>
              </a:r>
            </a:p>
          </p:txBody>
        </p:sp>
        <p:pic>
          <p:nvPicPr>
            <p:cNvPr id="16" name="Picture 15" descr="answer-e.png"/>
            <p:cNvPicPr>
              <a:picLocks/>
            </p:cNvPicPr>
            <p:nvPr>
              <p:custDataLst>
                <p:tags r:id="rId9"/>
              </p:custDataLst>
            </p:nvPr>
          </p:nvPicPr>
          <p:blipFill>
            <a:blip r:embed="rId23" cstate="print"/>
            <a:stretch>
              <a:fillRect/>
            </a:stretch>
          </p:blipFill>
          <p:spPr>
            <a:xfrm>
              <a:off x="609600" y="5816600"/>
              <a:ext cx="685800" cy="685800"/>
            </a:xfrm>
            <a:prstGeom prst="rect">
              <a:avLst/>
            </a:prstGeom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7338616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0" y="279400"/>
            <a:ext cx="9144000" cy="1549400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r>
              <a:rPr lang="en-US" sz="2600" dirty="0"/>
              <a:t>121.2 g of NaCl completely dissolve (producing Na</a:t>
            </a:r>
            <a:r>
              <a:rPr lang="en-US" sz="2600" baseline="30000" dirty="0"/>
              <a:t>+</a:t>
            </a:r>
            <a:r>
              <a:rPr lang="en-US" sz="2600" dirty="0"/>
              <a:t> and </a:t>
            </a:r>
            <a:r>
              <a:rPr lang="en-US" sz="2600" dirty="0" err="1"/>
              <a:t>Cl</a:t>
            </a:r>
            <a:r>
              <a:rPr lang="en-US" sz="2600" baseline="30000" dirty="0"/>
              <a:t>-</a:t>
            </a:r>
            <a:r>
              <a:rPr lang="en-US" sz="2600" dirty="0"/>
              <a:t> ions) in 1.00 Kg of water at 25</a:t>
            </a:r>
            <a:r>
              <a:rPr lang="en-US" sz="2600" dirty="0">
                <a:sym typeface="Symbol"/>
              </a:rPr>
              <a:t>C. The vapor pressure of pure water at this temperature is 23.8 </a:t>
            </a:r>
            <a:r>
              <a:rPr lang="en-US" sz="2600" dirty="0" err="1">
                <a:sym typeface="Symbol"/>
              </a:rPr>
              <a:t>torr</a:t>
            </a:r>
            <a:r>
              <a:rPr lang="en-US" sz="2600" dirty="0">
                <a:sym typeface="Symbol"/>
              </a:rPr>
              <a:t>. Determine the vapor pressure of the solution</a:t>
            </a:r>
            <a:endParaRPr lang="en-US" sz="2600" dirty="0"/>
          </a:p>
        </p:txBody>
      </p:sp>
      <p:grpSp>
        <p:nvGrpSpPr>
          <p:cNvPr id="5" name="Group 4"/>
          <p:cNvGrpSpPr/>
          <p:nvPr>
            <p:custDataLst>
              <p:tags r:id="rId3"/>
            </p:custDataLst>
          </p:nvPr>
        </p:nvGrpSpPr>
        <p:grpSpPr>
          <a:xfrm>
            <a:off x="609600" y="2159000"/>
            <a:ext cx="8077200" cy="685800"/>
            <a:chOff x="609600" y="2159000"/>
            <a:chExt cx="8077200" cy="685800"/>
          </a:xfrm>
        </p:grpSpPr>
        <p:sp>
          <p:nvSpPr>
            <p:cNvPr id="3" name="TextBox 2"/>
            <p:cNvSpPr txBox="1"/>
            <p:nvPr>
              <p:custDataLst>
                <p:tags r:id="rId16"/>
              </p:custDataLst>
            </p:nvPr>
          </p:nvSpPr>
          <p:spPr>
            <a:xfrm>
              <a:off x="1447800" y="21717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dirty="0"/>
                <a:t>22.1 </a:t>
              </a:r>
              <a:r>
                <a:rPr lang="en-US" dirty="0" err="1"/>
                <a:t>torr</a:t>
              </a:r>
              <a:endParaRPr lang="en-US" dirty="0"/>
            </a:p>
          </p:txBody>
        </p:sp>
        <p:pic>
          <p:nvPicPr>
            <p:cNvPr id="4" name="Picture 3" descr="answer-a.png"/>
            <p:cNvPicPr>
              <a:picLocks/>
            </p:cNvPicPr>
            <p:nvPr>
              <p:custDataLst>
                <p:tags r:id="rId17"/>
              </p:custDataLst>
            </p:nvPr>
          </p:nvPicPr>
          <p:blipFill>
            <a:blip r:embed="rId19" cstate="print"/>
            <a:stretch>
              <a:fillRect/>
            </a:stretch>
          </p:blipFill>
          <p:spPr>
            <a:xfrm>
              <a:off x="609600" y="21590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>
            <p:custDataLst>
              <p:tags r:id="rId4"/>
            </p:custDataLst>
          </p:nvPr>
        </p:nvGrpSpPr>
        <p:grpSpPr>
          <a:xfrm>
            <a:off x="609600" y="3073400"/>
            <a:ext cx="8077200" cy="685800"/>
            <a:chOff x="609600" y="3073400"/>
            <a:chExt cx="8077200" cy="685800"/>
          </a:xfrm>
        </p:grpSpPr>
        <p:sp>
          <p:nvSpPr>
            <p:cNvPr id="6" name="TextBox 5"/>
            <p:cNvSpPr txBox="1"/>
            <p:nvPr>
              <p:custDataLst>
                <p:tags r:id="rId14"/>
              </p:custDataLst>
            </p:nvPr>
          </p:nvSpPr>
          <p:spPr>
            <a:xfrm>
              <a:off x="1447800" y="30861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dirty="0"/>
                <a:t>22.9 </a:t>
              </a:r>
              <a:r>
                <a:rPr lang="en-US" dirty="0" err="1"/>
                <a:t>torr</a:t>
              </a:r>
              <a:endParaRPr lang="en-US" dirty="0"/>
            </a:p>
          </p:txBody>
        </p:sp>
        <p:pic>
          <p:nvPicPr>
            <p:cNvPr id="7" name="Picture 6" descr="answer-b.png"/>
            <p:cNvPicPr>
              <a:picLocks/>
            </p:cNvPicPr>
            <p:nvPr>
              <p:custDataLst>
                <p:tags r:id="rId15"/>
              </p:custDataLst>
            </p:nvPr>
          </p:nvPicPr>
          <p:blipFill>
            <a:blip r:embed="rId20" cstate="print"/>
            <a:stretch>
              <a:fillRect/>
            </a:stretch>
          </p:blipFill>
          <p:spPr>
            <a:xfrm>
              <a:off x="609600" y="3073400"/>
              <a:ext cx="685800" cy="68580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>
            <p:custDataLst>
              <p:tags r:id="rId5"/>
            </p:custDataLst>
          </p:nvPr>
        </p:nvGrpSpPr>
        <p:grpSpPr>
          <a:xfrm>
            <a:off x="609600" y="3987800"/>
            <a:ext cx="8077200" cy="685800"/>
            <a:chOff x="609600" y="3987800"/>
            <a:chExt cx="8077200" cy="685800"/>
          </a:xfrm>
        </p:grpSpPr>
        <p:sp>
          <p:nvSpPr>
            <p:cNvPr id="9" name="TextBox 8"/>
            <p:cNvSpPr txBox="1"/>
            <p:nvPr>
              <p:custDataLst>
                <p:tags r:id="rId12"/>
              </p:custDataLst>
            </p:nvPr>
          </p:nvSpPr>
          <p:spPr>
            <a:xfrm>
              <a:off x="1447800" y="40005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dirty="0"/>
                <a:t>20.6 </a:t>
              </a:r>
              <a:r>
                <a:rPr lang="en-US" dirty="0" err="1"/>
                <a:t>torr</a:t>
              </a:r>
              <a:endParaRPr lang="en-US" dirty="0"/>
            </a:p>
          </p:txBody>
        </p:sp>
        <p:pic>
          <p:nvPicPr>
            <p:cNvPr id="10" name="Picture 9" descr="answer-c.png"/>
            <p:cNvPicPr>
              <a:picLocks/>
            </p:cNvPicPr>
            <p:nvPr>
              <p:custDataLst>
                <p:tags r:id="rId13"/>
              </p:custDataLst>
            </p:nvPr>
          </p:nvPicPr>
          <p:blipFill>
            <a:blip r:embed="rId21" cstate="print"/>
            <a:stretch>
              <a:fillRect/>
            </a:stretch>
          </p:blipFill>
          <p:spPr>
            <a:xfrm>
              <a:off x="609600" y="3987800"/>
              <a:ext cx="685800" cy="685800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>
            <p:custDataLst>
              <p:tags r:id="rId6"/>
            </p:custDataLst>
          </p:nvPr>
        </p:nvGrpSpPr>
        <p:grpSpPr>
          <a:xfrm>
            <a:off x="609600" y="4902200"/>
            <a:ext cx="8077200" cy="685800"/>
            <a:chOff x="609600" y="4902200"/>
            <a:chExt cx="8077200" cy="685800"/>
          </a:xfrm>
        </p:grpSpPr>
        <p:sp>
          <p:nvSpPr>
            <p:cNvPr id="12" name="TextBox 11"/>
            <p:cNvSpPr txBox="1"/>
            <p:nvPr>
              <p:custDataLst>
                <p:tags r:id="rId10"/>
              </p:custDataLst>
            </p:nvPr>
          </p:nvSpPr>
          <p:spPr>
            <a:xfrm>
              <a:off x="1447800" y="49149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dirty="0"/>
                <a:t>19.9 </a:t>
              </a:r>
              <a:r>
                <a:rPr lang="en-US" dirty="0" err="1"/>
                <a:t>torr</a:t>
              </a:r>
              <a:endParaRPr lang="en-US" dirty="0"/>
            </a:p>
          </p:txBody>
        </p:sp>
        <p:pic>
          <p:nvPicPr>
            <p:cNvPr id="13" name="Picture 12" descr="answer-d.png"/>
            <p:cNvPicPr>
              <a:picLocks/>
            </p:cNvPicPr>
            <p:nvPr>
              <p:custDataLst>
                <p:tags r:id="rId11"/>
              </p:custDataLst>
            </p:nvPr>
          </p:nvPicPr>
          <p:blipFill>
            <a:blip r:embed="rId22" cstate="print"/>
            <a:stretch>
              <a:fillRect/>
            </a:stretch>
          </p:blipFill>
          <p:spPr>
            <a:xfrm>
              <a:off x="609600" y="4902200"/>
              <a:ext cx="685800" cy="685800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>
            <p:custDataLst>
              <p:tags r:id="rId7"/>
            </p:custDataLst>
          </p:nvPr>
        </p:nvGrpSpPr>
        <p:grpSpPr>
          <a:xfrm>
            <a:off x="609600" y="5816600"/>
            <a:ext cx="8077200" cy="685800"/>
            <a:chOff x="609600" y="5816600"/>
            <a:chExt cx="8077200" cy="685800"/>
          </a:xfrm>
        </p:grpSpPr>
        <p:sp>
          <p:nvSpPr>
            <p:cNvPr id="15" name="TextBox 14"/>
            <p:cNvSpPr txBox="1"/>
            <p:nvPr>
              <p:custDataLst>
                <p:tags r:id="rId8"/>
              </p:custDataLst>
            </p:nvPr>
          </p:nvSpPr>
          <p:spPr>
            <a:xfrm>
              <a:off x="1447800" y="58293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dirty="0"/>
                <a:t>23.8 </a:t>
              </a:r>
              <a:r>
                <a:rPr lang="en-US" dirty="0" err="1"/>
                <a:t>torr</a:t>
              </a:r>
              <a:endParaRPr lang="en-US" dirty="0"/>
            </a:p>
          </p:txBody>
        </p:sp>
        <p:pic>
          <p:nvPicPr>
            <p:cNvPr id="16" name="Picture 15" descr="answer-e.png"/>
            <p:cNvPicPr>
              <a:picLocks/>
            </p:cNvPicPr>
            <p:nvPr>
              <p:custDataLst>
                <p:tags r:id="rId9"/>
              </p:custDataLst>
            </p:nvPr>
          </p:nvPicPr>
          <p:blipFill>
            <a:blip r:embed="rId23" cstate="print"/>
            <a:stretch>
              <a:fillRect/>
            </a:stretch>
          </p:blipFill>
          <p:spPr>
            <a:xfrm>
              <a:off x="609600" y="5816600"/>
              <a:ext cx="685800" cy="685800"/>
            </a:xfrm>
            <a:prstGeom prst="rect">
              <a:avLst/>
            </a:prstGeom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39077970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0" y="279400"/>
            <a:ext cx="9144000" cy="1549400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r>
              <a:rPr lang="en-US" dirty="0"/>
              <a:t>At 40</a:t>
            </a:r>
            <a:r>
              <a:rPr lang="en-US" dirty="0">
                <a:sym typeface="Symbol"/>
              </a:rPr>
              <a:t></a:t>
            </a:r>
            <a:r>
              <a:rPr lang="en-US" dirty="0"/>
              <a:t>C, </a:t>
            </a:r>
            <a:r>
              <a:rPr lang="en-US" dirty="0" err="1"/>
              <a:t>heptane</a:t>
            </a:r>
            <a:r>
              <a:rPr lang="en-US" dirty="0"/>
              <a:t> has a vapor pressure of about 92.0 </a:t>
            </a:r>
            <a:r>
              <a:rPr lang="en-US" dirty="0" err="1"/>
              <a:t>torr</a:t>
            </a:r>
            <a:r>
              <a:rPr lang="en-US" dirty="0"/>
              <a:t> and octane has a vapor pressure of about 31.2 </a:t>
            </a:r>
            <a:r>
              <a:rPr lang="en-US" dirty="0" err="1"/>
              <a:t>torr</a:t>
            </a:r>
            <a:r>
              <a:rPr lang="en-US" dirty="0"/>
              <a:t>.  Assuming ideal behavior, what is the vapor pressure of a solution that contains twice as many moles of </a:t>
            </a:r>
            <a:r>
              <a:rPr lang="en-US" dirty="0" err="1"/>
              <a:t>heptane</a:t>
            </a:r>
            <a:r>
              <a:rPr lang="en-US" dirty="0"/>
              <a:t> as octane?</a:t>
            </a:r>
          </a:p>
        </p:txBody>
      </p:sp>
      <p:grpSp>
        <p:nvGrpSpPr>
          <p:cNvPr id="5" name="Group 4"/>
          <p:cNvGrpSpPr/>
          <p:nvPr>
            <p:custDataLst>
              <p:tags r:id="rId3"/>
            </p:custDataLst>
          </p:nvPr>
        </p:nvGrpSpPr>
        <p:grpSpPr>
          <a:xfrm>
            <a:off x="609600" y="2159000"/>
            <a:ext cx="8077200" cy="685800"/>
            <a:chOff x="609600" y="2159000"/>
            <a:chExt cx="8077200" cy="685800"/>
          </a:xfrm>
        </p:grpSpPr>
        <p:sp>
          <p:nvSpPr>
            <p:cNvPr id="3" name="TextBox 2"/>
            <p:cNvSpPr txBox="1"/>
            <p:nvPr>
              <p:custDataLst>
                <p:tags r:id="rId16"/>
              </p:custDataLst>
            </p:nvPr>
          </p:nvSpPr>
          <p:spPr>
            <a:xfrm>
              <a:off x="1447800" y="21717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dirty="0"/>
                <a:t>61.3 </a:t>
              </a:r>
              <a:r>
                <a:rPr lang="en-US" dirty="0" err="1"/>
                <a:t>torr</a:t>
              </a:r>
              <a:endParaRPr lang="en-US" dirty="0"/>
            </a:p>
          </p:txBody>
        </p:sp>
        <p:pic>
          <p:nvPicPr>
            <p:cNvPr id="4" name="Picture 3" descr="answer-a.png"/>
            <p:cNvPicPr>
              <a:picLocks/>
            </p:cNvPicPr>
            <p:nvPr>
              <p:custDataLst>
                <p:tags r:id="rId17"/>
              </p:custDataLst>
            </p:nvPr>
          </p:nvPicPr>
          <p:blipFill>
            <a:blip r:embed="rId19" cstate="print"/>
            <a:stretch>
              <a:fillRect/>
            </a:stretch>
          </p:blipFill>
          <p:spPr>
            <a:xfrm>
              <a:off x="609600" y="21590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>
            <p:custDataLst>
              <p:tags r:id="rId4"/>
            </p:custDataLst>
          </p:nvPr>
        </p:nvGrpSpPr>
        <p:grpSpPr>
          <a:xfrm>
            <a:off x="609600" y="3073400"/>
            <a:ext cx="8077200" cy="685800"/>
            <a:chOff x="609600" y="3073400"/>
            <a:chExt cx="8077200" cy="685800"/>
          </a:xfrm>
        </p:grpSpPr>
        <p:sp>
          <p:nvSpPr>
            <p:cNvPr id="6" name="TextBox 5"/>
            <p:cNvSpPr txBox="1"/>
            <p:nvPr>
              <p:custDataLst>
                <p:tags r:id="rId14"/>
              </p:custDataLst>
            </p:nvPr>
          </p:nvSpPr>
          <p:spPr>
            <a:xfrm>
              <a:off x="1447800" y="30861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dirty="0"/>
                <a:t>51.5 </a:t>
              </a:r>
              <a:r>
                <a:rPr lang="en-US" dirty="0" err="1"/>
                <a:t>torr</a:t>
              </a:r>
              <a:endParaRPr lang="en-US" dirty="0"/>
            </a:p>
          </p:txBody>
        </p:sp>
        <p:pic>
          <p:nvPicPr>
            <p:cNvPr id="7" name="Picture 6" descr="answer-b.png"/>
            <p:cNvPicPr>
              <a:picLocks/>
            </p:cNvPicPr>
            <p:nvPr>
              <p:custDataLst>
                <p:tags r:id="rId15"/>
              </p:custDataLst>
            </p:nvPr>
          </p:nvPicPr>
          <p:blipFill>
            <a:blip r:embed="rId20" cstate="print"/>
            <a:stretch>
              <a:fillRect/>
            </a:stretch>
          </p:blipFill>
          <p:spPr>
            <a:xfrm>
              <a:off x="609600" y="3073400"/>
              <a:ext cx="685800" cy="68580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>
            <p:custDataLst>
              <p:tags r:id="rId5"/>
            </p:custDataLst>
          </p:nvPr>
        </p:nvGrpSpPr>
        <p:grpSpPr>
          <a:xfrm>
            <a:off x="609600" y="3987800"/>
            <a:ext cx="8077200" cy="685800"/>
            <a:chOff x="609600" y="3987800"/>
            <a:chExt cx="8077200" cy="685800"/>
          </a:xfrm>
        </p:grpSpPr>
        <p:sp>
          <p:nvSpPr>
            <p:cNvPr id="9" name="TextBox 8"/>
            <p:cNvSpPr txBox="1"/>
            <p:nvPr>
              <p:custDataLst>
                <p:tags r:id="rId12"/>
              </p:custDataLst>
            </p:nvPr>
          </p:nvSpPr>
          <p:spPr>
            <a:xfrm>
              <a:off x="1447800" y="40005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dirty="0"/>
                <a:t>71.7 </a:t>
              </a:r>
              <a:r>
                <a:rPr lang="en-US" dirty="0" err="1"/>
                <a:t>torr</a:t>
              </a:r>
              <a:endParaRPr lang="en-US" dirty="0"/>
            </a:p>
          </p:txBody>
        </p:sp>
        <p:pic>
          <p:nvPicPr>
            <p:cNvPr id="10" name="Picture 9" descr="answer-c.png"/>
            <p:cNvPicPr>
              <a:picLocks/>
            </p:cNvPicPr>
            <p:nvPr>
              <p:custDataLst>
                <p:tags r:id="rId13"/>
              </p:custDataLst>
            </p:nvPr>
          </p:nvPicPr>
          <p:blipFill>
            <a:blip r:embed="rId21" cstate="print"/>
            <a:stretch>
              <a:fillRect/>
            </a:stretch>
          </p:blipFill>
          <p:spPr>
            <a:xfrm>
              <a:off x="609600" y="3987800"/>
              <a:ext cx="685800" cy="685800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>
            <p:custDataLst>
              <p:tags r:id="rId6"/>
            </p:custDataLst>
          </p:nvPr>
        </p:nvGrpSpPr>
        <p:grpSpPr>
          <a:xfrm>
            <a:off x="609600" y="4902200"/>
            <a:ext cx="8077200" cy="685800"/>
            <a:chOff x="609600" y="4902200"/>
            <a:chExt cx="8077200" cy="685800"/>
          </a:xfrm>
        </p:grpSpPr>
        <p:sp>
          <p:nvSpPr>
            <p:cNvPr id="12" name="TextBox 11"/>
            <p:cNvSpPr txBox="1"/>
            <p:nvPr>
              <p:custDataLst>
                <p:tags r:id="rId10"/>
              </p:custDataLst>
            </p:nvPr>
          </p:nvSpPr>
          <p:spPr>
            <a:xfrm>
              <a:off x="1447800" y="49149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dirty="0"/>
                <a:t>82.1 </a:t>
              </a:r>
              <a:r>
                <a:rPr lang="en-US" dirty="0" err="1"/>
                <a:t>torr</a:t>
              </a:r>
              <a:endParaRPr lang="en-US" dirty="0"/>
            </a:p>
          </p:txBody>
        </p:sp>
        <p:pic>
          <p:nvPicPr>
            <p:cNvPr id="13" name="Picture 12" descr="answer-d.png"/>
            <p:cNvPicPr>
              <a:picLocks/>
            </p:cNvPicPr>
            <p:nvPr>
              <p:custDataLst>
                <p:tags r:id="rId11"/>
              </p:custDataLst>
            </p:nvPr>
          </p:nvPicPr>
          <p:blipFill>
            <a:blip r:embed="rId22" cstate="print"/>
            <a:stretch>
              <a:fillRect/>
            </a:stretch>
          </p:blipFill>
          <p:spPr>
            <a:xfrm>
              <a:off x="609600" y="4902200"/>
              <a:ext cx="685800" cy="685800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>
            <p:custDataLst>
              <p:tags r:id="rId7"/>
            </p:custDataLst>
          </p:nvPr>
        </p:nvGrpSpPr>
        <p:grpSpPr>
          <a:xfrm>
            <a:off x="609600" y="5816600"/>
            <a:ext cx="8077200" cy="685800"/>
            <a:chOff x="609600" y="5816600"/>
            <a:chExt cx="8077200" cy="685800"/>
          </a:xfrm>
        </p:grpSpPr>
        <p:sp>
          <p:nvSpPr>
            <p:cNvPr id="15" name="TextBox 14"/>
            <p:cNvSpPr txBox="1"/>
            <p:nvPr>
              <p:custDataLst>
                <p:tags r:id="rId8"/>
              </p:custDataLst>
            </p:nvPr>
          </p:nvSpPr>
          <p:spPr>
            <a:xfrm>
              <a:off x="1447800" y="58293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dirty="0"/>
                <a:t>None of these</a:t>
              </a:r>
            </a:p>
          </p:txBody>
        </p:sp>
        <p:pic>
          <p:nvPicPr>
            <p:cNvPr id="16" name="Picture 15" descr="answer-e.png"/>
            <p:cNvPicPr>
              <a:picLocks/>
            </p:cNvPicPr>
            <p:nvPr>
              <p:custDataLst>
                <p:tags r:id="rId9"/>
              </p:custDataLst>
            </p:nvPr>
          </p:nvPicPr>
          <p:blipFill>
            <a:blip r:embed="rId23" cstate="print"/>
            <a:stretch>
              <a:fillRect/>
            </a:stretch>
          </p:blipFill>
          <p:spPr>
            <a:xfrm>
              <a:off x="609600" y="5816600"/>
              <a:ext cx="685800" cy="685800"/>
            </a:xfrm>
            <a:prstGeom prst="rect">
              <a:avLst/>
            </a:prstGeom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34421577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0" y="279400"/>
            <a:ext cx="9144000" cy="1549400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 7.12 g sample of a compound is dissolved in 250. grams of benzene.  The freezing point of this solution is 1.02</a:t>
            </a:r>
            <a:r>
              <a:rPr lang="en-US" dirty="0">
                <a:solidFill>
                  <a:schemeClr val="bg1"/>
                </a:solidFill>
                <a:sym typeface="Symbol"/>
              </a:rPr>
              <a:t>C below that of pure benzene. What is the molar mass of this compound? (</a:t>
            </a:r>
            <a:r>
              <a:rPr lang="en-US" dirty="0" err="1">
                <a:solidFill>
                  <a:schemeClr val="bg1"/>
                </a:solidFill>
                <a:sym typeface="Symbol"/>
              </a:rPr>
              <a:t>K</a:t>
            </a:r>
            <a:r>
              <a:rPr lang="en-US" baseline="-25000" dirty="0" err="1">
                <a:solidFill>
                  <a:schemeClr val="bg1"/>
                </a:solidFill>
                <a:sym typeface="Symbol"/>
              </a:rPr>
              <a:t>f</a:t>
            </a:r>
            <a:r>
              <a:rPr lang="en-US" dirty="0">
                <a:solidFill>
                  <a:schemeClr val="bg1"/>
                </a:solidFill>
                <a:sym typeface="Symbol"/>
              </a:rPr>
              <a:t> </a:t>
            </a:r>
            <a:r>
              <a:rPr lang="en-US" baseline="-25000" dirty="0">
                <a:solidFill>
                  <a:schemeClr val="bg1"/>
                </a:solidFill>
                <a:sym typeface="Symbol"/>
              </a:rPr>
              <a:t>benzene</a:t>
            </a:r>
            <a:r>
              <a:rPr lang="en-US" dirty="0">
                <a:solidFill>
                  <a:schemeClr val="bg1"/>
                </a:solidFill>
                <a:sym typeface="Symbol"/>
              </a:rPr>
              <a:t> = 5.12 C/m). </a:t>
            </a:r>
            <a:r>
              <a:rPr lang="en-US" dirty="0" err="1">
                <a:solidFill>
                  <a:schemeClr val="bg1"/>
                </a:solidFill>
                <a:sym typeface="Symbol"/>
              </a:rPr>
              <a:t>Ignor</a:t>
            </a:r>
            <a:r>
              <a:rPr lang="en-US" dirty="0">
                <a:solidFill>
                  <a:schemeClr val="bg1"/>
                </a:solidFill>
                <a:sym typeface="Symbol"/>
              </a:rPr>
              <a:t> sig. figs.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5" name="Group 4"/>
          <p:cNvGrpSpPr/>
          <p:nvPr>
            <p:custDataLst>
              <p:tags r:id="rId3"/>
            </p:custDataLst>
          </p:nvPr>
        </p:nvGrpSpPr>
        <p:grpSpPr>
          <a:xfrm>
            <a:off x="609600" y="2159000"/>
            <a:ext cx="8077200" cy="685800"/>
            <a:chOff x="609600" y="2159000"/>
            <a:chExt cx="8077200" cy="685800"/>
          </a:xfrm>
        </p:grpSpPr>
        <p:sp>
          <p:nvSpPr>
            <p:cNvPr id="3" name="TextBox 2"/>
            <p:cNvSpPr txBox="1"/>
            <p:nvPr>
              <p:custDataLst>
                <p:tags r:id="rId16"/>
              </p:custDataLst>
            </p:nvPr>
          </p:nvSpPr>
          <p:spPr>
            <a:xfrm>
              <a:off x="1447800" y="21717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35.7 g/mol</a:t>
              </a:r>
            </a:p>
          </p:txBody>
        </p:sp>
        <p:pic>
          <p:nvPicPr>
            <p:cNvPr id="4" name="Picture 3" descr="answer-a.png"/>
            <p:cNvPicPr>
              <a:picLocks/>
            </p:cNvPicPr>
            <p:nvPr>
              <p:custDataLst>
                <p:tags r:id="rId17"/>
              </p:custDataLst>
            </p:nvPr>
          </p:nvPicPr>
          <p:blipFill>
            <a:blip r:embed="rId19" cstate="print"/>
            <a:stretch>
              <a:fillRect/>
            </a:stretch>
          </p:blipFill>
          <p:spPr>
            <a:xfrm>
              <a:off x="609600" y="21590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>
            <p:custDataLst>
              <p:tags r:id="rId4"/>
            </p:custDataLst>
          </p:nvPr>
        </p:nvGrpSpPr>
        <p:grpSpPr>
          <a:xfrm>
            <a:off x="609600" y="3073400"/>
            <a:ext cx="8077200" cy="685800"/>
            <a:chOff x="609600" y="3073400"/>
            <a:chExt cx="8077200" cy="685800"/>
          </a:xfrm>
        </p:grpSpPr>
        <p:sp>
          <p:nvSpPr>
            <p:cNvPr id="6" name="TextBox 5"/>
            <p:cNvSpPr txBox="1"/>
            <p:nvPr>
              <p:custDataLst>
                <p:tags r:id="rId14"/>
              </p:custDataLst>
            </p:nvPr>
          </p:nvSpPr>
          <p:spPr>
            <a:xfrm>
              <a:off x="1447800" y="30861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143 g/mol</a:t>
              </a:r>
            </a:p>
          </p:txBody>
        </p:sp>
        <p:pic>
          <p:nvPicPr>
            <p:cNvPr id="7" name="Picture 6" descr="answer-b.png"/>
            <p:cNvPicPr>
              <a:picLocks/>
            </p:cNvPicPr>
            <p:nvPr>
              <p:custDataLst>
                <p:tags r:id="rId15"/>
              </p:custDataLst>
            </p:nvPr>
          </p:nvPicPr>
          <p:blipFill>
            <a:blip r:embed="rId20" cstate="print"/>
            <a:stretch>
              <a:fillRect/>
            </a:stretch>
          </p:blipFill>
          <p:spPr>
            <a:xfrm>
              <a:off x="609600" y="3073400"/>
              <a:ext cx="685800" cy="68580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>
            <p:custDataLst>
              <p:tags r:id="rId5"/>
            </p:custDataLst>
          </p:nvPr>
        </p:nvGrpSpPr>
        <p:grpSpPr>
          <a:xfrm>
            <a:off x="609600" y="3987800"/>
            <a:ext cx="8077200" cy="685800"/>
            <a:chOff x="609600" y="3987800"/>
            <a:chExt cx="8077200" cy="685800"/>
          </a:xfrm>
        </p:grpSpPr>
        <p:sp>
          <p:nvSpPr>
            <p:cNvPr id="9" name="TextBox 8"/>
            <p:cNvSpPr txBox="1"/>
            <p:nvPr>
              <p:custDataLst>
                <p:tags r:id="rId12"/>
              </p:custDataLst>
            </p:nvPr>
          </p:nvSpPr>
          <p:spPr>
            <a:xfrm>
              <a:off x="1447800" y="40005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286 g/mol</a:t>
              </a:r>
            </a:p>
          </p:txBody>
        </p:sp>
        <p:pic>
          <p:nvPicPr>
            <p:cNvPr id="10" name="Picture 9" descr="answer-c.png"/>
            <p:cNvPicPr>
              <a:picLocks/>
            </p:cNvPicPr>
            <p:nvPr>
              <p:custDataLst>
                <p:tags r:id="rId13"/>
              </p:custDataLst>
            </p:nvPr>
          </p:nvPicPr>
          <p:blipFill>
            <a:blip r:embed="rId21" cstate="print"/>
            <a:stretch>
              <a:fillRect/>
            </a:stretch>
          </p:blipFill>
          <p:spPr>
            <a:xfrm>
              <a:off x="609600" y="3987800"/>
              <a:ext cx="685800" cy="685800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>
            <p:custDataLst>
              <p:tags r:id="rId6"/>
            </p:custDataLst>
          </p:nvPr>
        </p:nvGrpSpPr>
        <p:grpSpPr>
          <a:xfrm>
            <a:off x="609600" y="4902200"/>
            <a:ext cx="8077200" cy="685800"/>
            <a:chOff x="609600" y="4902200"/>
            <a:chExt cx="8077200" cy="685800"/>
          </a:xfrm>
        </p:grpSpPr>
        <p:sp>
          <p:nvSpPr>
            <p:cNvPr id="12" name="TextBox 11"/>
            <p:cNvSpPr txBox="1"/>
            <p:nvPr>
              <p:custDataLst>
                <p:tags r:id="rId10"/>
              </p:custDataLst>
            </p:nvPr>
          </p:nvSpPr>
          <p:spPr>
            <a:xfrm>
              <a:off x="1447800" y="49149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5.67 g/mol</a:t>
              </a:r>
            </a:p>
          </p:txBody>
        </p:sp>
        <p:pic>
          <p:nvPicPr>
            <p:cNvPr id="13" name="Picture 12" descr="answer-d.png"/>
            <p:cNvPicPr>
              <a:picLocks/>
            </p:cNvPicPr>
            <p:nvPr>
              <p:custDataLst>
                <p:tags r:id="rId11"/>
              </p:custDataLst>
            </p:nvPr>
          </p:nvPicPr>
          <p:blipFill>
            <a:blip r:embed="rId22" cstate="print"/>
            <a:stretch>
              <a:fillRect/>
            </a:stretch>
          </p:blipFill>
          <p:spPr>
            <a:xfrm>
              <a:off x="609600" y="4902200"/>
              <a:ext cx="685800" cy="685800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>
            <p:custDataLst>
              <p:tags r:id="rId7"/>
            </p:custDataLst>
          </p:nvPr>
        </p:nvGrpSpPr>
        <p:grpSpPr>
          <a:xfrm>
            <a:off x="609600" y="5816600"/>
            <a:ext cx="8077200" cy="685800"/>
            <a:chOff x="609600" y="5816600"/>
            <a:chExt cx="8077200" cy="685800"/>
          </a:xfrm>
        </p:grpSpPr>
        <p:sp>
          <p:nvSpPr>
            <p:cNvPr id="15" name="TextBox 14"/>
            <p:cNvSpPr txBox="1"/>
            <p:nvPr>
              <p:custDataLst>
                <p:tags r:id="rId8"/>
              </p:custDataLst>
            </p:nvPr>
          </p:nvSpPr>
          <p:spPr>
            <a:xfrm>
              <a:off x="1447800" y="58293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71.5 g/mol</a:t>
              </a:r>
            </a:p>
          </p:txBody>
        </p:sp>
        <p:pic>
          <p:nvPicPr>
            <p:cNvPr id="16" name="Picture 15" descr="answer-e.png"/>
            <p:cNvPicPr>
              <a:picLocks/>
            </p:cNvPicPr>
            <p:nvPr>
              <p:custDataLst>
                <p:tags r:id="rId9"/>
              </p:custDataLst>
            </p:nvPr>
          </p:nvPicPr>
          <p:blipFill>
            <a:blip r:embed="rId23" cstate="print"/>
            <a:stretch>
              <a:fillRect/>
            </a:stretch>
          </p:blipFill>
          <p:spPr>
            <a:xfrm>
              <a:off x="609600" y="5816600"/>
              <a:ext cx="685800" cy="685800"/>
            </a:xfrm>
            <a:prstGeom prst="rect">
              <a:avLst/>
            </a:prstGeom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29664994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0" y="279400"/>
            <a:ext cx="9144000" cy="1549400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r>
              <a:rPr lang="en-US" sz="2600" dirty="0">
                <a:solidFill>
                  <a:schemeClr val="bg1"/>
                </a:solidFill>
              </a:rPr>
              <a:t>What is the boiling point change for a solution containing 0.681 moles of naphthalene (a nonvolatile, </a:t>
            </a:r>
            <a:r>
              <a:rPr lang="en-US" sz="2600" dirty="0" err="1">
                <a:solidFill>
                  <a:schemeClr val="bg1"/>
                </a:solidFill>
              </a:rPr>
              <a:t>nonionizing</a:t>
            </a:r>
            <a:r>
              <a:rPr lang="en-US" sz="2600" dirty="0">
                <a:solidFill>
                  <a:schemeClr val="bg1"/>
                </a:solidFill>
              </a:rPr>
              <a:t> compound) in 250. g of liquid benzene? (K</a:t>
            </a:r>
            <a:r>
              <a:rPr lang="en-US" sz="2600" baseline="-25000" dirty="0">
                <a:solidFill>
                  <a:schemeClr val="bg1"/>
                </a:solidFill>
              </a:rPr>
              <a:t>b</a:t>
            </a:r>
            <a:r>
              <a:rPr lang="en-US" sz="2600" dirty="0">
                <a:solidFill>
                  <a:schemeClr val="bg1"/>
                </a:solidFill>
              </a:rPr>
              <a:t> = 2.53 </a:t>
            </a:r>
            <a:r>
              <a:rPr lang="en-US" sz="2600" dirty="0">
                <a:solidFill>
                  <a:schemeClr val="bg1"/>
                </a:solidFill>
                <a:sym typeface="Symbol"/>
              </a:rPr>
              <a:t>C/m for benzene)</a:t>
            </a:r>
            <a:endParaRPr lang="en-US" sz="2600" dirty="0">
              <a:solidFill>
                <a:schemeClr val="bg1"/>
              </a:solidFill>
            </a:endParaRPr>
          </a:p>
        </p:txBody>
      </p:sp>
      <p:grpSp>
        <p:nvGrpSpPr>
          <p:cNvPr id="5" name="Group 4"/>
          <p:cNvGrpSpPr/>
          <p:nvPr>
            <p:custDataLst>
              <p:tags r:id="rId3"/>
            </p:custDataLst>
          </p:nvPr>
        </p:nvGrpSpPr>
        <p:grpSpPr>
          <a:xfrm>
            <a:off x="609600" y="2159000"/>
            <a:ext cx="8077200" cy="685800"/>
            <a:chOff x="609600" y="2159000"/>
            <a:chExt cx="8077200" cy="685800"/>
          </a:xfrm>
        </p:grpSpPr>
        <p:sp>
          <p:nvSpPr>
            <p:cNvPr id="3" name="TextBox 2"/>
            <p:cNvSpPr txBox="1"/>
            <p:nvPr>
              <p:custDataLst>
                <p:tags r:id="rId16"/>
              </p:custDataLst>
            </p:nvPr>
          </p:nvSpPr>
          <p:spPr>
            <a:xfrm>
              <a:off x="1447800" y="21717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6.89 </a:t>
              </a:r>
              <a:r>
                <a:rPr lang="en-US" dirty="0">
                  <a:solidFill>
                    <a:schemeClr val="bg1"/>
                  </a:solidFill>
                  <a:sym typeface="Symbol"/>
                </a:rPr>
                <a:t>C</a:t>
              </a:r>
              <a:r>
                <a:rPr lang="en-US" dirty="0">
                  <a:solidFill>
                    <a:schemeClr val="bg1"/>
                  </a:solidFill>
                </a:rPr>
                <a:t> </a:t>
              </a:r>
            </a:p>
          </p:txBody>
        </p:sp>
        <p:pic>
          <p:nvPicPr>
            <p:cNvPr id="4" name="Picture 3" descr="answer-a.png"/>
            <p:cNvPicPr>
              <a:picLocks/>
            </p:cNvPicPr>
            <p:nvPr>
              <p:custDataLst>
                <p:tags r:id="rId17"/>
              </p:custDataLst>
            </p:nvPr>
          </p:nvPicPr>
          <p:blipFill>
            <a:blip r:embed="rId19" cstate="print"/>
            <a:stretch>
              <a:fillRect/>
            </a:stretch>
          </p:blipFill>
          <p:spPr>
            <a:xfrm>
              <a:off x="609600" y="21590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>
            <p:custDataLst>
              <p:tags r:id="rId4"/>
            </p:custDataLst>
          </p:nvPr>
        </p:nvGrpSpPr>
        <p:grpSpPr>
          <a:xfrm>
            <a:off x="609600" y="3073400"/>
            <a:ext cx="8077200" cy="685800"/>
            <a:chOff x="609600" y="3073400"/>
            <a:chExt cx="8077200" cy="685800"/>
          </a:xfrm>
        </p:grpSpPr>
        <p:sp>
          <p:nvSpPr>
            <p:cNvPr id="6" name="TextBox 5"/>
            <p:cNvSpPr txBox="1"/>
            <p:nvPr>
              <p:custDataLst>
                <p:tags r:id="rId14"/>
              </p:custDataLst>
            </p:nvPr>
          </p:nvSpPr>
          <p:spPr>
            <a:xfrm>
              <a:off x="1447800" y="30861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0.93 </a:t>
              </a:r>
              <a:r>
                <a:rPr lang="en-US" dirty="0">
                  <a:solidFill>
                    <a:schemeClr val="bg1"/>
                  </a:solidFill>
                  <a:sym typeface="Symbol"/>
                </a:rPr>
                <a:t>C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pic>
          <p:nvPicPr>
            <p:cNvPr id="7" name="Picture 6" descr="answer-b.png"/>
            <p:cNvPicPr>
              <a:picLocks/>
            </p:cNvPicPr>
            <p:nvPr>
              <p:custDataLst>
                <p:tags r:id="rId15"/>
              </p:custDataLst>
            </p:nvPr>
          </p:nvPicPr>
          <p:blipFill>
            <a:blip r:embed="rId20" cstate="print"/>
            <a:stretch>
              <a:fillRect/>
            </a:stretch>
          </p:blipFill>
          <p:spPr>
            <a:xfrm>
              <a:off x="609600" y="3073400"/>
              <a:ext cx="685800" cy="68580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>
            <p:custDataLst>
              <p:tags r:id="rId5"/>
            </p:custDataLst>
          </p:nvPr>
        </p:nvGrpSpPr>
        <p:grpSpPr>
          <a:xfrm>
            <a:off x="609600" y="3987800"/>
            <a:ext cx="8077200" cy="685800"/>
            <a:chOff x="609600" y="3987800"/>
            <a:chExt cx="8077200" cy="685800"/>
          </a:xfrm>
        </p:grpSpPr>
        <p:sp>
          <p:nvSpPr>
            <p:cNvPr id="9" name="TextBox 8"/>
            <p:cNvSpPr txBox="1"/>
            <p:nvPr>
              <p:custDataLst>
                <p:tags r:id="rId12"/>
              </p:custDataLst>
            </p:nvPr>
          </p:nvSpPr>
          <p:spPr>
            <a:xfrm>
              <a:off x="1447800" y="40005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3.72 </a:t>
              </a:r>
              <a:r>
                <a:rPr lang="en-US" dirty="0">
                  <a:solidFill>
                    <a:schemeClr val="bg1"/>
                  </a:solidFill>
                  <a:sym typeface="Symbol"/>
                </a:rPr>
                <a:t>C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pic>
          <p:nvPicPr>
            <p:cNvPr id="10" name="Picture 9" descr="answer-c.png"/>
            <p:cNvPicPr>
              <a:picLocks/>
            </p:cNvPicPr>
            <p:nvPr>
              <p:custDataLst>
                <p:tags r:id="rId13"/>
              </p:custDataLst>
            </p:nvPr>
          </p:nvPicPr>
          <p:blipFill>
            <a:blip r:embed="rId21" cstate="print"/>
            <a:stretch>
              <a:fillRect/>
            </a:stretch>
          </p:blipFill>
          <p:spPr>
            <a:xfrm>
              <a:off x="609600" y="3987800"/>
              <a:ext cx="685800" cy="685800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>
            <p:custDataLst>
              <p:tags r:id="rId6"/>
            </p:custDataLst>
          </p:nvPr>
        </p:nvGrpSpPr>
        <p:grpSpPr>
          <a:xfrm>
            <a:off x="609600" y="4902200"/>
            <a:ext cx="8077200" cy="685800"/>
            <a:chOff x="609600" y="4902200"/>
            <a:chExt cx="8077200" cy="685800"/>
          </a:xfrm>
        </p:grpSpPr>
        <p:sp>
          <p:nvSpPr>
            <p:cNvPr id="12" name="TextBox 11"/>
            <p:cNvSpPr txBox="1"/>
            <p:nvPr>
              <p:custDataLst>
                <p:tags r:id="rId10"/>
              </p:custDataLst>
            </p:nvPr>
          </p:nvSpPr>
          <p:spPr>
            <a:xfrm>
              <a:off x="1447800" y="49149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1.723 </a:t>
              </a:r>
              <a:r>
                <a:rPr lang="en-US" dirty="0">
                  <a:solidFill>
                    <a:schemeClr val="bg1"/>
                  </a:solidFill>
                  <a:sym typeface="Symbol"/>
                </a:rPr>
                <a:t>C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pic>
          <p:nvPicPr>
            <p:cNvPr id="13" name="Picture 12" descr="answer-d.png"/>
            <p:cNvPicPr>
              <a:picLocks/>
            </p:cNvPicPr>
            <p:nvPr>
              <p:custDataLst>
                <p:tags r:id="rId11"/>
              </p:custDataLst>
            </p:nvPr>
          </p:nvPicPr>
          <p:blipFill>
            <a:blip r:embed="rId22" cstate="print"/>
            <a:stretch>
              <a:fillRect/>
            </a:stretch>
          </p:blipFill>
          <p:spPr>
            <a:xfrm>
              <a:off x="609600" y="4902200"/>
              <a:ext cx="685800" cy="685800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>
            <p:custDataLst>
              <p:tags r:id="rId7"/>
            </p:custDataLst>
          </p:nvPr>
        </p:nvGrpSpPr>
        <p:grpSpPr>
          <a:xfrm>
            <a:off x="609600" y="5816600"/>
            <a:ext cx="8077200" cy="685800"/>
            <a:chOff x="609600" y="5816600"/>
            <a:chExt cx="8077200" cy="685800"/>
          </a:xfrm>
        </p:grpSpPr>
        <p:sp>
          <p:nvSpPr>
            <p:cNvPr id="15" name="TextBox 14"/>
            <p:cNvSpPr txBox="1"/>
            <p:nvPr>
              <p:custDataLst>
                <p:tags r:id="rId8"/>
              </p:custDataLst>
            </p:nvPr>
          </p:nvSpPr>
          <p:spPr>
            <a:xfrm>
              <a:off x="1447800" y="58293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0.431 </a:t>
              </a:r>
              <a:r>
                <a:rPr lang="en-US" dirty="0">
                  <a:solidFill>
                    <a:schemeClr val="bg1"/>
                  </a:solidFill>
                  <a:sym typeface="Symbol"/>
                </a:rPr>
                <a:t>C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pic>
          <p:nvPicPr>
            <p:cNvPr id="16" name="Picture 15" descr="answer-e.png"/>
            <p:cNvPicPr>
              <a:picLocks/>
            </p:cNvPicPr>
            <p:nvPr>
              <p:custDataLst>
                <p:tags r:id="rId9"/>
              </p:custDataLst>
            </p:nvPr>
          </p:nvPicPr>
          <p:blipFill>
            <a:blip r:embed="rId23" cstate="print"/>
            <a:stretch>
              <a:fillRect/>
            </a:stretch>
          </p:blipFill>
          <p:spPr>
            <a:xfrm>
              <a:off x="609600" y="5816600"/>
              <a:ext cx="685800" cy="685800"/>
            </a:xfrm>
            <a:prstGeom prst="rect">
              <a:avLst/>
            </a:prstGeom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18607774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0" y="279400"/>
            <a:ext cx="9144000" cy="1549400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Determine the Osmotic Pressure of a solution that contains 0.017 g of a hydrocarbon solute (molar mass = 340 g/mol) dissolved in benzene to make 350-ml solution. The temperature is 20.0</a:t>
            </a:r>
            <a:r>
              <a:rPr lang="en-US" sz="2800" dirty="0">
                <a:solidFill>
                  <a:schemeClr val="bg1"/>
                </a:solidFill>
                <a:sym typeface="Symbol"/>
              </a:rPr>
              <a:t>C</a:t>
            </a:r>
            <a:endParaRPr lang="en-US" sz="2800" dirty="0">
              <a:solidFill>
                <a:schemeClr val="bg1"/>
              </a:solidFill>
            </a:endParaRPr>
          </a:p>
        </p:txBody>
      </p:sp>
      <p:grpSp>
        <p:nvGrpSpPr>
          <p:cNvPr id="5" name="Group 4"/>
          <p:cNvGrpSpPr/>
          <p:nvPr>
            <p:custDataLst>
              <p:tags r:id="rId3"/>
            </p:custDataLst>
          </p:nvPr>
        </p:nvGrpSpPr>
        <p:grpSpPr>
          <a:xfrm>
            <a:off x="609600" y="2159000"/>
            <a:ext cx="8077200" cy="685800"/>
            <a:chOff x="609600" y="2159000"/>
            <a:chExt cx="8077200" cy="685800"/>
          </a:xfrm>
        </p:grpSpPr>
        <p:sp>
          <p:nvSpPr>
            <p:cNvPr id="3" name="TextBox 2"/>
            <p:cNvSpPr txBox="1"/>
            <p:nvPr>
              <p:custDataLst>
                <p:tags r:id="rId16"/>
              </p:custDataLst>
            </p:nvPr>
          </p:nvSpPr>
          <p:spPr>
            <a:xfrm>
              <a:off x="1447800" y="21717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0.18 </a:t>
              </a:r>
              <a:r>
                <a:rPr lang="en-US" dirty="0" err="1">
                  <a:solidFill>
                    <a:schemeClr val="bg1"/>
                  </a:solidFill>
                </a:rPr>
                <a:t>torr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pic>
          <p:nvPicPr>
            <p:cNvPr id="4" name="Picture 3" descr="answer-a.png"/>
            <p:cNvPicPr>
              <a:picLocks/>
            </p:cNvPicPr>
            <p:nvPr>
              <p:custDataLst>
                <p:tags r:id="rId17"/>
              </p:custDataLst>
            </p:nvPr>
          </p:nvPicPr>
          <p:blipFill>
            <a:blip r:embed="rId19" cstate="print"/>
            <a:stretch>
              <a:fillRect/>
            </a:stretch>
          </p:blipFill>
          <p:spPr>
            <a:xfrm>
              <a:off x="609600" y="21590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>
            <p:custDataLst>
              <p:tags r:id="rId4"/>
            </p:custDataLst>
          </p:nvPr>
        </p:nvGrpSpPr>
        <p:grpSpPr>
          <a:xfrm>
            <a:off x="609600" y="3073400"/>
            <a:ext cx="8077200" cy="685800"/>
            <a:chOff x="609600" y="3073400"/>
            <a:chExt cx="8077200" cy="685800"/>
          </a:xfrm>
        </p:grpSpPr>
        <p:sp>
          <p:nvSpPr>
            <p:cNvPr id="6" name="TextBox 5"/>
            <p:cNvSpPr txBox="1"/>
            <p:nvPr>
              <p:custDataLst>
                <p:tags r:id="rId14"/>
              </p:custDataLst>
            </p:nvPr>
          </p:nvSpPr>
          <p:spPr>
            <a:xfrm>
              <a:off x="1447800" y="30861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0.9 </a:t>
              </a:r>
              <a:r>
                <a:rPr lang="en-US" dirty="0" err="1">
                  <a:solidFill>
                    <a:schemeClr val="bg1"/>
                  </a:solidFill>
                </a:rPr>
                <a:t>torr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pic>
          <p:nvPicPr>
            <p:cNvPr id="7" name="Picture 6" descr="answer-b.png"/>
            <p:cNvPicPr>
              <a:picLocks/>
            </p:cNvPicPr>
            <p:nvPr>
              <p:custDataLst>
                <p:tags r:id="rId15"/>
              </p:custDataLst>
            </p:nvPr>
          </p:nvPicPr>
          <p:blipFill>
            <a:blip r:embed="rId20" cstate="print"/>
            <a:stretch>
              <a:fillRect/>
            </a:stretch>
          </p:blipFill>
          <p:spPr>
            <a:xfrm>
              <a:off x="609600" y="3073400"/>
              <a:ext cx="685800" cy="68580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>
            <p:custDataLst>
              <p:tags r:id="rId5"/>
            </p:custDataLst>
          </p:nvPr>
        </p:nvGrpSpPr>
        <p:grpSpPr>
          <a:xfrm>
            <a:off x="609600" y="3987800"/>
            <a:ext cx="8077200" cy="685800"/>
            <a:chOff x="609600" y="3987800"/>
            <a:chExt cx="8077200" cy="685800"/>
          </a:xfrm>
        </p:grpSpPr>
        <p:sp>
          <p:nvSpPr>
            <p:cNvPr id="9" name="TextBox 8"/>
            <p:cNvSpPr txBox="1"/>
            <p:nvPr>
              <p:custDataLst>
                <p:tags r:id="rId12"/>
              </p:custDataLst>
            </p:nvPr>
          </p:nvSpPr>
          <p:spPr>
            <a:xfrm>
              <a:off x="1447800" y="40005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1.2 </a:t>
              </a:r>
              <a:r>
                <a:rPr lang="en-US" dirty="0" err="1">
                  <a:solidFill>
                    <a:schemeClr val="bg1"/>
                  </a:solidFill>
                </a:rPr>
                <a:t>torr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pic>
          <p:nvPicPr>
            <p:cNvPr id="10" name="Picture 9" descr="answer-c.png"/>
            <p:cNvPicPr>
              <a:picLocks/>
            </p:cNvPicPr>
            <p:nvPr>
              <p:custDataLst>
                <p:tags r:id="rId13"/>
              </p:custDataLst>
            </p:nvPr>
          </p:nvPicPr>
          <p:blipFill>
            <a:blip r:embed="rId21" cstate="print"/>
            <a:stretch>
              <a:fillRect/>
            </a:stretch>
          </p:blipFill>
          <p:spPr>
            <a:xfrm>
              <a:off x="609600" y="3987800"/>
              <a:ext cx="685800" cy="685800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>
            <p:custDataLst>
              <p:tags r:id="rId6"/>
            </p:custDataLst>
          </p:nvPr>
        </p:nvGrpSpPr>
        <p:grpSpPr>
          <a:xfrm>
            <a:off x="609600" y="4902200"/>
            <a:ext cx="8077200" cy="685800"/>
            <a:chOff x="609600" y="4902200"/>
            <a:chExt cx="8077200" cy="685800"/>
          </a:xfrm>
        </p:grpSpPr>
        <p:sp>
          <p:nvSpPr>
            <p:cNvPr id="12" name="TextBox 11"/>
            <p:cNvSpPr txBox="1"/>
            <p:nvPr>
              <p:custDataLst>
                <p:tags r:id="rId10"/>
              </p:custDataLst>
            </p:nvPr>
          </p:nvSpPr>
          <p:spPr>
            <a:xfrm>
              <a:off x="1447800" y="49149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2.6 </a:t>
              </a:r>
              <a:r>
                <a:rPr lang="en-US" dirty="0" err="1">
                  <a:solidFill>
                    <a:schemeClr val="bg1"/>
                  </a:solidFill>
                </a:rPr>
                <a:t>torr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pic>
          <p:nvPicPr>
            <p:cNvPr id="13" name="Picture 12" descr="answer-d.png"/>
            <p:cNvPicPr>
              <a:picLocks/>
            </p:cNvPicPr>
            <p:nvPr>
              <p:custDataLst>
                <p:tags r:id="rId11"/>
              </p:custDataLst>
            </p:nvPr>
          </p:nvPicPr>
          <p:blipFill>
            <a:blip r:embed="rId22" cstate="print"/>
            <a:stretch>
              <a:fillRect/>
            </a:stretch>
          </p:blipFill>
          <p:spPr>
            <a:xfrm>
              <a:off x="609600" y="4902200"/>
              <a:ext cx="685800" cy="685800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>
            <p:custDataLst>
              <p:tags r:id="rId7"/>
            </p:custDataLst>
          </p:nvPr>
        </p:nvGrpSpPr>
        <p:grpSpPr>
          <a:xfrm>
            <a:off x="609600" y="5816600"/>
            <a:ext cx="8077200" cy="685800"/>
            <a:chOff x="609600" y="5816600"/>
            <a:chExt cx="8077200" cy="685800"/>
          </a:xfrm>
        </p:grpSpPr>
        <p:sp>
          <p:nvSpPr>
            <p:cNvPr id="15" name="TextBox 14"/>
            <p:cNvSpPr txBox="1"/>
            <p:nvPr>
              <p:custDataLst>
                <p:tags r:id="rId8"/>
              </p:custDataLst>
            </p:nvPr>
          </p:nvSpPr>
          <p:spPr>
            <a:xfrm>
              <a:off x="1447800" y="58293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2.4 </a:t>
              </a:r>
              <a:r>
                <a:rPr lang="en-US" dirty="0" err="1">
                  <a:solidFill>
                    <a:schemeClr val="bg1"/>
                  </a:solidFill>
                </a:rPr>
                <a:t>torr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pic>
          <p:nvPicPr>
            <p:cNvPr id="16" name="Picture 15" descr="answer-e.png"/>
            <p:cNvPicPr>
              <a:picLocks/>
            </p:cNvPicPr>
            <p:nvPr>
              <p:custDataLst>
                <p:tags r:id="rId9"/>
              </p:custDataLst>
            </p:nvPr>
          </p:nvPicPr>
          <p:blipFill>
            <a:blip r:embed="rId23" cstate="print"/>
            <a:stretch>
              <a:fillRect/>
            </a:stretch>
          </p:blipFill>
          <p:spPr>
            <a:xfrm>
              <a:off x="609600" y="5816600"/>
              <a:ext cx="685800" cy="685800"/>
            </a:xfrm>
            <a:prstGeom prst="rect">
              <a:avLst/>
            </a:prstGeom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1013265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/>
          <a:lstStyle/>
          <a:p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Colligative Properties</a:t>
            </a: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609600" y="1095375"/>
            <a:ext cx="79248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Colligative properties are those that depend on the concentration of particles in a solution, not upon the identity of those properties.</a:t>
            </a: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1752600" y="3289300"/>
            <a:ext cx="6111875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>
                <a:srgbClr val="FFFF66"/>
              </a:buClr>
              <a:buFont typeface="Wingdings" pitchFamily="2" charset="2"/>
              <a:buChar char="q"/>
            </a:pPr>
            <a:r>
              <a:rPr lang="en-US">
                <a:solidFill>
                  <a:schemeClr val="bg1"/>
                </a:solidFill>
              </a:rPr>
              <a:t> </a:t>
            </a:r>
            <a:r>
              <a:rPr lang="en-US" sz="2800">
                <a:solidFill>
                  <a:schemeClr val="bg1"/>
                </a:solidFill>
              </a:rPr>
              <a:t>Boiling Point Elevation</a:t>
            </a:r>
          </a:p>
          <a:p>
            <a:pPr>
              <a:buClr>
                <a:srgbClr val="FFFF66"/>
              </a:buClr>
              <a:buFont typeface="Wingdings" pitchFamily="2" charset="2"/>
              <a:buChar char="q"/>
            </a:pPr>
            <a:r>
              <a:rPr lang="en-US" sz="2800">
                <a:solidFill>
                  <a:schemeClr val="bg1"/>
                </a:solidFill>
              </a:rPr>
              <a:t> Freezing Point Depression</a:t>
            </a:r>
          </a:p>
          <a:p>
            <a:pPr>
              <a:buClr>
                <a:srgbClr val="FFFF66"/>
              </a:buClr>
              <a:buFont typeface="Wingdings" pitchFamily="2" charset="2"/>
              <a:buChar char="q"/>
            </a:pPr>
            <a:r>
              <a:rPr lang="en-US" sz="2800">
                <a:solidFill>
                  <a:schemeClr val="bg1"/>
                </a:solidFill>
              </a:rPr>
              <a:t> Osmotic Pressure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890713" y="1392238"/>
            <a:ext cx="5410200" cy="838200"/>
          </a:xfrm>
        </p:spPr>
        <p:txBody>
          <a:bodyPr/>
          <a:lstStyle/>
          <a:p>
            <a: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The van’t Hoff Factor, </a:t>
            </a:r>
            <a:r>
              <a:rPr lang="en-US" sz="40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</a:t>
            </a:r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673100" y="2595563"/>
            <a:ext cx="80772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Electrolytes may have two, three or more times the effect on boiling point, freezing point, and osmotic pressure, depending on its dissociation.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190625" y="303213"/>
            <a:ext cx="7010400" cy="609600"/>
          </a:xfrm>
        </p:spPr>
        <p:txBody>
          <a:bodyPr/>
          <a:lstStyle/>
          <a:p>
            <a:r>
              <a:rPr lang="en-US" sz="3200" b="1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Dissociation Equations and the Determination of </a:t>
            </a:r>
            <a:r>
              <a:rPr lang="en-US" sz="3200" b="1" i="1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</a:t>
            </a: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1752600" y="1847850"/>
            <a:ext cx="2514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NaCl(s) </a:t>
            </a:r>
            <a:r>
              <a:rPr lang="en-US" sz="2800">
                <a:solidFill>
                  <a:schemeClr val="bg1"/>
                </a:solidFill>
                <a:sym typeface="Wingdings" pitchFamily="2" charset="2"/>
              </a:rPr>
              <a:t>  </a:t>
            </a:r>
            <a:endParaRPr lang="en-US" sz="2800">
              <a:solidFill>
                <a:schemeClr val="bg1"/>
              </a:solidFill>
            </a:endParaRP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1752600" y="2609850"/>
            <a:ext cx="2514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AgNO</a:t>
            </a:r>
            <a:r>
              <a:rPr lang="en-US" sz="2800" baseline="-25000">
                <a:solidFill>
                  <a:schemeClr val="bg1"/>
                </a:solidFill>
              </a:rPr>
              <a:t>3</a:t>
            </a:r>
            <a:r>
              <a:rPr lang="en-US" sz="2800">
                <a:solidFill>
                  <a:schemeClr val="bg1"/>
                </a:solidFill>
              </a:rPr>
              <a:t>(s) </a:t>
            </a:r>
            <a:r>
              <a:rPr lang="en-US" sz="2800">
                <a:solidFill>
                  <a:schemeClr val="bg1"/>
                </a:solidFill>
                <a:sym typeface="Wingdings" pitchFamily="2" charset="2"/>
              </a:rPr>
              <a:t>  </a:t>
            </a:r>
            <a:endParaRPr lang="en-US" sz="2800">
              <a:solidFill>
                <a:schemeClr val="bg1"/>
              </a:solidFill>
            </a:endParaRPr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1752600" y="3371850"/>
            <a:ext cx="2514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MgCl</a:t>
            </a:r>
            <a:r>
              <a:rPr lang="en-US" sz="2800" baseline="-25000">
                <a:solidFill>
                  <a:schemeClr val="bg1"/>
                </a:solidFill>
              </a:rPr>
              <a:t>2</a:t>
            </a:r>
            <a:r>
              <a:rPr lang="en-US" sz="2800">
                <a:solidFill>
                  <a:schemeClr val="bg1"/>
                </a:solidFill>
              </a:rPr>
              <a:t>(s) </a:t>
            </a:r>
            <a:r>
              <a:rPr lang="en-US" sz="2800">
                <a:solidFill>
                  <a:schemeClr val="bg1"/>
                </a:solidFill>
                <a:sym typeface="Wingdings" pitchFamily="2" charset="2"/>
              </a:rPr>
              <a:t>  </a:t>
            </a:r>
            <a:endParaRPr lang="en-US" sz="2800">
              <a:solidFill>
                <a:schemeClr val="bg1"/>
              </a:solidFill>
            </a:endParaRPr>
          </a:p>
        </p:txBody>
      </p:sp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1828800" y="4133850"/>
            <a:ext cx="2971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Na</a:t>
            </a:r>
            <a:r>
              <a:rPr lang="en-US" sz="2800" baseline="-25000">
                <a:solidFill>
                  <a:schemeClr val="bg1"/>
                </a:solidFill>
              </a:rPr>
              <a:t>2</a:t>
            </a:r>
            <a:r>
              <a:rPr lang="en-US" sz="2800">
                <a:solidFill>
                  <a:schemeClr val="bg1"/>
                </a:solidFill>
              </a:rPr>
              <a:t>SO</a:t>
            </a:r>
            <a:r>
              <a:rPr lang="en-US" sz="2800" baseline="-25000">
                <a:solidFill>
                  <a:schemeClr val="bg1"/>
                </a:solidFill>
              </a:rPr>
              <a:t>4</a:t>
            </a:r>
            <a:r>
              <a:rPr lang="en-US" sz="2800">
                <a:solidFill>
                  <a:schemeClr val="bg1"/>
                </a:solidFill>
              </a:rPr>
              <a:t>(s) </a:t>
            </a:r>
            <a:r>
              <a:rPr lang="en-US" sz="2800">
                <a:solidFill>
                  <a:schemeClr val="bg1"/>
                </a:solidFill>
                <a:sym typeface="Wingdings" pitchFamily="2" charset="2"/>
              </a:rPr>
              <a:t>  </a:t>
            </a:r>
            <a:endParaRPr lang="en-US" sz="2800">
              <a:solidFill>
                <a:schemeClr val="bg1"/>
              </a:solidFill>
            </a:endParaRPr>
          </a:p>
        </p:txBody>
      </p:sp>
      <p:sp>
        <p:nvSpPr>
          <p:cNvPr id="51207" name="Text Box 7"/>
          <p:cNvSpPr txBox="1">
            <a:spLocks noChangeArrowheads="1"/>
          </p:cNvSpPr>
          <p:nvPr/>
        </p:nvSpPr>
        <p:spPr bwMode="auto">
          <a:xfrm>
            <a:off x="1828800" y="4895850"/>
            <a:ext cx="2514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AlCl</a:t>
            </a:r>
            <a:r>
              <a:rPr lang="en-US" sz="2800" baseline="-25000">
                <a:solidFill>
                  <a:schemeClr val="bg1"/>
                </a:solidFill>
              </a:rPr>
              <a:t>3</a:t>
            </a:r>
            <a:r>
              <a:rPr lang="en-US" sz="2800">
                <a:solidFill>
                  <a:schemeClr val="bg1"/>
                </a:solidFill>
              </a:rPr>
              <a:t>(s) </a:t>
            </a:r>
            <a:r>
              <a:rPr lang="en-US" sz="2800">
                <a:solidFill>
                  <a:schemeClr val="bg1"/>
                </a:solidFill>
                <a:sym typeface="Wingdings" pitchFamily="2" charset="2"/>
              </a:rPr>
              <a:t>  </a:t>
            </a:r>
            <a:endParaRPr lang="en-US" sz="2800">
              <a:solidFill>
                <a:schemeClr val="bg1"/>
              </a:solidFill>
            </a:endParaRPr>
          </a:p>
        </p:txBody>
      </p:sp>
      <p:sp>
        <p:nvSpPr>
          <p:cNvPr id="51208" name="Text Box 8"/>
          <p:cNvSpPr txBox="1">
            <a:spLocks noChangeArrowheads="1"/>
          </p:cNvSpPr>
          <p:nvPr/>
        </p:nvSpPr>
        <p:spPr bwMode="auto">
          <a:xfrm>
            <a:off x="3733800" y="1862138"/>
            <a:ext cx="4267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Na</a:t>
            </a:r>
            <a:r>
              <a:rPr lang="en-US" sz="2800" baseline="30000">
                <a:solidFill>
                  <a:schemeClr val="bg1"/>
                </a:solidFill>
              </a:rPr>
              <a:t>+</a:t>
            </a:r>
            <a:r>
              <a:rPr lang="en-US" sz="2800">
                <a:solidFill>
                  <a:schemeClr val="bg1"/>
                </a:solidFill>
              </a:rPr>
              <a:t>(aq) + Cl</a:t>
            </a:r>
            <a:r>
              <a:rPr lang="en-US" sz="2800" baseline="30000">
                <a:solidFill>
                  <a:schemeClr val="bg1"/>
                </a:solidFill>
              </a:rPr>
              <a:t>-</a:t>
            </a:r>
            <a:r>
              <a:rPr lang="en-US" sz="2800">
                <a:solidFill>
                  <a:schemeClr val="bg1"/>
                </a:solidFill>
              </a:rPr>
              <a:t>(aq)</a:t>
            </a:r>
          </a:p>
        </p:txBody>
      </p:sp>
      <p:sp>
        <p:nvSpPr>
          <p:cNvPr id="51209" name="Text Box 9"/>
          <p:cNvSpPr txBox="1">
            <a:spLocks noChangeArrowheads="1"/>
          </p:cNvSpPr>
          <p:nvPr/>
        </p:nvSpPr>
        <p:spPr bwMode="auto">
          <a:xfrm>
            <a:off x="4038600" y="2609850"/>
            <a:ext cx="426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Ag</a:t>
            </a:r>
            <a:r>
              <a:rPr lang="en-US" sz="2800" baseline="30000">
                <a:solidFill>
                  <a:schemeClr val="bg1"/>
                </a:solidFill>
              </a:rPr>
              <a:t>+</a:t>
            </a:r>
            <a:r>
              <a:rPr lang="en-US" sz="2800">
                <a:solidFill>
                  <a:schemeClr val="bg1"/>
                </a:solidFill>
              </a:rPr>
              <a:t>(aq) + NO</a:t>
            </a:r>
            <a:r>
              <a:rPr lang="en-US" sz="2800" baseline="-25000">
                <a:solidFill>
                  <a:schemeClr val="bg1"/>
                </a:solidFill>
              </a:rPr>
              <a:t>3</a:t>
            </a:r>
            <a:r>
              <a:rPr lang="en-US" sz="2800" baseline="30000">
                <a:solidFill>
                  <a:schemeClr val="bg1"/>
                </a:solidFill>
              </a:rPr>
              <a:t>-</a:t>
            </a:r>
            <a:r>
              <a:rPr lang="en-US" sz="2800">
                <a:solidFill>
                  <a:schemeClr val="bg1"/>
                </a:solidFill>
              </a:rPr>
              <a:t>(aq)</a:t>
            </a:r>
          </a:p>
        </p:txBody>
      </p:sp>
      <p:sp>
        <p:nvSpPr>
          <p:cNvPr id="51210" name="Text Box 10"/>
          <p:cNvSpPr txBox="1">
            <a:spLocks noChangeArrowheads="1"/>
          </p:cNvSpPr>
          <p:nvPr/>
        </p:nvSpPr>
        <p:spPr bwMode="auto">
          <a:xfrm>
            <a:off x="3962400" y="3386138"/>
            <a:ext cx="4267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Mg</a:t>
            </a:r>
            <a:r>
              <a:rPr lang="en-US" sz="2800" baseline="30000">
                <a:solidFill>
                  <a:schemeClr val="bg1"/>
                </a:solidFill>
              </a:rPr>
              <a:t>2+</a:t>
            </a:r>
            <a:r>
              <a:rPr lang="en-US" sz="2800">
                <a:solidFill>
                  <a:schemeClr val="bg1"/>
                </a:solidFill>
              </a:rPr>
              <a:t>(aq) + 2 Cl</a:t>
            </a:r>
            <a:r>
              <a:rPr lang="en-US" sz="2800" baseline="30000">
                <a:solidFill>
                  <a:schemeClr val="bg1"/>
                </a:solidFill>
              </a:rPr>
              <a:t>-</a:t>
            </a:r>
            <a:r>
              <a:rPr lang="en-US" sz="2800">
                <a:solidFill>
                  <a:schemeClr val="bg1"/>
                </a:solidFill>
              </a:rPr>
              <a:t>(aq)</a:t>
            </a:r>
          </a:p>
        </p:txBody>
      </p:sp>
      <p:sp>
        <p:nvSpPr>
          <p:cNvPr id="51211" name="Text Box 11"/>
          <p:cNvSpPr txBox="1">
            <a:spLocks noChangeArrowheads="1"/>
          </p:cNvSpPr>
          <p:nvPr/>
        </p:nvSpPr>
        <p:spPr bwMode="auto">
          <a:xfrm>
            <a:off x="4343400" y="4133850"/>
            <a:ext cx="426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2 Na</a:t>
            </a:r>
            <a:r>
              <a:rPr lang="en-US" sz="2800" baseline="30000">
                <a:solidFill>
                  <a:schemeClr val="bg1"/>
                </a:solidFill>
              </a:rPr>
              <a:t>+</a:t>
            </a:r>
            <a:r>
              <a:rPr lang="en-US" sz="2800">
                <a:solidFill>
                  <a:schemeClr val="bg1"/>
                </a:solidFill>
              </a:rPr>
              <a:t>(aq) + SO</a:t>
            </a:r>
            <a:r>
              <a:rPr lang="en-US" sz="2800" baseline="-25000">
                <a:solidFill>
                  <a:schemeClr val="bg1"/>
                </a:solidFill>
              </a:rPr>
              <a:t>4</a:t>
            </a:r>
            <a:r>
              <a:rPr lang="en-US" sz="2800" baseline="30000">
                <a:solidFill>
                  <a:schemeClr val="bg1"/>
                </a:solidFill>
              </a:rPr>
              <a:t>2-</a:t>
            </a:r>
            <a:r>
              <a:rPr lang="en-US" sz="2800">
                <a:solidFill>
                  <a:schemeClr val="bg1"/>
                </a:solidFill>
              </a:rPr>
              <a:t>(aq)</a:t>
            </a:r>
          </a:p>
        </p:txBody>
      </p:sp>
      <p:sp>
        <p:nvSpPr>
          <p:cNvPr id="51212" name="Text Box 12"/>
          <p:cNvSpPr txBox="1">
            <a:spLocks noChangeArrowheads="1"/>
          </p:cNvSpPr>
          <p:nvPr/>
        </p:nvSpPr>
        <p:spPr bwMode="auto">
          <a:xfrm>
            <a:off x="3886200" y="4895850"/>
            <a:ext cx="426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Al</a:t>
            </a:r>
            <a:r>
              <a:rPr lang="en-US" sz="2800" baseline="30000">
                <a:solidFill>
                  <a:schemeClr val="bg1"/>
                </a:solidFill>
              </a:rPr>
              <a:t>3+</a:t>
            </a:r>
            <a:r>
              <a:rPr lang="en-US" sz="2800">
                <a:solidFill>
                  <a:schemeClr val="bg1"/>
                </a:solidFill>
              </a:rPr>
              <a:t>(aq) + 3 Cl</a:t>
            </a:r>
            <a:r>
              <a:rPr lang="en-US" sz="2800" baseline="30000">
                <a:solidFill>
                  <a:schemeClr val="bg1"/>
                </a:solidFill>
              </a:rPr>
              <a:t>-</a:t>
            </a:r>
            <a:r>
              <a:rPr lang="en-US" sz="2800">
                <a:solidFill>
                  <a:schemeClr val="bg1"/>
                </a:solidFill>
              </a:rPr>
              <a:t>(aq)</a:t>
            </a:r>
          </a:p>
        </p:txBody>
      </p:sp>
      <p:sp>
        <p:nvSpPr>
          <p:cNvPr id="51213" name="Line 13"/>
          <p:cNvSpPr>
            <a:spLocks noChangeShapeType="1"/>
          </p:cNvSpPr>
          <p:nvPr/>
        </p:nvSpPr>
        <p:spPr bwMode="auto">
          <a:xfrm flipH="1">
            <a:off x="4419600" y="1543050"/>
            <a:ext cx="2743200" cy="381000"/>
          </a:xfrm>
          <a:prstGeom prst="line">
            <a:avLst/>
          </a:prstGeom>
          <a:noFill/>
          <a:ln w="57150">
            <a:solidFill>
              <a:srgbClr val="FFFF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14" name="Line 14"/>
          <p:cNvSpPr>
            <a:spLocks noChangeShapeType="1"/>
          </p:cNvSpPr>
          <p:nvPr/>
        </p:nvSpPr>
        <p:spPr bwMode="auto">
          <a:xfrm flipH="1">
            <a:off x="6172200" y="1543050"/>
            <a:ext cx="990600" cy="381000"/>
          </a:xfrm>
          <a:prstGeom prst="line">
            <a:avLst/>
          </a:prstGeom>
          <a:noFill/>
          <a:ln w="57150">
            <a:solidFill>
              <a:srgbClr val="FFFF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15" name="Line 15"/>
          <p:cNvSpPr>
            <a:spLocks noChangeShapeType="1"/>
          </p:cNvSpPr>
          <p:nvPr/>
        </p:nvSpPr>
        <p:spPr bwMode="auto">
          <a:xfrm flipH="1">
            <a:off x="4648200" y="2305050"/>
            <a:ext cx="2743200" cy="381000"/>
          </a:xfrm>
          <a:prstGeom prst="line">
            <a:avLst/>
          </a:prstGeom>
          <a:noFill/>
          <a:ln w="57150">
            <a:solidFill>
              <a:srgbClr val="FFFF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16" name="Line 16"/>
          <p:cNvSpPr>
            <a:spLocks noChangeShapeType="1"/>
          </p:cNvSpPr>
          <p:nvPr/>
        </p:nvSpPr>
        <p:spPr bwMode="auto">
          <a:xfrm flipH="1">
            <a:off x="6477000" y="2305050"/>
            <a:ext cx="990600" cy="381000"/>
          </a:xfrm>
          <a:prstGeom prst="line">
            <a:avLst/>
          </a:prstGeom>
          <a:noFill/>
          <a:ln w="57150">
            <a:solidFill>
              <a:srgbClr val="FFFF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17" name="Line 17"/>
          <p:cNvSpPr>
            <a:spLocks noChangeShapeType="1"/>
          </p:cNvSpPr>
          <p:nvPr/>
        </p:nvSpPr>
        <p:spPr bwMode="auto">
          <a:xfrm flipH="1">
            <a:off x="4800600" y="2990850"/>
            <a:ext cx="3200400" cy="457200"/>
          </a:xfrm>
          <a:prstGeom prst="line">
            <a:avLst/>
          </a:prstGeom>
          <a:noFill/>
          <a:ln w="57150">
            <a:solidFill>
              <a:srgbClr val="FFFF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18" name="Line 18"/>
          <p:cNvSpPr>
            <a:spLocks noChangeShapeType="1"/>
          </p:cNvSpPr>
          <p:nvPr/>
        </p:nvSpPr>
        <p:spPr bwMode="auto">
          <a:xfrm flipH="1">
            <a:off x="6629400" y="3067050"/>
            <a:ext cx="1371600" cy="457200"/>
          </a:xfrm>
          <a:prstGeom prst="line">
            <a:avLst/>
          </a:prstGeom>
          <a:noFill/>
          <a:ln w="57150">
            <a:solidFill>
              <a:srgbClr val="FFFF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19" name="Line 19"/>
          <p:cNvSpPr>
            <a:spLocks noChangeShapeType="1"/>
          </p:cNvSpPr>
          <p:nvPr/>
        </p:nvSpPr>
        <p:spPr bwMode="auto">
          <a:xfrm flipH="1">
            <a:off x="5105400" y="3752850"/>
            <a:ext cx="3200400" cy="457200"/>
          </a:xfrm>
          <a:prstGeom prst="line">
            <a:avLst/>
          </a:prstGeom>
          <a:noFill/>
          <a:ln w="57150">
            <a:solidFill>
              <a:srgbClr val="FFFF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20" name="Line 20"/>
          <p:cNvSpPr>
            <a:spLocks noChangeShapeType="1"/>
          </p:cNvSpPr>
          <p:nvPr/>
        </p:nvSpPr>
        <p:spPr bwMode="auto">
          <a:xfrm flipH="1">
            <a:off x="7010400" y="3752850"/>
            <a:ext cx="1371600" cy="457200"/>
          </a:xfrm>
          <a:prstGeom prst="line">
            <a:avLst/>
          </a:prstGeom>
          <a:noFill/>
          <a:ln w="57150">
            <a:solidFill>
              <a:srgbClr val="FFFF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21" name="Line 21"/>
          <p:cNvSpPr>
            <a:spLocks noChangeShapeType="1"/>
          </p:cNvSpPr>
          <p:nvPr/>
        </p:nvSpPr>
        <p:spPr bwMode="auto">
          <a:xfrm flipH="1" flipV="1">
            <a:off x="4343400" y="5353050"/>
            <a:ext cx="3505200" cy="838200"/>
          </a:xfrm>
          <a:prstGeom prst="line">
            <a:avLst/>
          </a:prstGeom>
          <a:noFill/>
          <a:ln w="57150">
            <a:solidFill>
              <a:srgbClr val="FFFF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22" name="Line 22"/>
          <p:cNvSpPr>
            <a:spLocks noChangeShapeType="1"/>
          </p:cNvSpPr>
          <p:nvPr/>
        </p:nvSpPr>
        <p:spPr bwMode="auto">
          <a:xfrm flipH="1" flipV="1">
            <a:off x="6248400" y="5353050"/>
            <a:ext cx="1524000" cy="838200"/>
          </a:xfrm>
          <a:prstGeom prst="line">
            <a:avLst/>
          </a:prstGeom>
          <a:noFill/>
          <a:ln w="57150">
            <a:solidFill>
              <a:srgbClr val="FFFF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23" name="Text Box 23"/>
          <p:cNvSpPr txBox="1">
            <a:spLocks noChangeArrowheads="1"/>
          </p:cNvSpPr>
          <p:nvPr/>
        </p:nvSpPr>
        <p:spPr bwMode="auto">
          <a:xfrm>
            <a:off x="7299325" y="1284288"/>
            <a:ext cx="904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FFFF66"/>
                </a:solidFill>
                <a:latin typeface="Times New Roman" pitchFamily="18" charset="0"/>
              </a:rPr>
              <a:t>i</a:t>
            </a:r>
            <a:r>
              <a:rPr lang="en-US">
                <a:solidFill>
                  <a:srgbClr val="FFFF66"/>
                </a:solidFill>
              </a:rPr>
              <a:t> = 2</a:t>
            </a:r>
          </a:p>
        </p:txBody>
      </p:sp>
      <p:sp>
        <p:nvSpPr>
          <p:cNvPr id="51224" name="Text Box 24"/>
          <p:cNvSpPr txBox="1">
            <a:spLocks noChangeArrowheads="1"/>
          </p:cNvSpPr>
          <p:nvPr/>
        </p:nvSpPr>
        <p:spPr bwMode="auto">
          <a:xfrm>
            <a:off x="7543800" y="2152650"/>
            <a:ext cx="904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FFFF66"/>
                </a:solidFill>
                <a:latin typeface="Times New Roman" pitchFamily="18" charset="0"/>
              </a:rPr>
              <a:t>i</a:t>
            </a:r>
            <a:r>
              <a:rPr lang="en-US">
                <a:solidFill>
                  <a:srgbClr val="FFFF66"/>
                </a:solidFill>
              </a:rPr>
              <a:t> = 2</a:t>
            </a:r>
          </a:p>
        </p:txBody>
      </p:sp>
      <p:sp>
        <p:nvSpPr>
          <p:cNvPr id="51225" name="Text Box 25"/>
          <p:cNvSpPr txBox="1">
            <a:spLocks noChangeArrowheads="1"/>
          </p:cNvSpPr>
          <p:nvPr/>
        </p:nvSpPr>
        <p:spPr bwMode="auto">
          <a:xfrm>
            <a:off x="8077200" y="2838450"/>
            <a:ext cx="904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FFFF66"/>
                </a:solidFill>
                <a:latin typeface="Times New Roman" pitchFamily="18" charset="0"/>
              </a:rPr>
              <a:t>i</a:t>
            </a:r>
            <a:r>
              <a:rPr lang="en-US">
                <a:solidFill>
                  <a:srgbClr val="FFFF66"/>
                </a:solidFill>
              </a:rPr>
              <a:t> = 3</a:t>
            </a:r>
          </a:p>
        </p:txBody>
      </p:sp>
      <p:sp>
        <p:nvSpPr>
          <p:cNvPr id="51226" name="Text Box 26"/>
          <p:cNvSpPr txBox="1">
            <a:spLocks noChangeArrowheads="1"/>
          </p:cNvSpPr>
          <p:nvPr/>
        </p:nvSpPr>
        <p:spPr bwMode="auto">
          <a:xfrm>
            <a:off x="8239125" y="3752850"/>
            <a:ext cx="904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FFFF66"/>
                </a:solidFill>
                <a:latin typeface="Times New Roman" pitchFamily="18" charset="0"/>
              </a:rPr>
              <a:t>i</a:t>
            </a:r>
            <a:r>
              <a:rPr lang="en-US">
                <a:solidFill>
                  <a:srgbClr val="FFFF66"/>
                </a:solidFill>
              </a:rPr>
              <a:t> = 3</a:t>
            </a:r>
          </a:p>
        </p:txBody>
      </p:sp>
      <p:sp>
        <p:nvSpPr>
          <p:cNvPr id="51227" name="Text Box 27"/>
          <p:cNvSpPr txBox="1">
            <a:spLocks noChangeArrowheads="1"/>
          </p:cNvSpPr>
          <p:nvPr/>
        </p:nvSpPr>
        <p:spPr bwMode="auto">
          <a:xfrm>
            <a:off x="8001000" y="5886450"/>
            <a:ext cx="904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FFFF66"/>
                </a:solidFill>
                <a:latin typeface="Times New Roman" pitchFamily="18" charset="0"/>
              </a:rPr>
              <a:t>i</a:t>
            </a:r>
            <a:r>
              <a:rPr lang="en-US">
                <a:solidFill>
                  <a:srgbClr val="FFFF66"/>
                </a:solidFill>
              </a:rPr>
              <a:t> = 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1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51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1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51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51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51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" dur="500"/>
                                        <p:tgtEl>
                                          <p:spTgt spid="51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51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51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0" dur="500"/>
                                        <p:tgtEl>
                                          <p:spTgt spid="51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3" dur="500"/>
                                        <p:tgtEl>
                                          <p:spTgt spid="51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51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1" dur="500"/>
                                        <p:tgtEl>
                                          <p:spTgt spid="51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4" dur="500"/>
                                        <p:tgtEl>
                                          <p:spTgt spid="51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51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3" grpId="0" animBg="1"/>
      <p:bldP spid="51214" grpId="0" animBg="1"/>
      <p:bldP spid="51215" grpId="0" animBg="1"/>
      <p:bldP spid="51216" grpId="0" animBg="1"/>
      <p:bldP spid="51217" grpId="0" animBg="1"/>
      <p:bldP spid="51218" grpId="0" animBg="1"/>
      <p:bldP spid="51219" grpId="0" animBg="1"/>
      <p:bldP spid="51220" grpId="0" animBg="1"/>
      <p:bldP spid="51221" grpId="0" animBg="1"/>
      <p:bldP spid="51222" grpId="0" animBg="1"/>
      <p:bldP spid="51223" grpId="0"/>
      <p:bldP spid="51224" grpId="0"/>
      <p:bldP spid="51225" grpId="0"/>
      <p:bldP spid="51226" grpId="0"/>
      <p:bldP spid="512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696200" cy="914400"/>
          </a:xfrm>
        </p:spPr>
        <p:txBody>
          <a:bodyPr/>
          <a:lstStyle/>
          <a:p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Ideal vs. Real </a:t>
            </a:r>
            <a:r>
              <a:rPr lang="en-US" sz="3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van’t</a:t>
            </a:r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Hoff Factor</a:t>
            </a: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690516" y="1026473"/>
            <a:ext cx="81692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The ideal </a:t>
            </a:r>
            <a:r>
              <a:rPr lang="en-US" sz="2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van’t</a:t>
            </a: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Hoff Factor is only achieved in</a:t>
            </a:r>
            <a:r>
              <a:rPr lang="en-US" sz="2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800" u="sng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VERY DILUTE</a:t>
            </a:r>
            <a:r>
              <a:rPr lang="en-US" sz="2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solution.</a:t>
            </a:r>
          </a:p>
        </p:txBody>
      </p:sp>
      <p:pic>
        <p:nvPicPr>
          <p:cNvPr id="5325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32025"/>
            <a:ext cx="9144000" cy="2268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3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701675" y="0"/>
            <a:ext cx="7772400" cy="1143000"/>
          </a:xfrm>
        </p:spPr>
        <p:txBody>
          <a:bodyPr/>
          <a:lstStyle/>
          <a:p>
            <a: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Freezing Point Depression</a:t>
            </a: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822325" y="1222375"/>
            <a:ext cx="7483475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Each mole of solute particles lowers the freezing point of 1 kilogram of water by 1.86 degrees Celsius.</a:t>
            </a: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1852613" y="4037013"/>
            <a:ext cx="59594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i="1">
                <a:solidFill>
                  <a:srgbClr val="FFFF00"/>
                </a:solidFill>
                <a:latin typeface="Times New Roman" pitchFamily="18" charset="0"/>
              </a:rPr>
              <a:t>K</a:t>
            </a:r>
            <a:r>
              <a:rPr lang="en-US" sz="2800" i="1" baseline="-25000">
                <a:solidFill>
                  <a:srgbClr val="FFFF00"/>
                </a:solidFill>
                <a:latin typeface="Times New Roman" pitchFamily="18" charset="0"/>
              </a:rPr>
              <a:t>f</a:t>
            </a:r>
            <a:r>
              <a:rPr lang="en-US" sz="2800">
                <a:solidFill>
                  <a:schemeClr val="bg1"/>
                </a:solidFill>
              </a:rPr>
              <a:t> = 1.86 </a:t>
            </a:r>
            <a:r>
              <a:rPr lang="en-US" sz="2800">
                <a:solidFill>
                  <a:schemeClr val="bg1"/>
                </a:solidFill>
                <a:sym typeface="Symbol" pitchFamily="18" charset="2"/>
              </a:rPr>
              <a:t>C  kilogram/mol</a:t>
            </a:r>
          </a:p>
        </p:txBody>
      </p:sp>
      <p:graphicFrame>
        <p:nvGraphicFramePr>
          <p:cNvPr id="47109" name="Object 5"/>
          <p:cNvGraphicFramePr>
            <a:graphicFrameLocks noGrp="1" noChangeAspect="1"/>
          </p:cNvGraphicFramePr>
          <p:nvPr>
            <p:ph idx="1"/>
          </p:nvPr>
        </p:nvGraphicFramePr>
        <p:xfrm>
          <a:off x="2122488" y="2727325"/>
          <a:ext cx="4897437" cy="1093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92" name="Equation" r:id="rId3" imgW="1079280" imgH="241200" progId="Equation.3">
                  <p:embed/>
                </p:oleObj>
              </mc:Choice>
              <mc:Fallback>
                <p:oleObj name="Equation" r:id="rId3" imgW="1079280" imgH="241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2488" y="2727325"/>
                        <a:ext cx="4897437" cy="1093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1878013" y="4676775"/>
            <a:ext cx="59594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i="1">
                <a:solidFill>
                  <a:srgbClr val="FFFF00"/>
                </a:solidFill>
                <a:latin typeface="Times New Roman" pitchFamily="18" charset="0"/>
              </a:rPr>
              <a:t>m</a:t>
            </a:r>
            <a:r>
              <a:rPr lang="en-US" sz="2800">
                <a:solidFill>
                  <a:schemeClr val="bg1"/>
                </a:solidFill>
              </a:rPr>
              <a:t> = molality of the solution</a:t>
            </a:r>
            <a:endParaRPr lang="en-US" sz="2800">
              <a:solidFill>
                <a:schemeClr val="bg1"/>
              </a:solidFill>
              <a:sym typeface="Symbol" pitchFamily="18" charset="2"/>
            </a:endParaRPr>
          </a:p>
        </p:txBody>
      </p:sp>
      <p:sp>
        <p:nvSpPr>
          <p:cNvPr id="47112" name="Text Box 8"/>
          <p:cNvSpPr txBox="1">
            <a:spLocks noChangeArrowheads="1"/>
          </p:cNvSpPr>
          <p:nvPr/>
        </p:nvSpPr>
        <p:spPr bwMode="auto">
          <a:xfrm>
            <a:off x="2063750" y="5332413"/>
            <a:ext cx="59594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i="1">
                <a:solidFill>
                  <a:srgbClr val="FFFF00"/>
                </a:solidFill>
                <a:latin typeface="Times New Roman" pitchFamily="18" charset="0"/>
              </a:rPr>
              <a:t>i</a:t>
            </a:r>
            <a:r>
              <a:rPr lang="en-US" sz="2800">
                <a:solidFill>
                  <a:schemeClr val="bg1"/>
                </a:solidFill>
              </a:rPr>
              <a:t> = </a:t>
            </a:r>
            <a:r>
              <a:rPr lang="en-US" sz="28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van’t Hoff</a:t>
            </a:r>
            <a:r>
              <a:rPr lang="en-US"/>
              <a:t> </a:t>
            </a:r>
            <a:r>
              <a:rPr lang="en-US" sz="2800">
                <a:solidFill>
                  <a:schemeClr val="bg1"/>
                </a:solidFill>
              </a:rPr>
              <a:t>factor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47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500"/>
                                        <p:tgtEl>
                                          <p:spTgt spid="47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8" dur="500"/>
                                        <p:tgtEl>
                                          <p:spTgt spid="47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/>
      <p:bldP spid="47111" grpId="0"/>
      <p:bldP spid="471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6" name="Picture 1" descr="12_Pg574_UnFigure_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60"/>
          <a:stretch>
            <a:fillRect/>
          </a:stretch>
        </p:blipFill>
        <p:spPr bwMode="auto">
          <a:xfrm>
            <a:off x="228600" y="1143000"/>
            <a:ext cx="5334000" cy="385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7827" name="Picture 2" descr="12_Pg574_UnFigure_2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943225"/>
            <a:ext cx="3378200" cy="337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8" name="Title 4"/>
          <p:cNvSpPr txBox="1">
            <a:spLocks/>
          </p:cNvSpPr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ED6B06"/>
                </a:solidFill>
                <a:cs typeface="Arial" charset="0"/>
              </a:rPr>
              <a:t>Freezing Point Depression and Boiling Point Elevation</a:t>
            </a:r>
          </a:p>
        </p:txBody>
      </p:sp>
    </p:spTree>
    <p:extLst>
      <p:ext uri="{BB962C8B-B14F-4D97-AF65-F5344CB8AC3E}">
        <p14:creationId xmlns:p14="http://schemas.microsoft.com/office/powerpoint/2010/main" val="4239487275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701675" y="0"/>
            <a:ext cx="7772400" cy="1143000"/>
          </a:xfrm>
        </p:spPr>
        <p:txBody>
          <a:bodyPr/>
          <a:lstStyle/>
          <a:p>
            <a: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Boiling Point Elevation</a:t>
            </a:r>
          </a:p>
        </p:txBody>
      </p:sp>
      <p:sp>
        <p:nvSpPr>
          <p:cNvPr id="72707" name="Text Box 3"/>
          <p:cNvSpPr txBox="1">
            <a:spLocks noChangeArrowheads="1"/>
          </p:cNvSpPr>
          <p:nvPr/>
        </p:nvSpPr>
        <p:spPr bwMode="auto">
          <a:xfrm>
            <a:off x="822325" y="1222375"/>
            <a:ext cx="7483475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Each mole of solute particles raises the boiling point of 1 kilogram of water by 0.51 degrees Celsius.</a:t>
            </a:r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1852613" y="4037013"/>
            <a:ext cx="59594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i="1">
                <a:solidFill>
                  <a:srgbClr val="FFFF00"/>
                </a:solidFill>
                <a:latin typeface="Times New Roman" pitchFamily="18" charset="0"/>
              </a:rPr>
              <a:t>K</a:t>
            </a:r>
            <a:r>
              <a:rPr lang="en-US" sz="2800" i="1" baseline="-25000">
                <a:solidFill>
                  <a:srgbClr val="FFFF00"/>
                </a:solidFill>
                <a:latin typeface="Times New Roman" pitchFamily="18" charset="0"/>
              </a:rPr>
              <a:t>b</a:t>
            </a:r>
            <a:r>
              <a:rPr lang="en-US" sz="2800">
                <a:solidFill>
                  <a:schemeClr val="bg1"/>
                </a:solidFill>
              </a:rPr>
              <a:t> = 0.51 </a:t>
            </a:r>
            <a:r>
              <a:rPr lang="en-US" sz="2800">
                <a:solidFill>
                  <a:schemeClr val="bg1"/>
                </a:solidFill>
                <a:sym typeface="Symbol" pitchFamily="18" charset="2"/>
              </a:rPr>
              <a:t>C  kilogram/mol</a:t>
            </a:r>
          </a:p>
        </p:txBody>
      </p:sp>
      <p:graphicFrame>
        <p:nvGraphicFramePr>
          <p:cNvPr id="72709" name="Object 5"/>
          <p:cNvGraphicFramePr>
            <a:graphicFrameLocks noGrp="1" noChangeAspect="1"/>
          </p:cNvGraphicFramePr>
          <p:nvPr>
            <p:ph idx="1"/>
          </p:nvPr>
        </p:nvGraphicFramePr>
        <p:xfrm>
          <a:off x="2122488" y="2749550"/>
          <a:ext cx="4897437" cy="1049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92" name="Equation" r:id="rId3" imgW="1066680" imgH="228600" progId="Equation.3">
                  <p:embed/>
                </p:oleObj>
              </mc:Choice>
              <mc:Fallback>
                <p:oleObj name="Equation" r:id="rId3" imgW="106668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2488" y="2749550"/>
                        <a:ext cx="4897437" cy="1049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710" name="Text Box 6"/>
          <p:cNvSpPr txBox="1">
            <a:spLocks noChangeArrowheads="1"/>
          </p:cNvSpPr>
          <p:nvPr/>
        </p:nvSpPr>
        <p:spPr bwMode="auto">
          <a:xfrm>
            <a:off x="1878013" y="4676775"/>
            <a:ext cx="59594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i="1">
                <a:solidFill>
                  <a:srgbClr val="FFFF00"/>
                </a:solidFill>
                <a:latin typeface="Times New Roman" pitchFamily="18" charset="0"/>
              </a:rPr>
              <a:t>m</a:t>
            </a:r>
            <a:r>
              <a:rPr lang="en-US" sz="2800">
                <a:solidFill>
                  <a:schemeClr val="bg1"/>
                </a:solidFill>
              </a:rPr>
              <a:t> = molality of the solution</a:t>
            </a:r>
            <a:endParaRPr lang="en-US" sz="2800">
              <a:solidFill>
                <a:schemeClr val="bg1"/>
              </a:solidFill>
              <a:sym typeface="Symbol" pitchFamily="18" charset="2"/>
            </a:endParaRPr>
          </a:p>
        </p:txBody>
      </p:sp>
      <p:sp>
        <p:nvSpPr>
          <p:cNvPr id="72711" name="Text Box 7"/>
          <p:cNvSpPr txBox="1">
            <a:spLocks noChangeArrowheads="1"/>
          </p:cNvSpPr>
          <p:nvPr/>
        </p:nvSpPr>
        <p:spPr bwMode="auto">
          <a:xfrm>
            <a:off x="2063750" y="5332413"/>
            <a:ext cx="59594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i="1">
                <a:solidFill>
                  <a:srgbClr val="FFFF00"/>
                </a:solidFill>
                <a:latin typeface="Times New Roman" pitchFamily="18" charset="0"/>
              </a:rPr>
              <a:t>i</a:t>
            </a:r>
            <a:r>
              <a:rPr lang="en-US" sz="2800">
                <a:solidFill>
                  <a:schemeClr val="bg1"/>
                </a:solidFill>
              </a:rPr>
              <a:t> = </a:t>
            </a:r>
            <a:r>
              <a:rPr lang="en-US" sz="28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van’t Hoff</a:t>
            </a:r>
            <a:r>
              <a:rPr lang="en-US"/>
              <a:t> </a:t>
            </a:r>
            <a:r>
              <a:rPr lang="en-US" sz="2800">
                <a:solidFill>
                  <a:schemeClr val="bg1"/>
                </a:solidFill>
              </a:rPr>
              <a:t>factor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72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72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500"/>
                                        <p:tgtEl>
                                          <p:spTgt spid="72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8" dur="500"/>
                                        <p:tgtEl>
                                          <p:spTgt spid="72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8" grpId="0"/>
      <p:bldP spid="72710" grpId="0"/>
      <p:bldP spid="7271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DE"/>
  <p:tag name="CORRECT ANSWER" val="D"/>
  <p:tag name="QUESTION WEIGHT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D"/>
  <p:tag name="ANSWER TEXT" val="Density elevation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A"/>
  <p:tag name="ANSWER TEXT" val="35.7 g/mo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DE"/>
  <p:tag name="CORRECT ANSWER" val="A"/>
  <p:tag name="QUESTION WEIGHT" val="1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What is the boiling point change for a solution containing 0.681 moles of naphthalene (a nonvolatile, nonionizing compound) in 250. g of liquid benzene? (Kb = 2.53 C/m for benzene)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YES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NO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NO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D"/>
  <p:tag name="CORRECT ANSWER" val="NO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E"/>
  <p:tag name="CORRECT ANSWER" val="NO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E"/>
  <p:tag name="ANSWER TEXT" val="0.431 C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D"/>
  <p:tag name="ANSWER TEXT" val="1.723 C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C"/>
  <p:tag name="ANSWER TEXT" val="3.72 C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B"/>
  <p:tag name="ANSWER TEXT" val="0.93 C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A"/>
  <p:tag name="ANSWER TEXT" val="6.89 C 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C"/>
  <p:tag name="ANSWER TEXT" val="Freezing Point depression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DE"/>
  <p:tag name="CORRECT ANSWER" val="D"/>
  <p:tag name="QUESTION WEIGHT" val="1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Determine the Osmotic Pressure of a solution that contains 0.017 g of a hydrocarbon solute (molar mass = 340 g/mol) dissolved in benzene to make 350-ml solution. The temperature is 20.0C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NO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NO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NO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D"/>
  <p:tag name="CORRECT ANSWER" val="YES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E"/>
  <p:tag name="CORRECT ANSWER" val="NO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E"/>
  <p:tag name="ANSWER TEXT" val="2.4 torr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D"/>
  <p:tag name="ANSWER TEXT" val="2.6 torr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C"/>
  <p:tag name="ANSWER TEXT" val="1.2 torr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B"/>
  <p:tag name="ANSWER TEXT" val="0.9 torr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A"/>
  <p:tag name="ANSWER TEXT" val="0.18 torr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B"/>
  <p:tag name="ANSWER TEXT" val="Boiling Point elevation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A"/>
  <p:tag name="ANSWER TEXT" val="Osmotic Pressur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DE"/>
  <p:tag name="CORRECT ANSWER" val="E"/>
  <p:tag name="QUESTION WEIGHT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A correct statement of Henry's law is: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All of the following are colligative properties except: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NO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NO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NO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D"/>
  <p:tag name="CORRECT ANSWER" val="NO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E"/>
  <p:tag name="CORRECT ANSWER" val="YES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E"/>
  <p:tag name="ANSWER TEXT" val="none of the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D"/>
  <p:tag name="ANSWER TEXT" val="the concentration of a gas in a solution is inversely proportional to pressure.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C"/>
  <p:tag name="ANSWER TEXT" val="the concentration of a gas in solution is independent of pressure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NO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B"/>
  <p:tag name="ANSWER TEXT" val="the concentration of a gas in solution is directly proportional to the mole fraction of solvent.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A"/>
  <p:tag name="ANSWER TEXT" val="the concentration of a gas in solution is inversely proportional to temperature.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DE"/>
  <p:tag name="CORRECT ANSWER" val="C"/>
  <p:tag name="QUESTION WEIGHT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The solubility of O2 in water is 0.590g/L at an oxygen pressure of around 14.7 atm.  What is the Henry’s Law constant for O2 (in units of L·atm/mol)?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NO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NO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YES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NO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D"/>
  <p:tag name="CORRECT ANSWER" val="NO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E"/>
  <p:tag name="CORRECT ANSWER" val="NO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E"/>
  <p:tag name="ANSWER TEXT" val="None of them are within 5% of the correct answer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D"/>
  <p:tag name="ANSWER TEXT" val="2.71E-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C"/>
  <p:tag name="ANSWER TEXT" val="7.97E2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B"/>
  <p:tag name="ANSWER TEXT" val="1.25E-3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NO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A"/>
  <p:tag name="ANSWER TEXT" val="4.01E-2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DE"/>
  <p:tag name="CORRECT ANSWER" val="A"/>
  <p:tag name="QUESTION WEIGHT" val="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121.2 g of NaCl completely dissolve (producing Na+ and Cl- ions) in 1.00 Kg of water at 25C. The vapor pressure of pure water at this temperature is 23.8 torr. Determine the vapor pressure of the solution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YES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NO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NO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D"/>
  <p:tag name="CORRECT ANSWER" val="NO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E"/>
  <p:tag name="CORRECT ANSWER" val="NO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E"/>
  <p:tag name="ANSWER TEXT" val="23.8 torr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D"/>
  <p:tag name="CORRECT ANSWER" val="YES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D"/>
  <p:tag name="ANSWER TEXT" val="19.9 torr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C"/>
  <p:tag name="ANSWER TEXT" val="20.6 torr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B"/>
  <p:tag name="ANSWER TEXT" val="22.9 torr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A"/>
  <p:tag name="ANSWER TEXT" val="22.1 torr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DE"/>
  <p:tag name="CORRECT ANSWER" val="C"/>
  <p:tag name="QUESTION WEIGHT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E"/>
  <p:tag name="CORRECT ANSWER" val="NO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At 40C, heptane has a vapor pressure of about 92.0 torr and octane has a vapor pressure of about 31.2 torr.  Assuming ideal behavior, what is the vapor pressure of a solution that contains twice as many moles of heptane as octane?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NO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NO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YES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D"/>
  <p:tag name="CORRECT ANSWER" val="NO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E"/>
  <p:tag name="CORRECT ANSWER" val="NO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E"/>
  <p:tag name="ANSWER TEXT" val="None of thes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D"/>
  <p:tag name="ANSWER TEXT" val="82.1 torr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E"/>
  <p:tag name="ANSWER TEXT" val="None of thes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C"/>
  <p:tag name="ANSWER TEXT" val="71.7 torr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B"/>
  <p:tag name="ANSWER TEXT" val="51.5 torr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A"/>
  <p:tag name="ANSWER TEXT" val="61.3 torr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DE"/>
  <p:tag name="CORRECT ANSWER" val="B"/>
  <p:tag name="QUESTION WEIGHT" val="1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A 7.12 g sample of a compound is dissolved in 250. grams of benzene.  The freezing point of this solution is 1.02C below that of pure benzene. What is the molar mass of this compound? (Kf benzene = 5.12 C/m). Ignor sig. figs.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NO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YES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NO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D"/>
  <p:tag name="CORRECT ANSWER" val="NO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E"/>
  <p:tag name="CORRECT ANSWER" val="NO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E"/>
  <p:tag name="ANSWER TEXT" val="71.5 g/mo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D"/>
  <p:tag name="ANSWER TEXT" val="5.67 g/mo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C"/>
  <p:tag name="ANSWER TEXT" val="286 g/mo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B"/>
  <p:tag name="ANSWER TEXT" val="143 g/mol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hemistry">
  <a:themeElements>
    <a:clrScheme name="chemistry 8">
      <a:dk1>
        <a:srgbClr val="808080"/>
      </a:dk1>
      <a:lt1>
        <a:srgbClr val="FFFFFF"/>
      </a:lt1>
      <a:dk2>
        <a:srgbClr val="3366FF"/>
      </a:dk2>
      <a:lt2>
        <a:srgbClr val="FFFFFF"/>
      </a:lt2>
      <a:accent1>
        <a:srgbClr val="FFFF00"/>
      </a:accent1>
      <a:accent2>
        <a:srgbClr val="3333CC"/>
      </a:accent2>
      <a:accent3>
        <a:srgbClr val="ADB8FF"/>
      </a:accent3>
      <a:accent4>
        <a:srgbClr val="DADADA"/>
      </a:accent4>
      <a:accent5>
        <a:srgbClr val="FFFFAA"/>
      </a:accent5>
      <a:accent6>
        <a:srgbClr val="2D2DB9"/>
      </a:accent6>
      <a:hlink>
        <a:srgbClr val="CCCCFF"/>
      </a:hlink>
      <a:folHlink>
        <a:srgbClr val="B2B2B2"/>
      </a:folHlink>
    </a:clrScheme>
    <a:fontScheme name="chemistry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hemist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emist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8">
        <a:dk1>
          <a:srgbClr val="808080"/>
        </a:dk1>
        <a:lt1>
          <a:srgbClr val="FFFFFF"/>
        </a:lt1>
        <a:dk2>
          <a:srgbClr val="3366FF"/>
        </a:dk2>
        <a:lt2>
          <a:srgbClr val="FFFFFF"/>
        </a:lt2>
        <a:accent1>
          <a:srgbClr val="FFFF00"/>
        </a:accent1>
        <a:accent2>
          <a:srgbClr val="3333CC"/>
        </a:accent2>
        <a:accent3>
          <a:srgbClr val="ADB8FF"/>
        </a:accent3>
        <a:accent4>
          <a:srgbClr val="DADADA"/>
        </a:accent4>
        <a:accent5>
          <a:srgbClr val="FFFFA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fault Design">
      <a:majorFont>
        <a:latin typeface="Times New Roman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6801</TotalTime>
  <Words>1048</Words>
  <Application>Microsoft Macintosh PowerPoint</Application>
  <PresentationFormat>On-screen Show (4:3)</PresentationFormat>
  <Paragraphs>174</Paragraphs>
  <Slides>25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4" baseType="lpstr">
      <vt:lpstr>Arial</vt:lpstr>
      <vt:lpstr>Calibri</vt:lpstr>
      <vt:lpstr>Comic Sans MS</vt:lpstr>
      <vt:lpstr>Times New Roman</vt:lpstr>
      <vt:lpstr>Wingdings</vt:lpstr>
      <vt:lpstr>Default Design</vt:lpstr>
      <vt:lpstr>chemistry</vt:lpstr>
      <vt:lpstr>1_Default Design</vt:lpstr>
      <vt:lpstr>Equation</vt:lpstr>
      <vt:lpstr>Properties of Solutions  Colligative</vt:lpstr>
      <vt:lpstr>PowerPoint Presentation</vt:lpstr>
      <vt:lpstr>Colligative Properties</vt:lpstr>
      <vt:lpstr>The van’t Hoff Factor, i</vt:lpstr>
      <vt:lpstr>Dissociation Equations and the Determination of i</vt:lpstr>
      <vt:lpstr>Ideal vs. Real van’t Hoff Factor</vt:lpstr>
      <vt:lpstr>Freezing Point Depression</vt:lpstr>
      <vt:lpstr>PowerPoint Presentation</vt:lpstr>
      <vt:lpstr>Boiling Point Elevation</vt:lpstr>
      <vt:lpstr>Freezing Point Depression and Boiling Point Elevation Constants, C/m</vt:lpstr>
      <vt:lpstr>Osmotic Pressure</vt:lpstr>
      <vt:lpstr>Osmotic Pressure Calculations</vt:lpstr>
      <vt:lpstr>PowerPoint Presentation</vt:lpstr>
      <vt:lpstr>Suspensions and Colloids</vt:lpstr>
      <vt:lpstr>Types of Colloids</vt:lpstr>
      <vt:lpstr>The Tyndall Effect</vt:lpstr>
      <vt:lpstr>PowerPoint Presentation</vt:lpstr>
      <vt:lpstr>Henry’s Law (removed from AP)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Visalia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Andy Allan</dc:creator>
  <cp:lastModifiedBy>Microsoft Office User</cp:lastModifiedBy>
  <cp:revision>158</cp:revision>
  <dcterms:created xsi:type="dcterms:W3CDTF">2006-06-08T16:43:21Z</dcterms:created>
  <dcterms:modified xsi:type="dcterms:W3CDTF">2020-03-22T07:28:11Z</dcterms:modified>
</cp:coreProperties>
</file>