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29"/>
  </p:notesMasterIdLst>
  <p:sldIdLst>
    <p:sldId id="256" r:id="rId4"/>
    <p:sldId id="377" r:id="rId5"/>
    <p:sldId id="295" r:id="rId6"/>
    <p:sldId id="299" r:id="rId7"/>
    <p:sldId id="300" r:id="rId8"/>
    <p:sldId id="302" r:id="rId9"/>
    <p:sldId id="296" r:id="rId10"/>
    <p:sldId id="392" r:id="rId11"/>
    <p:sldId id="312" r:id="rId12"/>
    <p:sldId id="298" r:id="rId13"/>
    <p:sldId id="279" r:id="rId14"/>
    <p:sldId id="313" r:id="rId15"/>
    <p:sldId id="393" r:id="rId16"/>
    <p:sldId id="262" r:id="rId17"/>
    <p:sldId id="277" r:id="rId18"/>
    <p:sldId id="263" r:id="rId19"/>
    <p:sldId id="332" r:id="rId20"/>
    <p:sldId id="355" r:id="rId21"/>
    <p:sldId id="373" r:id="rId22"/>
    <p:sldId id="374" r:id="rId23"/>
    <p:sldId id="375" r:id="rId24"/>
    <p:sldId id="376" r:id="rId25"/>
    <p:sldId id="378" r:id="rId26"/>
    <p:sldId id="379" r:id="rId27"/>
    <p:sldId id="38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FF99"/>
    <a:srgbClr val="EFEFDD"/>
    <a:srgbClr val="4D4D4D"/>
    <a:srgbClr val="333333"/>
    <a:srgbClr val="5F5F5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93631"/>
  </p:normalViewPr>
  <p:slideViewPr>
    <p:cSldViewPr snapToGrid="0">
      <p:cViewPr varScale="1">
        <p:scale>
          <a:sx n="101" d="100"/>
          <a:sy n="101" d="100"/>
        </p:scale>
        <p:origin x="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D217D4B3-C189-004E-BEF5-D040556AF2E8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6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F4BF7BA0-5BB6-3C43-A75F-12A427A0108A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32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820FFA1-DD80-5144-ACBA-D9B33336686F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2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564A870-58B0-534E-9633-09F7E7FE485A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8C5F0F-3526-43B3-97E0-3A0D2258C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E0007-204D-4DCE-BB01-9CF4612620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F7447-DE3E-43F1-B2F8-7CC9AE766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A1DDB-55CC-4016-A213-058AE388B9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9ED14-686D-4204-A15E-E8EFC8EDEA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068FE-655B-4589-99DA-6E1AF05A96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E7606-D185-4C14-BD73-EF871779AE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9BF43-6D53-40D3-9B47-89CC01F17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AC228-6269-42F5-B969-3343BF335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34D93-FBA9-4C12-A129-208D85DC3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870F6-B413-4E78-AEBA-1752923DF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675AD6FD-C283-40CE-9D2E-5293AD0C3D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1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1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4.png"/><Relationship Id="rId10" Type="http://schemas.openxmlformats.org/officeDocument/2006/relationships/tags" Target="../tags/tag10.xml"/><Relationship Id="rId19" Type="http://schemas.openxmlformats.org/officeDocument/2006/relationships/image" Target="../media/image10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20.xml"/><Relationship Id="rId21" Type="http://schemas.openxmlformats.org/officeDocument/2006/relationships/image" Target="../media/image12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11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14.png"/><Relationship Id="rId10" Type="http://schemas.openxmlformats.org/officeDocument/2006/relationships/tags" Target="../tags/tag27.xml"/><Relationship Id="rId19" Type="http://schemas.openxmlformats.org/officeDocument/2006/relationships/image" Target="../media/image10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7.xml"/><Relationship Id="rId21" Type="http://schemas.openxmlformats.org/officeDocument/2006/relationships/image" Target="../media/image12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11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14.png"/><Relationship Id="rId10" Type="http://schemas.openxmlformats.org/officeDocument/2006/relationships/tags" Target="../tags/tag44.xml"/><Relationship Id="rId19" Type="http://schemas.openxmlformats.org/officeDocument/2006/relationships/image" Target="../media/image10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54.xml"/><Relationship Id="rId21" Type="http://schemas.openxmlformats.org/officeDocument/2006/relationships/image" Target="../media/image12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11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14.png"/><Relationship Id="rId10" Type="http://schemas.openxmlformats.org/officeDocument/2006/relationships/tags" Target="../tags/tag61.xml"/><Relationship Id="rId19" Type="http://schemas.openxmlformats.org/officeDocument/2006/relationships/image" Target="../media/image10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71.xml"/><Relationship Id="rId21" Type="http://schemas.openxmlformats.org/officeDocument/2006/relationships/image" Target="../media/image12.png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tags" Target="../tags/tag70.xml"/><Relationship Id="rId16" Type="http://schemas.openxmlformats.org/officeDocument/2006/relationships/tags" Target="../tags/tag84.xml"/><Relationship Id="rId20" Type="http://schemas.openxmlformats.org/officeDocument/2006/relationships/image" Target="../media/image11.png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23" Type="http://schemas.openxmlformats.org/officeDocument/2006/relationships/image" Target="../media/image14.png"/><Relationship Id="rId10" Type="http://schemas.openxmlformats.org/officeDocument/2006/relationships/tags" Target="../tags/tag78.xml"/><Relationship Id="rId19" Type="http://schemas.openxmlformats.org/officeDocument/2006/relationships/image" Target="../media/image10.png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88.xml"/><Relationship Id="rId21" Type="http://schemas.openxmlformats.org/officeDocument/2006/relationships/image" Target="../media/image12.pn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image" Target="../media/image11.png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14.png"/><Relationship Id="rId10" Type="http://schemas.openxmlformats.org/officeDocument/2006/relationships/tags" Target="../tags/tag95.xml"/><Relationship Id="rId19" Type="http://schemas.openxmlformats.org/officeDocument/2006/relationships/image" Target="../media/image10.png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105.xml"/><Relationship Id="rId21" Type="http://schemas.openxmlformats.org/officeDocument/2006/relationships/image" Target="../media/image12.png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image" Target="../media/image11.png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image" Target="../media/image14.png"/><Relationship Id="rId10" Type="http://schemas.openxmlformats.org/officeDocument/2006/relationships/tags" Target="../tags/tag112.xml"/><Relationship Id="rId19" Type="http://schemas.openxmlformats.org/officeDocument/2006/relationships/image" Target="../media/image10.png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122.xml"/><Relationship Id="rId21" Type="http://schemas.openxmlformats.org/officeDocument/2006/relationships/image" Target="../media/image12.png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image" Target="../media/image11.png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image" Target="../media/image14.png"/><Relationship Id="rId10" Type="http://schemas.openxmlformats.org/officeDocument/2006/relationships/tags" Target="../tags/tag129.xml"/><Relationship Id="rId19" Type="http://schemas.openxmlformats.org/officeDocument/2006/relationships/image" Target="../media/image10.png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Properties of Solutions</a:t>
            </a:r>
            <a:b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b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Colligative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200">
                <a:solidFill>
                  <a:schemeClr val="bg1"/>
                </a:solidFill>
                <a:latin typeface="Comic Sans MS" pitchFamily="66" charset="0"/>
              </a:rPr>
              <a:t>Freezing Point Depression and Boiling Point Elevation Constants, </a:t>
            </a:r>
            <a:r>
              <a:rPr lang="en-US" sz="3200">
                <a:solidFill>
                  <a:schemeClr val="bg1"/>
                </a:solidFill>
                <a:latin typeface="Comic Sans MS" pitchFamily="66" charset="0"/>
                <a:sym typeface="Symbol" pitchFamily="18" charset="2"/>
              </a:rPr>
              <a:t>C/</a:t>
            </a:r>
            <a:r>
              <a:rPr lang="en-US" sz="3200" i="1">
                <a:solidFill>
                  <a:schemeClr val="bg1"/>
                </a:solidFill>
                <a:sym typeface="Symbol" pitchFamily="18" charset="2"/>
              </a:rPr>
              <a:t>m</a:t>
            </a:r>
          </a:p>
        </p:txBody>
      </p:sp>
      <p:graphicFrame>
        <p:nvGraphicFramePr>
          <p:cNvPr id="49306" name="Group 154"/>
          <p:cNvGraphicFramePr>
            <a:graphicFrameLocks noGrp="1"/>
          </p:cNvGraphicFramePr>
          <p:nvPr>
            <p:ph sz="half" idx="2"/>
          </p:nvPr>
        </p:nvGraphicFramePr>
        <p:xfrm>
          <a:off x="519113" y="1539875"/>
          <a:ext cx="7924800" cy="3346133"/>
        </p:xfrm>
        <a:graphic>
          <a:graphicData uri="http://schemas.openxmlformats.org/drawingml/2006/table">
            <a:tbl>
              <a:tblPr/>
              <a:tblGrid>
                <a:gridCol w="264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Solvent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K</a:t>
                      </a:r>
                      <a:r>
                        <a:rPr kumimoji="0" lang="en-US" sz="2800" b="1" i="1" u="none" strike="noStrike" cap="none" normalizeH="0" baseline="-2500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K</a:t>
                      </a:r>
                      <a:r>
                        <a:rPr kumimoji="0" lang="en-US" sz="2800" b="1" i="1" u="none" strike="noStrike" cap="none" normalizeH="0" baseline="-2500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</a:rPr>
                        <a:t>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Acetic acid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3.90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3.07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Benzene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5.12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2.53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Nitrobenzene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8.1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5.24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Phenol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7.27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3.56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Water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1.86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0.512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Osmotic Pressure</a:t>
            </a:r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54288"/>
            <a:ext cx="9144000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06450" y="1352550"/>
            <a:ext cx="7437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minimum pressure that stops the osmosis is equal to the osmotic pressure of the solution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346075"/>
            <a:ext cx="7772400" cy="1143000"/>
          </a:xfrm>
        </p:spPr>
        <p:txBody>
          <a:bodyPr/>
          <a:lstStyle/>
          <a:p>
            <a:r>
              <a:rPr lang="en-US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Osmotic Pressure Calculations</a:t>
            </a:r>
          </a:p>
        </p:txBody>
      </p:sp>
      <p:graphicFrame>
        <p:nvGraphicFramePr>
          <p:cNvPr id="7475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148013" y="1508125"/>
          <a:ext cx="34321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9" name="Equation" r:id="rId3" imgW="660240" imgH="203040" progId="Equation.3">
                  <p:embed/>
                </p:oleObj>
              </mc:Choice>
              <mc:Fallback>
                <p:oleObj name="Equation" r:id="rId3" imgW="6602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1508125"/>
                        <a:ext cx="3432175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1449388" y="2973388"/>
            <a:ext cx="3968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sym typeface="Symbol" pitchFamily="18" charset="2"/>
              </a:rPr>
              <a:t></a:t>
            </a:r>
            <a:r>
              <a:rPr lang="en-US" sz="2800">
                <a:solidFill>
                  <a:schemeClr val="bg1"/>
                </a:solidFill>
                <a:sym typeface="Symbol" pitchFamily="18" charset="2"/>
              </a:rPr>
              <a:t> = Osmotic pressure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1427163" y="3662363"/>
            <a:ext cx="5141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M</a:t>
            </a:r>
            <a:r>
              <a:rPr lang="en-US" sz="2800" dirty="0">
                <a:solidFill>
                  <a:schemeClr val="bg1"/>
                </a:solidFill>
                <a:sym typeface="Symbol" pitchFamily="18" charset="2"/>
              </a:rPr>
              <a:t> = Molarity of the solution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1506538" y="4411663"/>
            <a:ext cx="7310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R</a:t>
            </a:r>
            <a:r>
              <a:rPr lang="en-US" sz="2800">
                <a:solidFill>
                  <a:schemeClr val="bg1"/>
                </a:solidFill>
                <a:sym typeface="Symbol" pitchFamily="18" charset="2"/>
              </a:rPr>
              <a:t> = Gas Constant = 0.08206 Latm/molK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1474788" y="5132388"/>
            <a:ext cx="4838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sym typeface="Symbol" pitchFamily="18" charset="2"/>
              </a:rPr>
              <a:t>T</a:t>
            </a:r>
            <a:r>
              <a:rPr lang="en-US" sz="2800" dirty="0">
                <a:solidFill>
                  <a:schemeClr val="bg1"/>
                </a:solidFill>
                <a:sym typeface="Symbol" pitchFamily="18" charset="2"/>
              </a:rPr>
              <a:t> = </a:t>
            </a:r>
            <a:r>
              <a:rPr lang="en-US" sz="2800">
                <a:solidFill>
                  <a:schemeClr val="bg1"/>
                </a:solidFill>
                <a:sym typeface="Symbol" pitchFamily="18" charset="2"/>
              </a:rPr>
              <a:t>Absolute Temperature</a:t>
            </a:r>
            <a:endParaRPr lang="en-US" sz="2800" dirty="0">
              <a:solidFill>
                <a:schemeClr val="bg1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/>
      <p:bldP spid="74759" grpId="0"/>
      <p:bldP spid="74760" grpId="0"/>
      <p:bldP spid="747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1" descr="12_16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1"/>
          <a:stretch>
            <a:fillRect/>
          </a:stretch>
        </p:blipFill>
        <p:spPr bwMode="auto">
          <a:xfrm>
            <a:off x="304800" y="1460500"/>
            <a:ext cx="853440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5" name="Title 1"/>
          <p:cNvSpPr txBox="1">
            <a:spLocks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An Osmosis Cell</a:t>
            </a:r>
          </a:p>
        </p:txBody>
      </p:sp>
    </p:spTree>
    <p:extLst>
      <p:ext uri="{BB962C8B-B14F-4D97-AF65-F5344CB8AC3E}">
        <p14:creationId xmlns:p14="http://schemas.microsoft.com/office/powerpoint/2010/main" val="41351841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019800" cy="914400"/>
          </a:xfrm>
        </p:spPr>
        <p:txBody>
          <a:bodyPr/>
          <a:lstStyle/>
          <a:p>
            <a:r>
              <a:rPr lang="en-US"/>
              <a:t>Suspensions and Colloids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7788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Suspensions and colloids are NOT solutions.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Suspensions</a:t>
            </a:r>
            <a:r>
              <a:rPr lang="en-US" sz="2800"/>
              <a:t>: The particles are so large that they settle out of the solvent if not constantly stirred.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9600" y="3657600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Colloids</a:t>
            </a:r>
            <a:r>
              <a:rPr lang="en-US" sz="2800"/>
              <a:t>: The particles intermediate in size between those of a suspension and those of a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Types of Colloids</a:t>
            </a:r>
          </a:p>
        </p:txBody>
      </p:sp>
      <p:graphicFrame>
        <p:nvGraphicFramePr>
          <p:cNvPr id="24786" name="Group 210"/>
          <p:cNvGraphicFramePr>
            <a:graphicFrameLocks noGrp="1"/>
          </p:cNvGraphicFramePr>
          <p:nvPr>
            <p:ph idx="1"/>
          </p:nvPr>
        </p:nvGraphicFramePr>
        <p:xfrm>
          <a:off x="174625" y="1109663"/>
          <a:ext cx="8777288" cy="4419600"/>
        </p:xfrm>
        <a:graphic>
          <a:graphicData uri="http://schemas.openxmlformats.org/drawingml/2006/table">
            <a:tbl>
              <a:tblPr/>
              <a:tblGrid>
                <a:gridCol w="346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Examples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Dispersing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Medium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Dispersed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Substance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Colloid Type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Fog, aerosol sprays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Gas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Aerosol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Smoke, airborn germs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Gas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Aerosol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Whipped cream, soap suds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Gas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Foam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Milk, mayonnaise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Emulsion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Paint, clays, gelatin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Marshmallow, Styrofoam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Gas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 Foam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Butter, cheese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 Emulsion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Ruby glass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Solid sol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4876800" cy="990600"/>
          </a:xfrm>
        </p:spPr>
        <p:txBody>
          <a:bodyPr/>
          <a:lstStyle/>
          <a:p>
            <a:r>
              <a:rPr lang="en-US"/>
              <a:t>The Tyndall Effect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35814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Colloids scatter light, making a beam visible. Solutions do not scatter light.</a:t>
            </a:r>
          </a:p>
        </p:txBody>
      </p:sp>
      <p:pic>
        <p:nvPicPr>
          <p:cNvPr id="10244" name="Picture 4" descr="tyndall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1295400"/>
            <a:ext cx="5486400" cy="4114800"/>
          </a:xfrm>
          <a:noFill/>
          <a:ln>
            <a:solidFill>
              <a:srgbClr val="000000"/>
            </a:solidFill>
          </a:ln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12725" y="3886200"/>
            <a:ext cx="3521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Which glass contains</a:t>
            </a:r>
            <a:r>
              <a:rPr lang="en-US"/>
              <a:t> </a:t>
            </a:r>
            <a:r>
              <a:rPr lang="en-US" sz="2800"/>
              <a:t>a colloid?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934200" y="4419600"/>
            <a:ext cx="146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solution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51325" y="4416425"/>
            <a:ext cx="124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colloid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4876800" y="3962400"/>
            <a:ext cx="533400" cy="4572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7010400" y="3962400"/>
            <a:ext cx="381000" cy="4572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 animBg="1"/>
      <p:bldP spid="102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All of the following are colligative properties except: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Osmotic Pressure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Boiling Point elevation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Freezing Point depression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Density elevation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Henry</a:t>
            </a:r>
            <a:r>
              <a:rPr lang="ja-JP" altLang="en-US" dirty="0">
                <a:latin typeface="Arial" charset="0"/>
                <a:ea typeface="MS PGothic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ea typeface="MS PGothic" charset="0"/>
                <a:cs typeface="Arial" charset="0"/>
              </a:rPr>
              <a:t>s Law (</a:t>
            </a:r>
            <a:r>
              <a:rPr lang="en-US" altLang="ja-JP">
                <a:latin typeface="Arial" charset="0"/>
                <a:ea typeface="MS PGothic" charset="0"/>
                <a:cs typeface="Arial" charset="0"/>
              </a:rPr>
              <a:t>removed from AP)</a:t>
            </a:r>
            <a:endParaRPr lang="en-US" dirty="0">
              <a:latin typeface="Arial" charset="0"/>
              <a:ea typeface="MS PGothic" charset="0"/>
              <a:cs typeface="Arial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9944" y="1003538"/>
            <a:ext cx="4533900" cy="41148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The solubility of a gas (</a:t>
            </a:r>
            <a:r>
              <a:rPr lang="en-US" sz="2800" i="1" dirty="0" err="1">
                <a:latin typeface="Arial" charset="0"/>
                <a:ea typeface="MS PGothic" charset="0"/>
              </a:rPr>
              <a:t>S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gas</a:t>
            </a:r>
            <a:r>
              <a:rPr lang="en-US" sz="2800" dirty="0">
                <a:latin typeface="Arial" charset="0"/>
                <a:ea typeface="MS PGothic" charset="0"/>
              </a:rPr>
              <a:t>) is directly proportional to its partial pressure, (</a:t>
            </a:r>
            <a:r>
              <a:rPr lang="en-US" sz="2800" i="1" dirty="0" err="1">
                <a:latin typeface="Arial" charset="0"/>
                <a:ea typeface="MS PGothic" charset="0"/>
              </a:rPr>
              <a:t>P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gas</a:t>
            </a:r>
            <a:r>
              <a:rPr lang="en-US" sz="2800" dirty="0">
                <a:latin typeface="Arial" charset="0"/>
                <a:ea typeface="MS PGothic" charset="0"/>
              </a:rPr>
              <a:t>).</a:t>
            </a:r>
          </a:p>
          <a:p>
            <a:pPr algn="ctr">
              <a:buFontTx/>
              <a:buNone/>
            </a:pPr>
            <a:r>
              <a:rPr lang="en-US" sz="2800" i="1" dirty="0" err="1">
                <a:latin typeface="Arial" charset="0"/>
                <a:ea typeface="MS PGothic" charset="0"/>
              </a:rPr>
              <a:t>S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gas</a:t>
            </a:r>
            <a:r>
              <a:rPr lang="en-US" sz="2800" i="1" dirty="0">
                <a:latin typeface="Arial" charset="0"/>
                <a:ea typeface="MS PGothic" charset="0"/>
              </a:rPr>
              <a:t> = </a:t>
            </a:r>
            <a:r>
              <a:rPr lang="en-US" sz="2800" i="1" dirty="0" err="1">
                <a:latin typeface="Arial" charset="0"/>
                <a:ea typeface="MS PGothic" charset="0"/>
              </a:rPr>
              <a:t>k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H</a:t>
            </a:r>
            <a:r>
              <a:rPr lang="en-US" sz="2800" i="1" dirty="0" err="1">
                <a:latin typeface="Arial" charset="0"/>
                <a:ea typeface="MS PGothic" charset="0"/>
              </a:rPr>
              <a:t>P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gas</a:t>
            </a:r>
            <a:endParaRPr lang="en-US" sz="2800" dirty="0">
              <a:latin typeface="Arial" charset="0"/>
              <a:ea typeface="MS PGothic" charset="0"/>
            </a:endParaRPr>
          </a:p>
          <a:p>
            <a:endParaRPr lang="en-US" i="1" dirty="0">
              <a:latin typeface="Arial" charset="0"/>
              <a:ea typeface="MS PGothic" charset="0"/>
            </a:endParaRPr>
          </a:p>
          <a:p>
            <a:r>
              <a:rPr lang="en-US" sz="2800" i="1" dirty="0" err="1">
                <a:latin typeface="Arial" charset="0"/>
                <a:ea typeface="MS PGothic" charset="0"/>
              </a:rPr>
              <a:t>k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H</a:t>
            </a:r>
            <a:r>
              <a:rPr lang="en-US" sz="2800" dirty="0">
                <a:latin typeface="Arial" charset="0"/>
                <a:ea typeface="MS PGothic" charset="0"/>
              </a:rPr>
              <a:t> is called the </a:t>
            </a:r>
            <a:r>
              <a:rPr lang="en-US" sz="2800" b="1" dirty="0">
                <a:solidFill>
                  <a:srgbClr val="3C8C93"/>
                </a:solidFill>
                <a:latin typeface="Arial" charset="0"/>
                <a:ea typeface="MS PGothic" charset="0"/>
              </a:rPr>
              <a:t>Henry</a:t>
            </a:r>
            <a:r>
              <a:rPr lang="ja-JP" altLang="en-US" sz="2800" b="1" dirty="0">
                <a:solidFill>
                  <a:srgbClr val="3C8C93"/>
                </a:solidFill>
                <a:latin typeface="Arial" charset="0"/>
                <a:ea typeface="MS PGothic" charset="0"/>
              </a:rPr>
              <a:t>’</a:t>
            </a:r>
            <a:r>
              <a:rPr lang="en-US" altLang="ja-JP" sz="2800" b="1" dirty="0">
                <a:solidFill>
                  <a:srgbClr val="3C8C93"/>
                </a:solidFill>
                <a:latin typeface="Arial" charset="0"/>
                <a:ea typeface="MS PGothic" charset="0"/>
              </a:rPr>
              <a:t>s law constant</a:t>
            </a:r>
            <a:r>
              <a:rPr lang="en-US" altLang="ja-JP" sz="2800" dirty="0">
                <a:latin typeface="Arial" charset="0"/>
                <a:ea typeface="MS PGothic" charset="0"/>
              </a:rPr>
              <a:t>.</a:t>
            </a:r>
            <a:endParaRPr lang="en-US" sz="2800" i="1" dirty="0">
              <a:latin typeface="Arial" charset="0"/>
              <a:ea typeface="MS PGothic" charset="0"/>
            </a:endParaRPr>
          </a:p>
        </p:txBody>
      </p:sp>
      <p:pic>
        <p:nvPicPr>
          <p:cNvPr id="50180" name="Picture 1" descr="12_04_Tab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1"/>
          <a:stretch>
            <a:fillRect/>
          </a:stretch>
        </p:blipFill>
        <p:spPr bwMode="auto">
          <a:xfrm>
            <a:off x="4724400" y="990600"/>
            <a:ext cx="43164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16369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4000" dirty="0"/>
              <a:t>A correct statement of Henry's law is: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1872397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the concentration of a gas in solution is inversely proportional to temperature.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2991513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the concentration of a gas in solution is directly proportional to the mole fraction of solvent.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4056039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the concentration of a gas in solution is independent of pressure.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5011382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the concentration of a gas in a solution is inversely proportional to pressure.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980373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56595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70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4175" y="762000"/>
            <a:ext cx="8612188" cy="4876800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ea typeface="+mn-ea"/>
                <a:cs typeface="+mn-cs"/>
              </a:rPr>
              <a:t>Colligative properties</a:t>
            </a:r>
            <a:r>
              <a:rPr lang="en-US" sz="2800" dirty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sz="2800" dirty="0">
                <a:ea typeface="+mn-ea"/>
                <a:cs typeface="+mn-cs"/>
              </a:rPr>
              <a:t>are properties whose value depends only on the number of solute particles, and not on what they are.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Value of the property depends on the concentration of the solution.</a:t>
            </a:r>
          </a:p>
          <a:p>
            <a:pPr>
              <a:defRPr/>
            </a:pPr>
            <a:endParaRPr lang="en-US" sz="2400" dirty="0">
              <a:ea typeface="+mn-ea"/>
              <a:cs typeface="+mn-cs"/>
            </a:endParaRPr>
          </a:p>
          <a:p>
            <a:pPr>
              <a:defRPr/>
            </a:pPr>
            <a:r>
              <a:rPr lang="en-US" sz="2800" dirty="0">
                <a:ea typeface="+mn-ea"/>
                <a:cs typeface="+mn-cs"/>
              </a:rPr>
              <a:t>The difference in the value of the property between the solution and the pure substance is generally related to the different attractive forces and solute particles occupying solvent molecules positions.</a:t>
            </a:r>
          </a:p>
        </p:txBody>
      </p:sp>
      <p:sp>
        <p:nvSpPr>
          <p:cNvPr id="63491" name="Title 1"/>
          <p:cNvSpPr txBox="1">
            <a:spLocks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Colligative Properties</a:t>
            </a:r>
          </a:p>
        </p:txBody>
      </p:sp>
    </p:spTree>
    <p:extLst>
      <p:ext uri="{BB962C8B-B14F-4D97-AF65-F5344CB8AC3E}">
        <p14:creationId xmlns:p14="http://schemas.microsoft.com/office/powerpoint/2010/main" val="39794089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700" dirty="0"/>
              <a:t>The solubility of O</a:t>
            </a:r>
            <a:r>
              <a:rPr lang="en-US" sz="2700" baseline="-25000" dirty="0"/>
              <a:t>2</a:t>
            </a:r>
            <a:r>
              <a:rPr lang="en-US" sz="2700" dirty="0"/>
              <a:t> in water is 0.590g/L at an oxygen pressure of around 14.7 atm.  What is the Henry’s Law constant for O</a:t>
            </a:r>
            <a:r>
              <a:rPr lang="en-US" sz="2700" baseline="-25000" dirty="0"/>
              <a:t>2</a:t>
            </a:r>
            <a:r>
              <a:rPr lang="en-US" sz="2700" dirty="0"/>
              <a:t> (in units of </a:t>
            </a:r>
            <a:r>
              <a:rPr lang="en-US" sz="2700" dirty="0" err="1"/>
              <a:t>L</a:t>
            </a:r>
            <a:r>
              <a:rPr lang="en-US" sz="2700" dirty="0" err="1">
                <a:latin typeface="Comic Sans MS"/>
              </a:rPr>
              <a:t>·atm</a:t>
            </a:r>
            <a:r>
              <a:rPr lang="en-US" sz="2700" dirty="0">
                <a:latin typeface="Comic Sans MS"/>
              </a:rPr>
              <a:t>/</a:t>
            </a:r>
            <a:r>
              <a:rPr lang="en-US" sz="2700" dirty="0" err="1">
                <a:latin typeface="Comic Sans MS"/>
              </a:rPr>
              <a:t>mol</a:t>
            </a:r>
            <a:r>
              <a:rPr lang="en-US" sz="2700" dirty="0">
                <a:latin typeface="Comic Sans MS"/>
              </a:rPr>
              <a:t>)?</a:t>
            </a:r>
            <a:endParaRPr lang="en-US" sz="27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4.01E</a:t>
              </a:r>
              <a:r>
                <a:rPr lang="en-US" baseline="30000" dirty="0"/>
                <a:t>-2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1.25E</a:t>
              </a:r>
              <a:r>
                <a:rPr lang="en-US" baseline="30000" dirty="0"/>
                <a:t>-3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7.97E</a:t>
              </a:r>
              <a:r>
                <a:rPr lang="en-US" baseline="30000" dirty="0"/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2.71E</a:t>
              </a:r>
              <a:r>
                <a:rPr lang="en-US" baseline="30000" dirty="0"/>
                <a:t>-1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them are within 5% of the correct answer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733861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600" dirty="0"/>
              <a:t>121.2 g of NaCl completely dissolve (producing Na</a:t>
            </a:r>
            <a:r>
              <a:rPr lang="en-US" sz="2600" baseline="30000" dirty="0"/>
              <a:t>+</a:t>
            </a:r>
            <a:r>
              <a:rPr lang="en-US" sz="2600" dirty="0"/>
              <a:t> and </a:t>
            </a:r>
            <a:r>
              <a:rPr lang="en-US" sz="2600" dirty="0" err="1"/>
              <a:t>Cl</a:t>
            </a:r>
            <a:r>
              <a:rPr lang="en-US" sz="2600" baseline="30000" dirty="0"/>
              <a:t>-</a:t>
            </a:r>
            <a:r>
              <a:rPr lang="en-US" sz="2600" dirty="0"/>
              <a:t> ions) in 1.00 Kg of water at 25</a:t>
            </a:r>
            <a:r>
              <a:rPr lang="en-US" sz="2600" dirty="0">
                <a:sym typeface="Symbol"/>
              </a:rPr>
              <a:t>C. The vapor pressure of pure water at this temperature is 23.8 </a:t>
            </a:r>
            <a:r>
              <a:rPr lang="en-US" sz="2600" dirty="0" err="1">
                <a:sym typeface="Symbol"/>
              </a:rPr>
              <a:t>torr</a:t>
            </a:r>
            <a:r>
              <a:rPr lang="en-US" sz="2600" dirty="0">
                <a:sym typeface="Symbol"/>
              </a:rPr>
              <a:t>. Determine the vapor pressure of the solution</a:t>
            </a:r>
            <a:endParaRPr lang="en-US" sz="26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22.1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22.9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20.6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19.9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23.8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07797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dirty="0"/>
              <a:t>At 40</a:t>
            </a:r>
            <a:r>
              <a:rPr lang="en-US" dirty="0">
                <a:sym typeface="Symbol"/>
              </a:rPr>
              <a:t></a:t>
            </a:r>
            <a:r>
              <a:rPr lang="en-US" dirty="0"/>
              <a:t>C, </a:t>
            </a:r>
            <a:r>
              <a:rPr lang="en-US" dirty="0" err="1"/>
              <a:t>heptane</a:t>
            </a:r>
            <a:r>
              <a:rPr lang="en-US" dirty="0"/>
              <a:t> has a vapor pressure of about 92.0 </a:t>
            </a:r>
            <a:r>
              <a:rPr lang="en-US" dirty="0" err="1"/>
              <a:t>torr</a:t>
            </a:r>
            <a:r>
              <a:rPr lang="en-US" dirty="0"/>
              <a:t> and octane has a vapor pressure of about 31.2 </a:t>
            </a:r>
            <a:r>
              <a:rPr lang="en-US" dirty="0" err="1"/>
              <a:t>torr</a:t>
            </a:r>
            <a:r>
              <a:rPr lang="en-US" dirty="0"/>
              <a:t>.  Assuming ideal behavior, what is the vapor pressure of a solution that contains twice as many moles of </a:t>
            </a:r>
            <a:r>
              <a:rPr lang="en-US" dirty="0" err="1"/>
              <a:t>heptane</a:t>
            </a:r>
            <a:r>
              <a:rPr lang="en-US" dirty="0"/>
              <a:t> as octane?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61.3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51.5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71.7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82.1 </a:t>
              </a:r>
              <a:r>
                <a:rPr lang="en-US" dirty="0" err="1"/>
                <a:t>torr</a:t>
              </a:r>
              <a:endParaRPr lang="en-US" dirty="0"/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442157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7.12 g sample of a compound is dissolved in 250. grams of benzene.  The freezing point of this solution is 1.02</a:t>
            </a:r>
            <a:r>
              <a:rPr lang="en-US" dirty="0">
                <a:solidFill>
                  <a:schemeClr val="bg1"/>
                </a:solidFill>
                <a:sym typeface="Symbol"/>
              </a:rPr>
              <a:t>C below that of pure benzene. What is the molar mass of this compound? (</a:t>
            </a:r>
            <a:r>
              <a:rPr lang="en-US" dirty="0" err="1">
                <a:solidFill>
                  <a:schemeClr val="bg1"/>
                </a:solidFill>
                <a:sym typeface="Symbol"/>
              </a:rPr>
              <a:t>K</a:t>
            </a:r>
            <a:r>
              <a:rPr lang="en-US" baseline="-25000" dirty="0" err="1">
                <a:solidFill>
                  <a:schemeClr val="bg1"/>
                </a:solidFill>
                <a:sym typeface="Symbol"/>
              </a:rPr>
              <a:t>f</a:t>
            </a:r>
            <a:r>
              <a:rPr lang="en-US" dirty="0">
                <a:solidFill>
                  <a:schemeClr val="bg1"/>
                </a:solidFill>
                <a:sym typeface="Symbol"/>
              </a:rPr>
              <a:t> </a:t>
            </a:r>
            <a:r>
              <a:rPr lang="en-US" baseline="-25000" dirty="0">
                <a:solidFill>
                  <a:schemeClr val="bg1"/>
                </a:solidFill>
                <a:sym typeface="Symbol"/>
              </a:rPr>
              <a:t>benzene</a:t>
            </a:r>
            <a:r>
              <a:rPr lang="en-US" dirty="0">
                <a:solidFill>
                  <a:schemeClr val="bg1"/>
                </a:solidFill>
                <a:sym typeface="Symbol"/>
              </a:rPr>
              <a:t> = 5.12 C/m). </a:t>
            </a:r>
            <a:r>
              <a:rPr lang="en-US" dirty="0" err="1">
                <a:solidFill>
                  <a:schemeClr val="bg1"/>
                </a:solidFill>
                <a:sym typeface="Symbol"/>
              </a:rPr>
              <a:t>Ignor</a:t>
            </a:r>
            <a:r>
              <a:rPr lang="en-US" dirty="0">
                <a:solidFill>
                  <a:schemeClr val="bg1"/>
                </a:solidFill>
                <a:sym typeface="Symbol"/>
              </a:rPr>
              <a:t> sig. figs.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35.7 g/mol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143 g/mol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286 g/mol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5.67 g/mol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71.5 g/mol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966499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What is the boiling point change for a solution containing 0.681 moles of naphthalene (a nonvolatile, </a:t>
            </a:r>
            <a:r>
              <a:rPr lang="en-US" sz="2600" dirty="0" err="1">
                <a:solidFill>
                  <a:schemeClr val="bg1"/>
                </a:solidFill>
              </a:rPr>
              <a:t>nonionizing</a:t>
            </a:r>
            <a:r>
              <a:rPr lang="en-US" sz="2600" dirty="0">
                <a:solidFill>
                  <a:schemeClr val="bg1"/>
                </a:solidFill>
              </a:rPr>
              <a:t> compound) in 250. g of liquid benzene? (K</a:t>
            </a:r>
            <a:r>
              <a:rPr lang="en-US" sz="2600" baseline="-25000" dirty="0">
                <a:solidFill>
                  <a:schemeClr val="bg1"/>
                </a:solidFill>
              </a:rPr>
              <a:t>b</a:t>
            </a:r>
            <a:r>
              <a:rPr lang="en-US" sz="2600" dirty="0">
                <a:solidFill>
                  <a:schemeClr val="bg1"/>
                </a:solidFill>
              </a:rPr>
              <a:t> = 2.53 </a:t>
            </a:r>
            <a:r>
              <a:rPr lang="en-US" sz="2600" dirty="0">
                <a:solidFill>
                  <a:schemeClr val="bg1"/>
                </a:solidFill>
                <a:sym typeface="Symbol"/>
              </a:rPr>
              <a:t>C/m for benzene)</a:t>
            </a:r>
            <a:endParaRPr lang="en-US" sz="2600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6.89 </a:t>
              </a:r>
              <a:r>
                <a:rPr lang="en-US" dirty="0">
                  <a:solidFill>
                    <a:schemeClr val="bg1"/>
                  </a:solidFill>
                  <a:sym typeface="Symbol"/>
                </a:rPr>
                <a:t>C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0.93 </a:t>
              </a:r>
              <a:r>
                <a:rPr lang="en-US" dirty="0">
                  <a:solidFill>
                    <a:schemeClr val="bg1"/>
                  </a:solidFill>
                  <a:sym typeface="Symbol"/>
                </a:rPr>
                <a:t>C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3.72 </a:t>
              </a:r>
              <a:r>
                <a:rPr lang="en-US" dirty="0">
                  <a:solidFill>
                    <a:schemeClr val="bg1"/>
                  </a:solidFill>
                  <a:sym typeface="Symbol"/>
                </a:rPr>
                <a:t>C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1.723 </a:t>
              </a:r>
              <a:r>
                <a:rPr lang="en-US" dirty="0">
                  <a:solidFill>
                    <a:schemeClr val="bg1"/>
                  </a:solidFill>
                  <a:sym typeface="Symbol"/>
                </a:rPr>
                <a:t>C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0.431 </a:t>
              </a:r>
              <a:r>
                <a:rPr lang="en-US" dirty="0">
                  <a:solidFill>
                    <a:schemeClr val="bg1"/>
                  </a:solidFill>
                  <a:sym typeface="Symbol"/>
                </a:rPr>
                <a:t>C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860777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0" y="279400"/>
            <a:ext cx="91440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Determine the Osmotic Pressure of a solution that contains 0.017 g of a hydrocarbon solute (molar mass = 340 g/mol) dissolved in benzene to make 350-ml solution. The temperature is 20.0</a:t>
            </a:r>
            <a:r>
              <a:rPr lang="en-US" sz="2800" dirty="0">
                <a:solidFill>
                  <a:schemeClr val="bg1"/>
                </a:solidFill>
                <a:sym typeface="Symbol"/>
              </a:rPr>
              <a:t>C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0.18 </a:t>
              </a:r>
              <a:r>
                <a:rPr lang="en-US" dirty="0" err="1">
                  <a:solidFill>
                    <a:schemeClr val="bg1"/>
                  </a:solidFill>
                </a:rPr>
                <a:t>torr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0.9 </a:t>
              </a:r>
              <a:r>
                <a:rPr lang="en-US" dirty="0" err="1">
                  <a:solidFill>
                    <a:schemeClr val="bg1"/>
                  </a:solidFill>
                </a:rPr>
                <a:t>torr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1.2 </a:t>
              </a:r>
              <a:r>
                <a:rPr lang="en-US" dirty="0" err="1">
                  <a:solidFill>
                    <a:schemeClr val="bg1"/>
                  </a:solidFill>
                </a:rPr>
                <a:t>torr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2.6 </a:t>
              </a:r>
              <a:r>
                <a:rPr lang="en-US" dirty="0" err="1">
                  <a:solidFill>
                    <a:schemeClr val="bg1"/>
                  </a:solidFill>
                </a:rPr>
                <a:t>torr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2.4 </a:t>
              </a:r>
              <a:r>
                <a:rPr lang="en-US" dirty="0" err="1">
                  <a:solidFill>
                    <a:schemeClr val="bg1"/>
                  </a:solidFill>
                </a:rPr>
                <a:t>torr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01326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Colligative Properties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09600" y="1095375"/>
            <a:ext cx="7924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Colligative properties are those that depend on the concentration of particles in a solution, not upon the identity of those properties.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752600" y="3289300"/>
            <a:ext cx="61118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FF66"/>
              </a:buClr>
              <a:buFont typeface="Wingdings" pitchFamily="2" charset="2"/>
              <a:buChar char="q"/>
            </a:pP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sz="2800">
                <a:solidFill>
                  <a:schemeClr val="bg1"/>
                </a:solidFill>
              </a:rPr>
              <a:t>Boiling Point Elevation</a:t>
            </a:r>
          </a:p>
          <a:p>
            <a:pPr>
              <a:buClr>
                <a:srgbClr val="FFFF66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bg1"/>
                </a:solidFill>
              </a:rPr>
              <a:t> Freezing Point Depression</a:t>
            </a:r>
          </a:p>
          <a:p>
            <a:pPr>
              <a:buClr>
                <a:srgbClr val="FFFF66"/>
              </a:buClr>
              <a:buFont typeface="Wingdings" pitchFamily="2" charset="2"/>
              <a:buChar char="q"/>
            </a:pPr>
            <a:r>
              <a:rPr lang="en-US" sz="2800">
                <a:solidFill>
                  <a:schemeClr val="bg1"/>
                </a:solidFill>
              </a:rPr>
              <a:t> Osmotic 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713" y="1392238"/>
            <a:ext cx="5410200" cy="8382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van’t Hoff Factor, </a:t>
            </a:r>
            <a:r>
              <a:rPr lang="en-US" sz="4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73100" y="2595563"/>
            <a:ext cx="8077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Electrolytes may have two, three or more times the effect on boiling point, freezing point, and osmotic pressure, depending on its dissociation.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625" y="303213"/>
            <a:ext cx="7010400" cy="609600"/>
          </a:xfrm>
        </p:spPr>
        <p:txBody>
          <a:bodyPr/>
          <a:lstStyle/>
          <a:p>
            <a:r>
              <a:rPr lang="en-US" sz="3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Dissociation Equations and the Determination of </a:t>
            </a:r>
            <a:r>
              <a:rPr lang="en-US" sz="3200" b="1" i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752600" y="184785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NaCl(s) </a:t>
            </a:r>
            <a:r>
              <a:rPr lang="en-US" sz="2800">
                <a:solidFill>
                  <a:schemeClr val="bg1"/>
                </a:solidFill>
                <a:sym typeface="Wingdings" pitchFamily="2" charset="2"/>
              </a:rPr>
              <a:t>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752600" y="260985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AgNO</a:t>
            </a:r>
            <a:r>
              <a:rPr lang="en-US" sz="2800" baseline="-25000">
                <a:solidFill>
                  <a:schemeClr val="bg1"/>
                </a:solidFill>
              </a:rPr>
              <a:t>3</a:t>
            </a:r>
            <a:r>
              <a:rPr lang="en-US" sz="2800">
                <a:solidFill>
                  <a:schemeClr val="bg1"/>
                </a:solidFill>
              </a:rPr>
              <a:t>(s) </a:t>
            </a:r>
            <a:r>
              <a:rPr lang="en-US" sz="2800">
                <a:solidFill>
                  <a:schemeClr val="bg1"/>
                </a:solidFill>
                <a:sym typeface="Wingdings" pitchFamily="2" charset="2"/>
              </a:rPr>
              <a:t>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752600" y="337185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MgCl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(s) </a:t>
            </a:r>
            <a:r>
              <a:rPr lang="en-US" sz="2800">
                <a:solidFill>
                  <a:schemeClr val="bg1"/>
                </a:solidFill>
                <a:sym typeface="Wingdings" pitchFamily="2" charset="2"/>
              </a:rPr>
              <a:t>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828800" y="413385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Na</a:t>
            </a:r>
            <a:r>
              <a:rPr lang="en-US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SO</a:t>
            </a:r>
            <a:r>
              <a:rPr lang="en-US" sz="2800" baseline="-25000">
                <a:solidFill>
                  <a:schemeClr val="bg1"/>
                </a:solidFill>
              </a:rPr>
              <a:t>4</a:t>
            </a:r>
            <a:r>
              <a:rPr lang="en-US" sz="2800">
                <a:solidFill>
                  <a:schemeClr val="bg1"/>
                </a:solidFill>
              </a:rPr>
              <a:t>(s) </a:t>
            </a:r>
            <a:r>
              <a:rPr lang="en-US" sz="2800">
                <a:solidFill>
                  <a:schemeClr val="bg1"/>
                </a:solidFill>
                <a:sym typeface="Wingdings" pitchFamily="2" charset="2"/>
              </a:rPr>
              <a:t>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828800" y="489585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AlCl</a:t>
            </a:r>
            <a:r>
              <a:rPr lang="en-US" sz="2800" baseline="-25000">
                <a:solidFill>
                  <a:schemeClr val="bg1"/>
                </a:solidFill>
              </a:rPr>
              <a:t>3</a:t>
            </a:r>
            <a:r>
              <a:rPr lang="en-US" sz="2800">
                <a:solidFill>
                  <a:schemeClr val="bg1"/>
                </a:solidFill>
              </a:rPr>
              <a:t>(s) </a:t>
            </a:r>
            <a:r>
              <a:rPr lang="en-US" sz="2800">
                <a:solidFill>
                  <a:schemeClr val="bg1"/>
                </a:solidFill>
                <a:sym typeface="Wingdings" pitchFamily="2" charset="2"/>
              </a:rPr>
              <a:t>  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733800" y="1862138"/>
            <a:ext cx="426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Na</a:t>
            </a:r>
            <a:r>
              <a:rPr lang="en-US" sz="2800" baseline="30000">
                <a:solidFill>
                  <a:schemeClr val="bg1"/>
                </a:solidFill>
              </a:rPr>
              <a:t>+</a:t>
            </a:r>
            <a:r>
              <a:rPr lang="en-US" sz="2800">
                <a:solidFill>
                  <a:schemeClr val="bg1"/>
                </a:solidFill>
              </a:rPr>
              <a:t>(aq) + Cl</a:t>
            </a:r>
            <a:r>
              <a:rPr lang="en-US" sz="2800" baseline="30000">
                <a:solidFill>
                  <a:schemeClr val="bg1"/>
                </a:solidFill>
              </a:rPr>
              <a:t>-</a:t>
            </a:r>
            <a:r>
              <a:rPr lang="en-US" sz="2800">
                <a:solidFill>
                  <a:schemeClr val="bg1"/>
                </a:solidFill>
              </a:rPr>
              <a:t>(aq)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038600" y="260985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Ag</a:t>
            </a:r>
            <a:r>
              <a:rPr lang="en-US" sz="2800" baseline="30000">
                <a:solidFill>
                  <a:schemeClr val="bg1"/>
                </a:solidFill>
              </a:rPr>
              <a:t>+</a:t>
            </a:r>
            <a:r>
              <a:rPr lang="en-US" sz="2800">
                <a:solidFill>
                  <a:schemeClr val="bg1"/>
                </a:solidFill>
              </a:rPr>
              <a:t>(aq) + NO</a:t>
            </a:r>
            <a:r>
              <a:rPr lang="en-US" sz="2800" baseline="-25000">
                <a:solidFill>
                  <a:schemeClr val="bg1"/>
                </a:solidFill>
              </a:rPr>
              <a:t>3</a:t>
            </a:r>
            <a:r>
              <a:rPr lang="en-US" sz="2800" baseline="30000">
                <a:solidFill>
                  <a:schemeClr val="bg1"/>
                </a:solidFill>
              </a:rPr>
              <a:t>-</a:t>
            </a:r>
            <a:r>
              <a:rPr lang="en-US" sz="2800">
                <a:solidFill>
                  <a:schemeClr val="bg1"/>
                </a:solidFill>
              </a:rPr>
              <a:t>(aq)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3962400" y="3386138"/>
            <a:ext cx="426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Mg</a:t>
            </a:r>
            <a:r>
              <a:rPr lang="en-US" sz="2800" baseline="30000">
                <a:solidFill>
                  <a:schemeClr val="bg1"/>
                </a:solidFill>
              </a:rPr>
              <a:t>2+</a:t>
            </a:r>
            <a:r>
              <a:rPr lang="en-US" sz="2800">
                <a:solidFill>
                  <a:schemeClr val="bg1"/>
                </a:solidFill>
              </a:rPr>
              <a:t>(aq) + 2 Cl</a:t>
            </a:r>
            <a:r>
              <a:rPr lang="en-US" sz="2800" baseline="30000">
                <a:solidFill>
                  <a:schemeClr val="bg1"/>
                </a:solidFill>
              </a:rPr>
              <a:t>-</a:t>
            </a:r>
            <a:r>
              <a:rPr lang="en-US" sz="2800">
                <a:solidFill>
                  <a:schemeClr val="bg1"/>
                </a:solidFill>
              </a:rPr>
              <a:t>(aq)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343400" y="413385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2 Na</a:t>
            </a:r>
            <a:r>
              <a:rPr lang="en-US" sz="2800" baseline="30000">
                <a:solidFill>
                  <a:schemeClr val="bg1"/>
                </a:solidFill>
              </a:rPr>
              <a:t>+</a:t>
            </a:r>
            <a:r>
              <a:rPr lang="en-US" sz="2800">
                <a:solidFill>
                  <a:schemeClr val="bg1"/>
                </a:solidFill>
              </a:rPr>
              <a:t>(aq) + SO</a:t>
            </a:r>
            <a:r>
              <a:rPr lang="en-US" sz="2800" baseline="-25000">
                <a:solidFill>
                  <a:schemeClr val="bg1"/>
                </a:solidFill>
              </a:rPr>
              <a:t>4</a:t>
            </a:r>
            <a:r>
              <a:rPr lang="en-US" sz="2800" baseline="30000">
                <a:solidFill>
                  <a:schemeClr val="bg1"/>
                </a:solidFill>
              </a:rPr>
              <a:t>2-</a:t>
            </a:r>
            <a:r>
              <a:rPr lang="en-US" sz="2800">
                <a:solidFill>
                  <a:schemeClr val="bg1"/>
                </a:solidFill>
              </a:rPr>
              <a:t>(aq)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3886200" y="489585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Al</a:t>
            </a:r>
            <a:r>
              <a:rPr lang="en-US" sz="2800" baseline="30000">
                <a:solidFill>
                  <a:schemeClr val="bg1"/>
                </a:solidFill>
              </a:rPr>
              <a:t>3+</a:t>
            </a:r>
            <a:r>
              <a:rPr lang="en-US" sz="2800">
                <a:solidFill>
                  <a:schemeClr val="bg1"/>
                </a:solidFill>
              </a:rPr>
              <a:t>(aq) + 3 Cl</a:t>
            </a:r>
            <a:r>
              <a:rPr lang="en-US" sz="2800" baseline="30000">
                <a:solidFill>
                  <a:schemeClr val="bg1"/>
                </a:solidFill>
              </a:rPr>
              <a:t>-</a:t>
            </a:r>
            <a:r>
              <a:rPr lang="en-US" sz="2800">
                <a:solidFill>
                  <a:schemeClr val="bg1"/>
                </a:solidFill>
              </a:rPr>
              <a:t>(aq)</a:t>
            </a:r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4419600" y="1543050"/>
            <a:ext cx="2743200" cy="3810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6172200" y="1543050"/>
            <a:ext cx="990600" cy="3810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4648200" y="2305050"/>
            <a:ext cx="2743200" cy="3810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6477000" y="2305050"/>
            <a:ext cx="990600" cy="3810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>
            <a:off x="4800600" y="2990850"/>
            <a:ext cx="3200400" cy="4572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>
            <a:off x="6629400" y="3067050"/>
            <a:ext cx="1371600" cy="4572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H="1">
            <a:off x="5105400" y="3752850"/>
            <a:ext cx="3200400" cy="4572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H="1">
            <a:off x="7010400" y="3752850"/>
            <a:ext cx="1371600" cy="4572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 flipV="1">
            <a:off x="4343400" y="5353050"/>
            <a:ext cx="3505200" cy="8382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 flipV="1">
            <a:off x="6248400" y="5353050"/>
            <a:ext cx="1524000" cy="83820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7299325" y="1284288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FF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FFFF66"/>
                </a:solidFill>
              </a:rPr>
              <a:t> = 2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7543800" y="2152650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FF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FFFF66"/>
                </a:solidFill>
              </a:rPr>
              <a:t> = 2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8077200" y="2838450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FF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FFFF66"/>
                </a:solidFill>
              </a:rPr>
              <a:t> = 3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8239125" y="3752850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FF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FFFF66"/>
                </a:solidFill>
              </a:rPr>
              <a:t> = 3</a:t>
            </a: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8001000" y="5886450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FF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FFFF66"/>
                </a:solidFill>
              </a:rPr>
              <a:t>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3" grpId="0" animBg="1"/>
      <p:bldP spid="51214" grpId="0" animBg="1"/>
      <p:bldP spid="51215" grpId="0" animBg="1"/>
      <p:bldP spid="51216" grpId="0" animBg="1"/>
      <p:bldP spid="51217" grpId="0" animBg="1"/>
      <p:bldP spid="51218" grpId="0" animBg="1"/>
      <p:bldP spid="51219" grpId="0" animBg="1"/>
      <p:bldP spid="51220" grpId="0" animBg="1"/>
      <p:bldP spid="51221" grpId="0" animBg="1"/>
      <p:bldP spid="51222" grpId="0" animBg="1"/>
      <p:bldP spid="51223" grpId="0"/>
      <p:bldP spid="51224" grpId="0"/>
      <p:bldP spid="51225" grpId="0"/>
      <p:bldP spid="51226" grpId="0"/>
      <p:bldP spid="512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91440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Ideal vs. Real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van’t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Hoff Factor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690516" y="1026473"/>
            <a:ext cx="8169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ideal </a:t>
            </a:r>
            <a:r>
              <a:rPr lang="en-US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van’t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Hoff Factor is only achieved in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u="sng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VERY DILUTE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solution.</a:t>
            </a:r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32025"/>
            <a:ext cx="9144000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Freezing Point Depression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822325" y="1222375"/>
            <a:ext cx="7483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Each mole of solute particles lowers the freezing point of 1 kilogram of water by 1.86 degrees Celsius.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852613" y="4037013"/>
            <a:ext cx="595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</a:rPr>
              <a:t>K</a:t>
            </a:r>
            <a:r>
              <a:rPr lang="en-US" sz="2800" i="1" baseline="-25000">
                <a:solidFill>
                  <a:srgbClr val="FFFF00"/>
                </a:solidFill>
                <a:latin typeface="Times New Roman" pitchFamily="18" charset="0"/>
              </a:rPr>
              <a:t>f</a:t>
            </a:r>
            <a:r>
              <a:rPr lang="en-US" sz="2800">
                <a:solidFill>
                  <a:schemeClr val="bg1"/>
                </a:solidFill>
              </a:rPr>
              <a:t> = 1.86 </a:t>
            </a:r>
            <a:r>
              <a:rPr lang="en-US" sz="2800">
                <a:solidFill>
                  <a:schemeClr val="bg1"/>
                </a:solidFill>
                <a:sym typeface="Symbol" pitchFamily="18" charset="2"/>
              </a:rPr>
              <a:t>C  kilogram/mol</a:t>
            </a:r>
          </a:p>
        </p:txBody>
      </p:sp>
      <p:graphicFrame>
        <p:nvGraphicFramePr>
          <p:cNvPr id="4710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122488" y="2727325"/>
          <a:ext cx="489743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2" name="Equation" r:id="rId3" imgW="1079280" imgH="241200" progId="Equation.3">
                  <p:embed/>
                </p:oleObj>
              </mc:Choice>
              <mc:Fallback>
                <p:oleObj name="Equation" r:id="rId3" imgW="10792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2727325"/>
                        <a:ext cx="4897437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878013" y="4676775"/>
            <a:ext cx="5959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</a:rPr>
              <a:t>m</a:t>
            </a:r>
            <a:r>
              <a:rPr lang="en-US" sz="2800">
                <a:solidFill>
                  <a:schemeClr val="bg1"/>
                </a:solidFill>
              </a:rPr>
              <a:t> = molality of the solution</a:t>
            </a:r>
            <a:endParaRPr lang="en-US" sz="280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063750" y="5332413"/>
            <a:ext cx="595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</a:rPr>
              <a:t>i</a:t>
            </a:r>
            <a:r>
              <a:rPr lang="en-US" sz="2800">
                <a:solidFill>
                  <a:schemeClr val="bg1"/>
                </a:solidFill>
              </a:rPr>
              <a:t> = </a:t>
            </a:r>
            <a:r>
              <a:rPr 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van’t Hoff</a:t>
            </a:r>
            <a:r>
              <a:rPr lang="en-US"/>
              <a:t> </a:t>
            </a:r>
            <a:r>
              <a:rPr lang="en-US" sz="2800">
                <a:solidFill>
                  <a:schemeClr val="bg1"/>
                </a:solidFill>
              </a:rPr>
              <a:t>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1" grpId="0"/>
      <p:bldP spid="471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1" descr="12_Pg574_UnFigure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0"/>
          <a:stretch>
            <a:fillRect/>
          </a:stretch>
        </p:blipFill>
        <p:spPr bwMode="auto">
          <a:xfrm>
            <a:off x="228600" y="1143000"/>
            <a:ext cx="53340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7" name="Picture 2" descr="12_Pg574_UnFigure_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943225"/>
            <a:ext cx="33782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8" name="Title 4"/>
          <p:cNvSpPr txBox="1">
            <a:spLocks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ED6B06"/>
                </a:solidFill>
                <a:cs typeface="Arial" charset="0"/>
              </a:rPr>
              <a:t>Freezing Point Depression and Boiling Point Elevation</a:t>
            </a:r>
          </a:p>
        </p:txBody>
      </p:sp>
    </p:spTree>
    <p:extLst>
      <p:ext uri="{BB962C8B-B14F-4D97-AF65-F5344CB8AC3E}">
        <p14:creationId xmlns:p14="http://schemas.microsoft.com/office/powerpoint/2010/main" val="423948727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Boiling Point Elevation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822325" y="1222375"/>
            <a:ext cx="7483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Each mole of solute particles raises the boiling point of 1 kilogram of water by 0.51 degrees Celsius.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852613" y="4037013"/>
            <a:ext cx="595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</a:rPr>
              <a:t>K</a:t>
            </a:r>
            <a:r>
              <a:rPr lang="en-US" sz="2800" i="1" baseline="-25000">
                <a:solidFill>
                  <a:srgbClr val="FFFF00"/>
                </a:solidFill>
                <a:latin typeface="Times New Roman" pitchFamily="18" charset="0"/>
              </a:rPr>
              <a:t>b</a:t>
            </a:r>
            <a:r>
              <a:rPr lang="en-US" sz="2800">
                <a:solidFill>
                  <a:schemeClr val="bg1"/>
                </a:solidFill>
              </a:rPr>
              <a:t> = 0.51 </a:t>
            </a:r>
            <a:r>
              <a:rPr lang="en-US" sz="2800">
                <a:solidFill>
                  <a:schemeClr val="bg1"/>
                </a:solidFill>
                <a:sym typeface="Symbol" pitchFamily="18" charset="2"/>
              </a:rPr>
              <a:t>C  kilogram/mol</a:t>
            </a:r>
          </a:p>
        </p:txBody>
      </p:sp>
      <p:graphicFrame>
        <p:nvGraphicFramePr>
          <p:cNvPr id="7270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122488" y="2749550"/>
          <a:ext cx="4897437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2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2749550"/>
                        <a:ext cx="4897437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878013" y="4676775"/>
            <a:ext cx="5959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</a:rPr>
              <a:t>m</a:t>
            </a:r>
            <a:r>
              <a:rPr lang="en-US" sz="2800">
                <a:solidFill>
                  <a:schemeClr val="bg1"/>
                </a:solidFill>
              </a:rPr>
              <a:t> = molality of the solution</a:t>
            </a:r>
            <a:endParaRPr lang="en-US" sz="280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2063750" y="5332413"/>
            <a:ext cx="595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FF00"/>
                </a:solidFill>
                <a:latin typeface="Times New Roman" pitchFamily="18" charset="0"/>
              </a:rPr>
              <a:t>i</a:t>
            </a:r>
            <a:r>
              <a:rPr lang="en-US" sz="2800">
                <a:solidFill>
                  <a:schemeClr val="bg1"/>
                </a:solidFill>
              </a:rPr>
              <a:t> = </a:t>
            </a:r>
            <a:r>
              <a:rPr 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van’t Hoff</a:t>
            </a:r>
            <a:r>
              <a:rPr lang="en-US"/>
              <a:t> </a:t>
            </a:r>
            <a:r>
              <a:rPr lang="en-US" sz="2800">
                <a:solidFill>
                  <a:schemeClr val="bg1"/>
                </a:solidFill>
              </a:rPr>
              <a:t>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10" grpId="0"/>
      <p:bldP spid="727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D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Density elevation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5.7 g/mo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boiling point change for a solution containing 0.681 moles of naphthalene (a nonvolatile, nonionizing compound) in 250. g of liquid benzene? (Kb = 2.53 C/m for benzene)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0.431 C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1.723 C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3.72 C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93 C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.89 C 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Freezing Point depression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D"/>
  <p:tag name="QUESTION WEIGHT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Determine the Osmotic Pressure of a solution that contains 0.017 g of a hydrocarbon solute (molar mass = 340 g/mol) dissolved in benzene to make 350-ml solution. The temperature is 20.0C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2.4 tor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2.6 tor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1.2 torr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9 tor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0.18 torr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Boiling Point elevati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Osmotic Pressur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E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correct statement of Henry's law is: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ll of the following are colligative properties except: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the concentration of a gas in a solution is inversely proportional to pressure.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the concentration of a gas in solution is independent of pressure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the concentration of a gas in solution is directly proportional to the mole fraction of solvent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the concentration of a gas in solution is inversely proportional to temperature.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The solubility of O2 in water is 0.590g/L at an oxygen pressure of around 14.7 atm.  What is the Henry’s Law constant for O2 (in units of L·atm/mol)?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m are within 5% of the correct answ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2.71E-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7.97E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.25E-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4.01E-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121.2 g of NaCl completely dissolve (producing Na+ and Cl- ions) in 1.00 Kg of water at 25C. The vapor pressure of pure water at this temperature is 23.8 torr. Determine the vapor pressure of the solution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23.8 tor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YE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19.9 tor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20.6 tor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22.9 tor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22.1 tor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t 40C, heptane has a vapor pressure of about 92.0 torr and octane has a vapor pressure of about 31.2 torr.  Assuming ideal behavior, what is the vapor pressure of a solution that contains twice as many moles of heptane as octane?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82.1 tor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71.7 tor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51.5 tor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1.3 torr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7.12 g sample of a compound is dissolved in 250. grams of benzene.  The freezing point of this solution is 1.02C below that of pure benzene. What is the molar mass of this compound? (Kf benzene = 5.12 C/m). Ignor sig. figs.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71.5 g/mo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5.67 g/mo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286 g/mo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43 g/mol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6801</TotalTime>
  <Words>1048</Words>
  <Application>Microsoft Macintosh PowerPoint</Application>
  <PresentationFormat>On-screen Show (4:3)</PresentationFormat>
  <Paragraphs>174</Paragraphs>
  <Slides>25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Comic Sans MS</vt:lpstr>
      <vt:lpstr>Times New Roman</vt:lpstr>
      <vt:lpstr>Wingdings</vt:lpstr>
      <vt:lpstr>Default Design</vt:lpstr>
      <vt:lpstr>chemistry</vt:lpstr>
      <vt:lpstr>1_Default Design</vt:lpstr>
      <vt:lpstr>Equation</vt:lpstr>
      <vt:lpstr>Properties of Solutions  Colligative</vt:lpstr>
      <vt:lpstr>PowerPoint Presentation</vt:lpstr>
      <vt:lpstr>Colligative Properties</vt:lpstr>
      <vt:lpstr>The van’t Hoff Factor, i</vt:lpstr>
      <vt:lpstr>Dissociation Equations and the Determination of i</vt:lpstr>
      <vt:lpstr>Ideal vs. Real van’t Hoff Factor</vt:lpstr>
      <vt:lpstr>Freezing Point Depression</vt:lpstr>
      <vt:lpstr>PowerPoint Presentation</vt:lpstr>
      <vt:lpstr>Boiling Point Elevation</vt:lpstr>
      <vt:lpstr>Freezing Point Depression and Boiling Point Elevation Constants, C/m</vt:lpstr>
      <vt:lpstr>Osmotic Pressure</vt:lpstr>
      <vt:lpstr>Osmotic Pressure Calculations</vt:lpstr>
      <vt:lpstr>PowerPoint Presentation</vt:lpstr>
      <vt:lpstr>Suspensions and Colloids</vt:lpstr>
      <vt:lpstr>Types of Colloids</vt:lpstr>
      <vt:lpstr>The Tyndall Effect</vt:lpstr>
      <vt:lpstr>PowerPoint Presentation</vt:lpstr>
      <vt:lpstr>Henry’s Law (removed from AP)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158</cp:revision>
  <dcterms:created xsi:type="dcterms:W3CDTF">2006-06-08T16:43:21Z</dcterms:created>
  <dcterms:modified xsi:type="dcterms:W3CDTF">2020-03-22T07:28:11Z</dcterms:modified>
</cp:coreProperties>
</file>