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703" r:id="rId3"/>
  </p:sldMasterIdLst>
  <p:notesMasterIdLst>
    <p:notesMasterId r:id="rId43"/>
  </p:notesMasterIdLst>
  <p:sldIdLst>
    <p:sldId id="378" r:id="rId4"/>
    <p:sldId id="373" r:id="rId5"/>
    <p:sldId id="258" r:id="rId6"/>
    <p:sldId id="381" r:id="rId7"/>
    <p:sldId id="259" r:id="rId8"/>
    <p:sldId id="380" r:id="rId9"/>
    <p:sldId id="384" r:id="rId10"/>
    <p:sldId id="383" r:id="rId11"/>
    <p:sldId id="385" r:id="rId12"/>
    <p:sldId id="386" r:id="rId13"/>
    <p:sldId id="393" r:id="rId14"/>
    <p:sldId id="395" r:id="rId15"/>
    <p:sldId id="391" r:id="rId16"/>
    <p:sldId id="388" r:id="rId17"/>
    <p:sldId id="389" r:id="rId18"/>
    <p:sldId id="365" r:id="rId19"/>
    <p:sldId id="394" r:id="rId20"/>
    <p:sldId id="371" r:id="rId21"/>
    <p:sldId id="265" r:id="rId22"/>
    <p:sldId id="269" r:id="rId23"/>
    <p:sldId id="396" r:id="rId24"/>
    <p:sldId id="372" r:id="rId25"/>
    <p:sldId id="266" r:id="rId26"/>
    <p:sldId id="360" r:id="rId27"/>
    <p:sldId id="375" r:id="rId28"/>
    <p:sldId id="364" r:id="rId29"/>
    <p:sldId id="377" r:id="rId30"/>
    <p:sldId id="366" r:id="rId31"/>
    <p:sldId id="382" r:id="rId32"/>
    <p:sldId id="367" r:id="rId33"/>
    <p:sldId id="368" r:id="rId34"/>
    <p:sldId id="357" r:id="rId35"/>
    <p:sldId id="369" r:id="rId36"/>
    <p:sldId id="370" r:id="rId37"/>
    <p:sldId id="358" r:id="rId38"/>
    <p:sldId id="374" r:id="rId39"/>
    <p:sldId id="362" r:id="rId40"/>
    <p:sldId id="376" r:id="rId41"/>
    <p:sldId id="379" r:id="rId4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99FF99"/>
    <a:srgbClr val="EFEFDD"/>
    <a:srgbClr val="4D4D4D"/>
    <a:srgbClr val="333333"/>
    <a:srgbClr val="5F5F5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 autoAdjust="0"/>
    <p:restoredTop sz="93631"/>
  </p:normalViewPr>
  <p:slideViewPr>
    <p:cSldViewPr snapToGrid="0">
      <p:cViewPr varScale="1">
        <p:scale>
          <a:sx n="60" d="100"/>
          <a:sy n="60" d="100"/>
        </p:scale>
        <p:origin x="72" y="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6AE65-FD9A-B440-BA8D-CD8D06CA8AA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269F3-4E57-AE47-95D2-AA9A90D0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0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F5CF334-0711-7A43-BD7A-BA2F3B9184DD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80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DEA6BAC6-2776-2543-9FE2-80973849403E}" type="slidenum">
              <a:rPr lang="en-US" sz="1200"/>
              <a:pPr algn="r" eaLnBrk="1" hangingPunct="1"/>
              <a:t>34</a:t>
            </a:fld>
            <a:endParaRPr lang="en-US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298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F5CF334-0711-7A43-BD7A-BA2F3B9184DD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579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87DF750-03E3-CC41-A81C-4FB81E5DBAC5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37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F557F2EE-3614-5049-914B-7643F75242D7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03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97EACCC-A2C6-5E41-8FDE-AF97EE9ED4D6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29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97EACCC-A2C6-5E41-8FDE-AF97EE9ED4D6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978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B5819B05-D0A6-F345-93B3-9360C1EE59BA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6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4791121-BF39-BE46-ADE0-0CEB372A7C43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55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D000E2F-60E8-8A41-86CC-8AF0BDA6475D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9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E36E4-6237-486D-ADD0-3BCE375F1C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D04A9-7450-48F5-96E0-A52FE13531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40502-689B-49B3-BF74-0B756213C0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4FB94-ED9E-4C4A-B32D-7EA0F2298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FA03C-C0B5-9CD5-F11B-970E00C34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370F0-165F-8A37-E774-CC3BE6D39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92C9C-D7EA-6A3C-E6D7-4A7F126E3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FBB15-7424-B1CD-7090-D195DFB29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706DB-7DC3-D240-9BC3-35527BA0A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E36E4-6237-486D-ADD0-3BCE375F1C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568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F6BE8-E563-BC2A-F98B-0D4210FC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0D570-3363-41C4-90A8-B098B65C2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C68DF-FD1A-E80F-71EA-C86D7A44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1F4D0-8B80-6A4A-9ACB-2A005F9B6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E09DF-1E58-1036-7BEA-280A79E3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FB94-ED9E-4C4A-B32D-7EA0F22987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76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334DB-293E-7D00-863F-12C81B7EB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FCCCC-E733-B4DC-3850-F6CC59066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DF417-15EF-A625-A982-6F331A608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9655F-8638-505F-F477-E49A2FA1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34211-1A0C-C6BC-6980-D825C154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0EF09-7206-410A-9E3B-9FFE1AF8C2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46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364A-D824-91A6-43E1-2A26BAFB1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48760-1043-11CD-D1BD-7DF2E311C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392E9-3355-1576-2B2B-23B194227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3F5EE-EB23-0B92-CAFF-D2C7800DC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0FFB8-420D-F009-B0E6-7A3B8ABDE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CFCB6-C088-C943-91FF-4C771FD4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ACBCB-43CA-4DA4-A7A0-F4BA60154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2080-26D2-4A50-8F8D-D4399EE1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08A49-299B-B0E3-709D-DA8FB4411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904E5-E713-3BE8-2A4A-2F21C03EA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D1FD5-B35F-0DE5-ACE7-E1A76F466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A4BF35-AA7E-4E93-B79D-60EA1A865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6B6E75-472D-5D8F-C886-3E67EF7C0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CDDF53-2B64-7936-D4CA-B12E14CB3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E0971C-BD5C-F614-23C0-4CFABB553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4360-BE85-4F48-9642-4EDB55A10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14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E75F4-08FD-C091-D2EC-4AB6410EB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DE92F2-39F2-D1D4-B386-088EBF59C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83B6C-247B-BE8B-3470-CBC9221A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8EE86-722F-1B7D-7A8A-BC62BE641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9B2C4-A7CA-417B-B8F5-DD51B98ED5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6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0EF09-7206-410A-9E3B-9FFE1AF8C2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5A954C-27F6-3C75-864D-226D42A25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ED7E1E-49DD-AA77-90E0-06CB27EF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6688A-2EA7-6F53-D4B8-5D42CD9E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8EF7D-CA7A-47A6-B7A5-A8E40E49E8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35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BA35A-6A2A-7972-2711-BE00B073C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3261E-15DB-6BFD-AC04-09C4B9381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C2C5E-EC4F-0036-EB2A-B4FD3BDE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3440E-774C-4D0B-5E4C-54856275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99799-4CCA-3161-812E-32E49B80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B241-4329-05A0-70DC-BBA83D000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3FC94-57A1-46D6-9243-A65307E97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74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885A3-CD57-E829-3B14-B25E06B4E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D33904-363D-AB9E-DB44-E80F81C66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FE430F-3E61-1AD8-D486-310F1822A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A5260-F190-F9B6-481A-9B4BBAE69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70CBF-F8C2-3C68-BE85-3DCD880F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A4736-9E09-191F-3394-172843587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B40C-BC62-4182-864B-F13BF1E52D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239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F165-43DA-F0C2-ED76-1FD57865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E0787-F4E8-8F1F-D272-6593ABF11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0C66A-06D0-D96A-9DCF-C87F1732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BAB1E-48EA-76D8-8A2C-A638116B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D7A45-8A03-9682-16BF-EB0408D84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D04A9-7450-48F5-96E0-A52FE13531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37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C9C4FD-03E5-B7D8-989F-93776ADE4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FC5E7-B99B-AC39-C992-DFDC86A78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F64EB-49AF-30D7-3588-419631CA9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7525E-7979-AB4E-35A7-C12684F1F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EEB65-090E-2A95-A70B-F80C5E45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40502-689B-49B3-BF74-0B756213C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9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ACBCB-43CA-4DA4-A7A0-F4BA60154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84360-BE85-4F48-9642-4EDB55A10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9B2C4-A7CA-417B-B8F5-DD51B98ED5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8EF7D-CA7A-47A6-B7A5-A8E40E49E8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3FC94-57A1-46D6-9243-A65307E97D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5B40C-BC62-4182-864B-F13BF1E52D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35F99D4B-8686-4BD7-B110-49F94298EA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3B6DA4-3E41-7093-CB01-8A80D4F8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1BC5B-0BD6-E0C7-F7D1-7D9DF8142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571FE-D784-ECC7-ECA6-48388758E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CB820-308A-4483-2DB2-47E115454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833C3-6BD5-3F67-622D-12A5F42EE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99D4B-8686-4BD7-B110-49F94298E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6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3.xml"/><Relationship Id="rId21" Type="http://schemas.openxmlformats.org/officeDocument/2006/relationships/image" Target="../media/image15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70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17.png"/><Relationship Id="rId10" Type="http://schemas.openxmlformats.org/officeDocument/2006/relationships/tags" Target="../tags/tag10.xml"/><Relationship Id="rId19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20.xml"/><Relationship Id="rId21" Type="http://schemas.openxmlformats.org/officeDocument/2006/relationships/image" Target="../media/image15.pn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image" Target="../media/image14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image" Target="../media/image17.png"/><Relationship Id="rId10" Type="http://schemas.openxmlformats.org/officeDocument/2006/relationships/tags" Target="../tags/tag27.xml"/><Relationship Id="rId19" Type="http://schemas.openxmlformats.org/officeDocument/2006/relationships/image" Target="../media/image11.pn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37.xml"/><Relationship Id="rId21" Type="http://schemas.openxmlformats.org/officeDocument/2006/relationships/image" Target="../media/image15.pn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image" Target="../media/image14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image" Target="../media/image19.png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image" Target="../media/image17.png"/><Relationship Id="rId10" Type="http://schemas.openxmlformats.org/officeDocument/2006/relationships/tags" Target="../tags/tag44.xml"/><Relationship Id="rId19" Type="http://schemas.openxmlformats.org/officeDocument/2006/relationships/image" Target="../media/image11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54.xml"/><Relationship Id="rId21" Type="http://schemas.openxmlformats.org/officeDocument/2006/relationships/image" Target="../media/image15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image" Target="../media/image14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image" Target="../media/image17.png"/><Relationship Id="rId10" Type="http://schemas.openxmlformats.org/officeDocument/2006/relationships/tags" Target="../tags/tag61.xml"/><Relationship Id="rId19" Type="http://schemas.openxmlformats.org/officeDocument/2006/relationships/image" Target="../media/image11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71.xml"/><Relationship Id="rId21" Type="http://schemas.openxmlformats.org/officeDocument/2006/relationships/image" Target="../media/image15.png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0" Type="http://schemas.openxmlformats.org/officeDocument/2006/relationships/image" Target="../media/image14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image" Target="../media/image160.png"/><Relationship Id="rId5" Type="http://schemas.openxmlformats.org/officeDocument/2006/relationships/tags" Target="../tags/tag73.xml"/><Relationship Id="rId15" Type="http://schemas.openxmlformats.org/officeDocument/2006/relationships/tags" Target="../tags/tag83.xml"/><Relationship Id="rId23" Type="http://schemas.openxmlformats.org/officeDocument/2006/relationships/image" Target="../media/image17.png"/><Relationship Id="rId10" Type="http://schemas.openxmlformats.org/officeDocument/2006/relationships/tags" Target="../tags/tag78.xml"/><Relationship Id="rId19" Type="http://schemas.openxmlformats.org/officeDocument/2006/relationships/image" Target="../media/image11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88.xml"/><Relationship Id="rId21" Type="http://schemas.openxmlformats.org/officeDocument/2006/relationships/image" Target="../media/image15.png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image" Target="../media/image14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image" Target="../media/image17.png"/><Relationship Id="rId10" Type="http://schemas.openxmlformats.org/officeDocument/2006/relationships/tags" Target="../tags/tag95.xml"/><Relationship Id="rId19" Type="http://schemas.openxmlformats.org/officeDocument/2006/relationships/image" Target="../media/image11.png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105.xml"/><Relationship Id="rId21" Type="http://schemas.openxmlformats.org/officeDocument/2006/relationships/image" Target="../media/image15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tags" Target="../tags/tag119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openxmlformats.org/officeDocument/2006/relationships/image" Target="../media/image14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image" Target="../media/image180.png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23" Type="http://schemas.openxmlformats.org/officeDocument/2006/relationships/image" Target="../media/image17.png"/><Relationship Id="rId10" Type="http://schemas.openxmlformats.org/officeDocument/2006/relationships/tags" Target="../tags/tag112.xml"/><Relationship Id="rId19" Type="http://schemas.openxmlformats.org/officeDocument/2006/relationships/image" Target="../media/image11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Relationship Id="rId22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122.xml"/><Relationship Id="rId21" Type="http://schemas.openxmlformats.org/officeDocument/2006/relationships/image" Target="../media/image15.png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image" Target="../media/image14.pn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image" Target="../media/image17.png"/><Relationship Id="rId10" Type="http://schemas.openxmlformats.org/officeDocument/2006/relationships/tags" Target="../tags/tag129.xml"/><Relationship Id="rId19" Type="http://schemas.openxmlformats.org/officeDocument/2006/relationships/image" Target="../media/image11.png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p8vqy3uxq8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1287851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N31 - SOLUTIONS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640772" y="3029794"/>
            <a:ext cx="10910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Separation Techniques and Concentration Calculations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88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781" y="358775"/>
            <a:ext cx="10425546" cy="866914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4E0EC02-3C69-525C-2BB0-303C65F87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81" y="1293952"/>
            <a:ext cx="483523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All about the polarity of the two phases</a:t>
            </a:r>
          </a:p>
          <a:p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Polar things attracted to polar things. </a:t>
            </a:r>
          </a:p>
          <a:p>
            <a:endParaRPr lang="en-US" sz="36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Less/non-polar things attracted to less/non-polar things.</a:t>
            </a:r>
          </a:p>
          <a:p>
            <a:endParaRPr lang="en-US" sz="3600" b="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5 ways to teach paper chromatography | Ideas | RSC Education">
            <a:extLst>
              <a:ext uri="{FF2B5EF4-FFF2-40B4-BE49-F238E27FC236}">
                <a16:creationId xmlns:a16="http://schemas.microsoft.com/office/drawing/2014/main" id="{8E702D39-06C7-09D1-3B63-D0247499C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29" y="1735655"/>
            <a:ext cx="6343090" cy="422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64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781" y="358775"/>
            <a:ext cx="10425546" cy="866914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4E0EC02-3C69-525C-2BB0-303C65F87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80" y="1252388"/>
            <a:ext cx="1148541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Stationary phase </a:t>
            </a:r>
            <a:endParaRPr lang="en-US" sz="36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Paper Chromatography  Strip of paper</a:t>
            </a:r>
          </a:p>
          <a:p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Thin layer (TLC)  glass plate covered in silica</a:t>
            </a:r>
          </a:p>
          <a:p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Column Chromatography  column filled with silica gel </a:t>
            </a:r>
            <a:endParaRPr lang="en-US" sz="3600" b="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Mobile phase </a:t>
            </a:r>
            <a:endParaRPr lang="en-US" sz="36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Various solvents that can wick up the stationary phase.</a:t>
            </a:r>
          </a:p>
        </p:txBody>
      </p:sp>
    </p:spTree>
    <p:extLst>
      <p:ext uri="{BB962C8B-B14F-4D97-AF65-F5344CB8AC3E}">
        <p14:creationId xmlns:p14="http://schemas.microsoft.com/office/powerpoint/2010/main" val="292755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ilica G TLC Plates, w/UV254, polyester backed, Analytical 200um, 20x20cm,  pack/25">
            <a:extLst>
              <a:ext uri="{FF2B5EF4-FFF2-40B4-BE49-F238E27FC236}">
                <a16:creationId xmlns:a16="http://schemas.microsoft.com/office/drawing/2014/main" id="{5657BCE3-E49A-D179-5D3A-1761B67AE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551" y="23574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44E0EC02-3C69-525C-2BB0-303C65F87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735" y="1288681"/>
            <a:ext cx="1148541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Paper</a:t>
            </a:r>
            <a:endParaRPr lang="en-US" sz="3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Good for quick identification/comparison. </a:t>
            </a:r>
          </a:p>
          <a:p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TLC </a:t>
            </a:r>
          </a:p>
          <a:p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Tend to get better results, </a:t>
            </a:r>
            <a:b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less blurring. Can separate</a:t>
            </a:r>
            <a:b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different types of compounds.</a:t>
            </a:r>
          </a:p>
          <a:p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Column </a:t>
            </a:r>
          </a:p>
          <a:p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Good if you want to collect a </a:t>
            </a:r>
            <a:b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component to use for something.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781" y="358775"/>
            <a:ext cx="10425546" cy="866914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4" name="Picture 4" descr="Column Chromatography Procedure, Separation, 49% OFF">
            <a:extLst>
              <a:ext uri="{FF2B5EF4-FFF2-40B4-BE49-F238E27FC236}">
                <a16:creationId xmlns:a16="http://schemas.microsoft.com/office/drawing/2014/main" id="{746AB88E-39B5-6CBE-7346-3C2B24264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044" y="1303078"/>
            <a:ext cx="3897110" cy="519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80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781" y="358775"/>
            <a:ext cx="10425546" cy="866914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Polarity of the Phases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4E0EC02-3C69-525C-2BB0-303C65F87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81" y="1335516"/>
            <a:ext cx="1138843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Stationary Phase </a:t>
            </a:r>
            <a:b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 –OH groups in cellulose (paper) or in silica gel have attraction for H</a:t>
            </a:r>
            <a:r>
              <a:rPr lang="en-US" sz="3200" b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molecule, so surface will be polar.</a:t>
            </a:r>
            <a:b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3200" b="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BUT</a:t>
            </a:r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they could tell you to use a non-polar stationary phase!</a:t>
            </a:r>
            <a:b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sz="36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Mobile Phase </a:t>
            </a:r>
            <a:b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Usually a non-polar solvent like hexane, or something like ethanol – still polar, but </a:t>
            </a:r>
            <a:r>
              <a:rPr lang="en-US" sz="3200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less</a:t>
            </a:r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polar than pure water. </a:t>
            </a:r>
            <a:b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3200" b="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BUT</a:t>
            </a:r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- Could be something like salt water which is more polar than water! So be careful!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sz="3600" b="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6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781" y="358775"/>
            <a:ext cx="10425546" cy="866914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4E0EC02-3C69-525C-2BB0-303C65F87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81" y="1225689"/>
            <a:ext cx="11464637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Which Component is MORE polar?</a:t>
            </a: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 because it traveled less, more attracted to </a:t>
            </a:r>
            <a:b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polar stationary phase!</a:t>
            </a:r>
          </a:p>
          <a:p>
            <a:endParaRPr lang="en-US" sz="3600" b="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E7A3D0-0B54-C4EF-2B8F-A650830C1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365" y="2680008"/>
            <a:ext cx="9111961" cy="39720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436DFDE-4FBA-50D8-7F9B-E54D2D69BB8C}"/>
              </a:ext>
            </a:extLst>
          </p:cNvPr>
          <p:cNvSpPr/>
          <p:nvPr/>
        </p:nvSpPr>
        <p:spPr bwMode="auto">
          <a:xfrm>
            <a:off x="1715366" y="5817140"/>
            <a:ext cx="1125111" cy="505839"/>
          </a:xfrm>
          <a:prstGeom prst="rect">
            <a:avLst/>
          </a:prstGeom>
          <a:solidFill>
            <a:srgbClr val="FFFF00">
              <a:alpha val="5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658D74-F337-063E-2990-4E70F885C43F}"/>
              </a:ext>
            </a:extLst>
          </p:cNvPr>
          <p:cNvSpPr/>
          <p:nvPr/>
        </p:nvSpPr>
        <p:spPr bwMode="auto">
          <a:xfrm>
            <a:off x="2101230" y="3059346"/>
            <a:ext cx="1125111" cy="505839"/>
          </a:xfrm>
          <a:prstGeom prst="rect">
            <a:avLst/>
          </a:prstGeom>
          <a:solidFill>
            <a:srgbClr val="FFFF00">
              <a:alpha val="5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742FCB71-AB2D-123C-F7C8-C602EF53DE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13697" y="297086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781" y="358775"/>
            <a:ext cx="10425546" cy="866914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4E0EC02-3C69-525C-2BB0-303C65F87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81" y="1335516"/>
            <a:ext cx="8014856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Potential Issues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Not enough separation between components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Components all traveled too far up stationary phase</a:t>
            </a:r>
          </a:p>
          <a:p>
            <a:endParaRPr lang="en-US" sz="36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Fix: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pretty much always is to change </a:t>
            </a:r>
            <a:b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polarity of the solvent!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US" sz="3600" b="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Can I use a 1:1 mixture of isopentyl alcohol and water as mobile ...">
            <a:extLst>
              <a:ext uri="{FF2B5EF4-FFF2-40B4-BE49-F238E27FC236}">
                <a16:creationId xmlns:a16="http://schemas.microsoft.com/office/drawing/2014/main" id="{B7D3F886-C222-80CD-3D6B-C0A80CC6E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636" y="1657328"/>
            <a:ext cx="3334615" cy="470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87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0945" y="2236695"/>
            <a:ext cx="11610109" cy="142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6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Calculations</a:t>
            </a:r>
          </a:p>
        </p:txBody>
      </p:sp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87225D5D-109A-CB22-D397-6CC62C25ED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13697" y="297086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483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598920" y="1133475"/>
            <a:ext cx="11246716" cy="3438525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Moles of solute per 1 liter of solution - 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Describes how many molecules of solute in each liter of solution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If a sugar solution concentration is 2.0 M,</a:t>
            </a:r>
          </a:p>
          <a:p>
            <a:pPr lvl="1"/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1 liter of solution contains 2.0 moles of sugar </a:t>
            </a:r>
          </a:p>
          <a:p>
            <a:pPr lvl="1"/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2 liters = 4.0 moles sugar </a:t>
            </a:r>
          </a:p>
          <a:p>
            <a:pPr lvl="1"/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0.5 liters = 1.0 mole sugar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0218" y="220859"/>
            <a:ext cx="7772400" cy="91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19311" y="5108768"/>
                <a:ext cx="8353377" cy="1278170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𝑴𝒐𝒍𝒂𝒓𝒊𝒕𝒚</m:t>
                      </m:r>
                      <m:r>
                        <a:rPr lang="en-US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𝒎𝒐𝒍𝒆𝒔</m:t>
                          </m:r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𝒐𝒇</m:t>
                          </m:r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𝒔𝒐𝒍𝒖𝒕𝒆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𝑳𝒊𝒕𝒆𝒓𝒔</m:t>
                          </m:r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𝒐𝒇</m:t>
                          </m:r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𝒔𝒐𝒍𝒖𝒕𝒊𝒐𝒏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311" y="5108768"/>
                <a:ext cx="8353377" cy="12781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130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360218" y="1354334"/>
            <a:ext cx="11622232" cy="48006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Mole fraction 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- the fraction of the moles of one component in the total moles of all the components of the solution.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Total of all the mole fractions in a solution = 1.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No units</a:t>
            </a:r>
          </a:p>
          <a:p>
            <a:pPr>
              <a:lnSpc>
                <a:spcPct val="90000"/>
              </a:lnSpc>
            </a:pPr>
            <a:endParaRPr lang="en-US" sz="3200" dirty="0">
              <a:effectLst/>
              <a:latin typeface="Arial" charset="0"/>
              <a:ea typeface="MS PGothic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Mole percentage</a:t>
            </a:r>
            <a:r>
              <a:rPr lang="en-US" sz="3200" dirty="0">
                <a:solidFill>
                  <a:srgbClr val="3C8C93"/>
                </a:solidFill>
                <a:effectLst/>
                <a:latin typeface="Arial" charset="0"/>
                <a:ea typeface="MS PGothic" charset="0"/>
              </a:rPr>
              <a:t> - 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the percentage of the moles of one component in the total moles of all the components of the solution.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  = mole fraction × 100%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60218" y="220859"/>
            <a:ext cx="9564832" cy="91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 Fraction 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X</a:t>
            </a:r>
            <a:r>
              <a:rPr lang="en-US" i="1" baseline="-25000" dirty="0">
                <a:solidFill>
                  <a:srgbClr val="000000"/>
                </a:solidFill>
                <a:latin typeface="Arial" charset="0"/>
                <a:ea typeface="MS PGothic" charset="0"/>
                <a:cs typeface="Arial" charset="0"/>
              </a:rPr>
              <a:t>A</a:t>
            </a:r>
            <a:endParaRPr lang="en-US" b="1" u="sng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04049" y="2895999"/>
                <a:ext cx="3505382" cy="1005840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3200" b="1" i="1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3200" b="1" i="1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𝒏𝑩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+…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049" y="2895999"/>
                <a:ext cx="3505382" cy="1005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04049" y="5296300"/>
                <a:ext cx="4636590" cy="858633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3200" b="1" i="1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3200" b="1" i="1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𝒏𝑩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+…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US" sz="4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049" y="5296300"/>
                <a:ext cx="4636590" cy="858633"/>
              </a:xfrm>
              <a:prstGeom prst="rect">
                <a:avLst/>
              </a:prstGeom>
              <a:blipFill>
                <a:blip r:embed="rId4"/>
                <a:stretch>
                  <a:fillRect b="-9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556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96282" y="356630"/>
            <a:ext cx="7442372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en-US" sz="4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Dilutions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6282" y="1544256"/>
            <a:ext cx="10933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take one more concentrated solution and take a small amount of it and dilute it down by adding more solvent.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37284" y="3685097"/>
                <a:ext cx="4851713" cy="12801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6000" b="1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6000" b="1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6000" b="1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60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6000" b="1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6000" baseline="-25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284" y="3685097"/>
                <a:ext cx="4851713" cy="12801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>
            <a:extLst>
              <a:ext uri="{FF2B5EF4-FFF2-40B4-BE49-F238E27FC236}">
                <a16:creationId xmlns:a16="http://schemas.microsoft.com/office/drawing/2014/main" id="{21672655-D2B1-B576-9DE9-B74CAA5095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C5669A-2364-EC8C-56C8-EE8FB6CF16E2}"/>
              </a:ext>
            </a:extLst>
          </p:cNvPr>
          <p:cNvSpPr txBox="1"/>
          <p:nvPr/>
        </p:nvSpPr>
        <p:spPr>
          <a:xfrm>
            <a:off x="2967790" y="5031337"/>
            <a:ext cx="312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3C0AE-8438-6683-9E90-5252947CF1E0}"/>
              </a:ext>
            </a:extLst>
          </p:cNvPr>
          <p:cNvSpPr txBox="1"/>
          <p:nvPr/>
        </p:nvSpPr>
        <p:spPr>
          <a:xfrm>
            <a:off x="5935580" y="5026028"/>
            <a:ext cx="3128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Diluted</a:t>
            </a:r>
          </a:p>
        </p:txBody>
      </p:sp>
    </p:spTree>
    <p:extLst>
      <p:ext uri="{BB962C8B-B14F-4D97-AF65-F5344CB8AC3E}">
        <p14:creationId xmlns:p14="http://schemas.microsoft.com/office/powerpoint/2010/main" val="196590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0" y="254019"/>
            <a:ext cx="8746177" cy="1512436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N31 - SOLUTIONS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372735" y="3691162"/>
            <a:ext cx="114465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Target: I can describe ways to separate the components in a solution and can perform various concentration related calculations.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7769E7-20D1-CE48-6E64-163246C9037C}"/>
              </a:ext>
            </a:extLst>
          </p:cNvPr>
          <p:cNvSpPr txBox="1"/>
          <p:nvPr/>
        </p:nvSpPr>
        <p:spPr>
          <a:xfrm>
            <a:off x="640771" y="1766455"/>
            <a:ext cx="109104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Separation Techniques and Concentration Calculations</a:t>
            </a:r>
          </a:p>
        </p:txBody>
      </p:sp>
    </p:spTree>
    <p:extLst>
      <p:ext uri="{BB962C8B-B14F-4D97-AF65-F5344CB8AC3E}">
        <p14:creationId xmlns:p14="http://schemas.microsoft.com/office/powerpoint/2010/main" val="3129577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71591" y="230543"/>
            <a:ext cx="7442372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Volumetric Flasks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9546" y="1230527"/>
            <a:ext cx="108896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accurate marking for a specific volume. You can put a small amount of your concentrated solution into the flask (the V1 amount) and then fill to the line to get the desired diluted solution volume (V2).</a:t>
            </a:r>
          </a:p>
        </p:txBody>
      </p:sp>
      <p:pic>
        <p:nvPicPr>
          <p:cNvPr id="145410" name="Picture 2" descr="Class A Volumetric Flasks with Snap Cap - MarketLab, Inc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455" y="3206199"/>
            <a:ext cx="3224999" cy="32249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BA08A487-7601-2555-A9BF-40C60B71F4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0B9137-6175-861E-6E26-F9551B4B9A55}"/>
              </a:ext>
            </a:extLst>
          </p:cNvPr>
          <p:cNvSpPr txBox="1"/>
          <p:nvPr/>
        </p:nvSpPr>
        <p:spPr>
          <a:xfrm>
            <a:off x="371591" y="3523173"/>
            <a:ext cx="4074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Very precise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2186EE-A6C9-436E-FC35-7BB9A18EFDE3}"/>
              </a:ext>
            </a:extLst>
          </p:cNvPr>
          <p:cNvSpPr txBox="1"/>
          <p:nvPr/>
        </p:nvSpPr>
        <p:spPr>
          <a:xfrm>
            <a:off x="371590" y="4152768"/>
            <a:ext cx="792217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Con: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Only one volume marking. Can’t use it to measure out various amounts. </a:t>
            </a:r>
            <a:r>
              <a:rPr lang="en-US" sz="2800" b="0" i="1" dirty="0">
                <a:latin typeface="Arial" panose="020B0604020202020204" pitchFamily="34" charset="0"/>
                <a:cs typeface="Arial" panose="020B0604020202020204" pitchFamily="34" charset="0"/>
              </a:rPr>
              <a:t>(Use a volumetric pipette, or a graduated cylinder to measure out different volumes. </a:t>
            </a:r>
            <a:br>
              <a:rPr lang="en-US" sz="2800" b="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i="1" dirty="0">
                <a:latin typeface="Arial" panose="020B0604020202020204" pitchFamily="34" charset="0"/>
                <a:cs typeface="Arial" panose="020B0604020202020204" pitchFamily="34" charset="0"/>
              </a:rPr>
              <a:t>They have lots of markings.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14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71591" y="230543"/>
            <a:ext cx="7442372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Lots of lab techniques!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9546" y="1230527"/>
            <a:ext cx="108896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Making solutions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graduated cylinders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 graduated pipettes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volumetric pipettes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volumetric flasks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Serial Dilutions</a:t>
            </a:r>
          </a:p>
          <a:p>
            <a:pPr lvl="1"/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UV-VIS Spectroscopy </a:t>
            </a:r>
            <a:b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Remember Beer’s law?! It is back again!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BA08A487-7601-2555-A9BF-40C60B71F4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90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360218" y="1354334"/>
            <a:ext cx="11317432" cy="3711575"/>
          </a:xfrm>
        </p:spPr>
        <p:txBody>
          <a:bodyPr/>
          <a:lstStyle/>
          <a:p>
            <a:pPr marL="609600" indent="-609600">
              <a:buAutoNum type="arabicPeriod"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WRITE YOUR UNITS. SERIOUSLY.</a:t>
            </a:r>
          </a:p>
          <a:p>
            <a:pPr marL="609600" indent="-609600">
              <a:buAutoNum type="arabicPeriod"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Write the given concentration as a ratio.</a:t>
            </a:r>
          </a:p>
          <a:p>
            <a:pPr marL="609600" indent="-60960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3.	Separate the numerator and denominator.</a:t>
            </a:r>
          </a:p>
          <a:p>
            <a:pPr marL="990600" lvl="1" indent="-533400"/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Think about each separately</a:t>
            </a:r>
          </a:p>
          <a:p>
            <a:pPr marL="990600" lvl="1" indent="-533400"/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Separate into the solute part and solution part</a:t>
            </a:r>
          </a:p>
          <a:p>
            <a:pPr marL="609600" indent="-60960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4.	Convert the solute part into the required unit.</a:t>
            </a:r>
          </a:p>
          <a:p>
            <a:pPr marL="609600" indent="-60960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5.	Convert the solution part into the required unit.</a:t>
            </a:r>
          </a:p>
          <a:p>
            <a:pPr marL="609600" indent="-60960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6.	Use the definitions to calculate the new final concentration units.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60218" y="220859"/>
            <a:ext cx="9564832" cy="91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Converting Concentration Units</a:t>
            </a:r>
          </a:p>
        </p:txBody>
      </p:sp>
    </p:spTree>
    <p:extLst>
      <p:ext uri="{BB962C8B-B14F-4D97-AF65-F5344CB8AC3E}">
        <p14:creationId xmlns:p14="http://schemas.microsoft.com/office/powerpoint/2010/main" val="962649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6341" y="377684"/>
            <a:ext cx="8728364" cy="700088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342" y="1080275"/>
            <a:ext cx="110652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of a 2.3 M solution do you have to use in order to make 750mL of a 0.6 M solution?</a:t>
            </a:r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1524001" y="24715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1524001" y="24715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1524001" y="115056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 b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1524001" y="24715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1080" name="Rectangle 8"/>
          <p:cNvSpPr>
            <a:spLocks noChangeArrowheads="1"/>
          </p:cNvSpPr>
          <p:nvPr/>
        </p:nvSpPr>
        <p:spPr bwMode="auto">
          <a:xfrm>
            <a:off x="1524001" y="115056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 b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082" name="Rectangle 10"/>
          <p:cNvSpPr>
            <a:spLocks noChangeArrowheads="1"/>
          </p:cNvSpPr>
          <p:nvPr/>
        </p:nvSpPr>
        <p:spPr bwMode="auto">
          <a:xfrm>
            <a:off x="1524001" y="1855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1084" name="Rectangle 12"/>
          <p:cNvSpPr>
            <a:spLocks noChangeArrowheads="1"/>
          </p:cNvSpPr>
          <p:nvPr/>
        </p:nvSpPr>
        <p:spPr bwMode="auto">
          <a:xfrm>
            <a:off x="1524001" y="24715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1085" name="Rectangle 13"/>
          <p:cNvSpPr>
            <a:spLocks noChangeArrowheads="1"/>
          </p:cNvSpPr>
          <p:nvPr/>
        </p:nvSpPr>
        <p:spPr bwMode="auto">
          <a:xfrm>
            <a:off x="1524001" y="115056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800" b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61309" y="2069174"/>
                <a:ext cx="7831869" cy="14062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2.3</m:t>
                          </m:r>
                          <m:r>
                            <a:rPr lang="en-US" sz="36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</m:d>
                      <m:d>
                        <m:dPr>
                          <m:ctrlPr>
                            <a:rPr lang="en-US" sz="36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  <m:r>
                            <a:rPr lang="en-US" sz="3600" b="0" i="1" baseline="-250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sz="36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36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0.6</m:t>
                          </m:r>
                          <m:r>
                            <a:rPr lang="en-US" sz="36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e>
                      </m:d>
                      <m:d>
                        <m:dPr>
                          <m:ctrlPr>
                            <a:rPr lang="en-US" sz="36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750</m:t>
                          </m:r>
                          <m:r>
                            <a:rPr lang="en-US" sz="36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𝑚𝐿</m:t>
                          </m:r>
                        </m:e>
                      </m:d>
                    </m:oMath>
                  </m:oMathPara>
                </a14:m>
                <a:endParaRPr lang="en-US" sz="3600" b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3600" b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309" y="2069174"/>
                <a:ext cx="7831869" cy="14062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161309" y="2816203"/>
                <a:ext cx="540327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en-US" sz="3600" b="0" i="1" baseline="-250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36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=195.65 </m:t>
                      </m:r>
                      <m:r>
                        <a:rPr lang="en-US" sz="36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𝑚𝐿</m:t>
                      </m:r>
                      <m:r>
                        <a:rPr lang="en-US" sz="36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𝑜𝑓</m:t>
                      </m:r>
                      <m:r>
                        <a:rPr lang="en-US" sz="36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𝑡h𝑒</m:t>
                      </m:r>
                    </m:oMath>
                    <m:oMath xmlns:m="http://schemas.openxmlformats.org/officeDocument/2006/math">
                      <m:r>
                        <a:rPr lang="en-US" sz="36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2.3</m:t>
                      </m:r>
                      <m:r>
                        <a:rPr lang="en-US" sz="36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en-US" sz="36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𝑠𝑜𝑙𝑢𝑡𝑖𝑜𝑛</m:t>
                      </m:r>
                      <m:r>
                        <a:rPr lang="en-US" sz="36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𝑖𝑠</m:t>
                      </m:r>
                      <m:r>
                        <a:rPr lang="en-US" sz="36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𝑛𝑒𝑒𝑑𝑒𝑑</m:t>
                      </m:r>
                    </m:oMath>
                  </m:oMathPara>
                </a14:m>
                <a:endParaRPr lang="en-US" sz="3600" b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309" y="2816203"/>
                <a:ext cx="5403273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290904" y="4064508"/>
            <a:ext cx="1597323" cy="2011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Garamond" panose="02020404030301010803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90904" y="4793676"/>
            <a:ext cx="1597323" cy="1281969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35471" y="4081955"/>
            <a:ext cx="1597747" cy="19863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Garamond" panose="02020404030301010803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35470" y="5397995"/>
            <a:ext cx="1597747" cy="688641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35469" y="4488876"/>
            <a:ext cx="1597747" cy="90911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7249990" y="4488876"/>
            <a:ext cx="323130" cy="909119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Garamond" panose="02020404030301010803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7249990" y="5465249"/>
            <a:ext cx="392830" cy="603044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Garamond" panose="0202040403030101080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2821" y="4488876"/>
            <a:ext cx="335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750-195.65 =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554.35mL H</a:t>
            </a:r>
            <a:r>
              <a:rPr lang="en-US" baseline="-25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O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75428" y="5382120"/>
            <a:ext cx="4733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195.65mL</a:t>
            </a:r>
            <a:r>
              <a:rPr lang="en-US" dirty="0">
                <a:solidFill>
                  <a:prstClr val="black"/>
                </a:solidFill>
              </a:rPr>
              <a:t> of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the STRONGER STUFF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3" name="Right Brace 22"/>
          <p:cNvSpPr/>
          <p:nvPr/>
        </p:nvSpPr>
        <p:spPr>
          <a:xfrm rot="10800000">
            <a:off x="4917952" y="4488874"/>
            <a:ext cx="554395" cy="1579418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Garamond" panose="02020404030301010803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2802007" y="4863085"/>
            <a:ext cx="3604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750mL of 0.6 M SOLUTION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5070077"/>
            <a:ext cx="110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2.3M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20521" y="5539221"/>
            <a:ext cx="110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2.3M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01742" y="4569501"/>
            <a:ext cx="1108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Extra H</a:t>
            </a:r>
            <a:r>
              <a:rPr lang="en-US" baseline="-25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46406" y="2999448"/>
            <a:ext cx="2424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prstClr val="black"/>
                </a:solidFill>
                <a:latin typeface="Arial Black" panose="020B0A04020102020204" pitchFamily="34" charset="0"/>
              </a:rPr>
              <a:t>How much water did you add???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437B64F4-42DF-5C38-54E7-9A6EC44ADC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5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16" grpId="0" animBg="1"/>
      <p:bldP spid="17" grpId="0" animBg="1"/>
      <p:bldP spid="18" grpId="0" animBg="1"/>
      <p:bldP spid="8" grpId="0" animBg="1"/>
      <p:bldP spid="20" grpId="0" animBg="1"/>
      <p:bldP spid="9" grpId="0"/>
      <p:bldP spid="22" grpId="0"/>
      <p:bldP spid="23" grpId="0" animBg="1"/>
      <p:bldP spid="24" grpId="0"/>
      <p:bldP spid="10" grpId="0"/>
      <p:bldP spid="26" grpId="0"/>
      <p:bldP spid="27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361951" y="279400"/>
            <a:ext cx="10934700" cy="153035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mole percent of ethanol (C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OH), which consists of 71.0 g of ethanol for every 14.3 g of water present?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717606" y="19177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66.0%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717606" y="28321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1.94%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717606" y="37465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1.52%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717606" y="46609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83.2%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717606" y="55753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34.0%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47967" y="2951479"/>
                <a:ext cx="4636590" cy="1005840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200" b="1" i="1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3200" b="1" i="1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3200" b="1" i="1" baseline="-250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𝒏𝑩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+…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US" sz="4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967" y="2951479"/>
                <a:ext cx="4636590" cy="100584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20416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361951" y="279400"/>
            <a:ext cx="10934700" cy="153035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mole percent of ethanol (C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OH), which consists of 71.0 g of ethanol for every 14.3 g of water present?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717606" y="191770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66.0%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717606" y="283210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1.94%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717606" y="374650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1.52%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717606" y="466090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83.2%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717606" y="557530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34.0%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5143500" y="2194794"/>
            <a:ext cx="34671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143500" y="1529573"/>
            <a:ext cx="1866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71.0g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62803" y="1512461"/>
            <a:ext cx="1447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1mol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39202" y="1626761"/>
            <a:ext cx="2590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1.54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ethanol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00903" y="2215721"/>
            <a:ext cx="1447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46.08g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7086600" y="1483594"/>
            <a:ext cx="0" cy="128016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099104" y="2994141"/>
            <a:ext cx="1866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14.3g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18407" y="2977029"/>
            <a:ext cx="1447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1mol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94806" y="3091329"/>
            <a:ext cx="2590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0.794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water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56507" y="3680289"/>
            <a:ext cx="1447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18.02g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7042204" y="2948162"/>
            <a:ext cx="0" cy="128016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5232453" y="3646233"/>
            <a:ext cx="34671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245004" y="4813880"/>
            <a:ext cx="3168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1.54mol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85206" y="4962095"/>
            <a:ext cx="4552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100 =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65.99%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43350" y="5551055"/>
            <a:ext cx="4051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(1.54mol + 0.794mol)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 flipV="1">
            <a:off x="4146603" y="5516999"/>
            <a:ext cx="374904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34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2" grpId="0"/>
      <p:bldP spid="33" grpId="0"/>
      <p:bldP spid="3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304800" y="279400"/>
            <a:ext cx="11049000" cy="122555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solution containing 481.6 g of Mg(NO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liter has a density of 1.114 g/ml. The molarity of the solution is: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547806" y="178435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3.247 M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547806" y="269875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2.915 M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547806" y="361315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9.740 M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547806" y="452755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3.617 M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547806" y="544195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35716" y="3031159"/>
                <a:ext cx="7518084" cy="1150315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𝑴𝒐𝒍𝒂𝒓𝒊𝒕𝒚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𝒎𝒐𝒍𝒆𝒔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𝒐𝒇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𝒔𝒐𝒍𝒖𝒕𝒆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𝑳𝒊𝒕𝒆𝒓𝒔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𝒐𝒇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𝒔𝒐𝒍𝒖𝒕𝒊𝒐𝒏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716" y="3031159"/>
                <a:ext cx="7518084" cy="115031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43353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304800" y="279400"/>
            <a:ext cx="11049000" cy="122555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solution containing 481.6 g of Mg(NO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liter has a density of 1.114 g/ml. The molarity of the solution is: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547806" y="178435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3.247 M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547806" y="269875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2.915 M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547806" y="361315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9.740 M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547806" y="452755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3.617 M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547806" y="544195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5173028" y="2764843"/>
            <a:ext cx="374904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7116128" y="2087415"/>
            <a:ext cx="0" cy="1371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173028" y="2152444"/>
            <a:ext cx="1866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481.6g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92331" y="2135332"/>
            <a:ext cx="179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1mol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69719" y="2152444"/>
            <a:ext cx="2743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3.247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solute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0431" y="2857642"/>
            <a:ext cx="1752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148.33g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63531" y="4072632"/>
            <a:ext cx="6149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3.247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/1L =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3.247 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35826" y="5058611"/>
            <a:ext cx="6801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8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 was just extra info! Very common in solutions problems to have more info than you need. 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102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17418" y="1280731"/>
            <a:ext cx="10758056" cy="409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next few types of calculations are not “officially” in the class anymore. We are still going to quickly cover them because every once in a while there is some kind of “clever” question that essentially requires these types of calculations. Better safe than sorry!</a:t>
            </a:r>
          </a:p>
        </p:txBody>
      </p:sp>
    </p:spTree>
    <p:extLst>
      <p:ext uri="{BB962C8B-B14F-4D97-AF65-F5344CB8AC3E}">
        <p14:creationId xmlns:p14="http://schemas.microsoft.com/office/powerpoint/2010/main" val="79522085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341241" y="1354334"/>
            <a:ext cx="11412682" cy="251460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Moles of solute per 1 kilogram of solvent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Careful! Defined in terms of amount of </a:t>
            </a:r>
            <a:r>
              <a:rPr lang="en-US" sz="3200" u="sng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solvent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, not the </a:t>
            </a:r>
            <a:r>
              <a:rPr lang="en-US" sz="3200" u="sng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solution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like most of the other calculations 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Does not vary with temperature</a:t>
            </a:r>
          </a:p>
          <a:p>
            <a:pPr lvl="1"/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Because based on masses, not volumes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60218" y="220859"/>
            <a:ext cx="7772400" cy="91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83479" y="5051175"/>
                <a:ext cx="7728206" cy="1278170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𝑴𝒐𝒍𝒂𝒍𝒊𝒕𝒚</m:t>
                      </m:r>
                      <m:r>
                        <a:rPr lang="en-US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𝒎𝒐𝒍𝒆𝒔</m:t>
                          </m:r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𝒐𝒇</m:t>
                          </m:r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𝒔𝒐𝒍𝒖𝒕𝒆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𝒌𝒈</m:t>
                          </m:r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𝒐𝒇</m:t>
                          </m:r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𝒔𝒐𝒍𝒗𝒆𝒏𝒕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479" y="5051175"/>
                <a:ext cx="7728206" cy="12781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216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5626" y="359063"/>
            <a:ext cx="7482970" cy="613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33160" y="3627870"/>
            <a:ext cx="337610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are homogeneous mixtures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3387436" y="4925291"/>
            <a:ext cx="865477" cy="65015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79426" y="521329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b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/>
          <p:cNvSpPr>
            <a:spLocks noGrp="1" noChangeArrowheads="1"/>
          </p:cNvSpPr>
          <p:nvPr>
            <p:ph idx="1"/>
          </p:nvPr>
        </p:nvSpPr>
        <p:spPr>
          <a:xfrm>
            <a:off x="360218" y="1354334"/>
            <a:ext cx="10917382" cy="333267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Parts can be measured by mass or volume.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Parts are generally measured in the same units.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By mass in grams, kilogram,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lbs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etc.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By volume in mL, L, gallons, etc.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Mass and volume combined in grams and mL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0218" y="220859"/>
            <a:ext cx="9564832" cy="91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 Solute in Parts Solution</a:t>
            </a:r>
          </a:p>
        </p:txBody>
      </p:sp>
    </p:spTree>
    <p:extLst>
      <p:ext uri="{BB962C8B-B14F-4D97-AF65-F5344CB8AC3E}">
        <p14:creationId xmlns:p14="http://schemas.microsoft.com/office/powerpoint/2010/main" val="3807646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4"/>
          <p:cNvSpPr>
            <a:spLocks noGrp="1" noChangeArrowheads="1"/>
          </p:cNvSpPr>
          <p:nvPr>
            <p:ph idx="1"/>
          </p:nvPr>
        </p:nvSpPr>
        <p:spPr>
          <a:xfrm>
            <a:off x="399184" y="1354334"/>
            <a:ext cx="11393632" cy="2150866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Percentage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= parts of solute in every 100 parts solution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If a solution is 0.9% by mass, then there are 0.9 grams of solute in every 100 grams of solution (or 0.9 kg solute in every 100 kg solution).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Parts per million 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= parts of solute in every </a:t>
            </a:r>
            <a:b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                               1 million parts solution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If a solution is 36 ppm by volume, then there are 36 mL of solute in 1 million mL of solution.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0218" y="220859"/>
            <a:ext cx="9564832" cy="91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 Solute in Parts Solution</a:t>
            </a:r>
          </a:p>
        </p:txBody>
      </p:sp>
    </p:spTree>
    <p:extLst>
      <p:ext uri="{BB962C8B-B14F-4D97-AF65-F5344CB8AC3E}">
        <p14:creationId xmlns:p14="http://schemas.microsoft.com/office/powerpoint/2010/main" val="13913279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60218" y="1354334"/>
            <a:ext cx="11317432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percent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 ratio of mass units of solute to mass units of solution, expressed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 a percent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0218" y="220859"/>
            <a:ext cx="9564832" cy="91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 Percent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127830" y="3429000"/>
                <a:ext cx="7936339" cy="1022524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𝒎𝒂𝒔𝒔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𝒑𝒆𝒓𝒄𝒆𝒏𝒕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𝒎𝒂𝒔𝒔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𝒐𝒇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𝒔𝒐𝒍𝒖𝒕𝒆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𝒎𝒂𝒔𝒔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𝒐𝒇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𝒔𝒐𝒍𝒖𝒕𝒊𝒐𝒏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US" sz="4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830" y="3429000"/>
                <a:ext cx="7936339" cy="10225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68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360218" y="994191"/>
            <a:ext cx="11488882" cy="3181350"/>
          </a:xfrm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Grams of solute per 1,000,000 g of solution</a:t>
            </a: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mg of solute per 1 kg of solution</a:t>
            </a:r>
          </a:p>
          <a:p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1 liter of water = 1 kg of water</a:t>
            </a:r>
          </a:p>
          <a:p>
            <a:pPr marL="0" indent="0">
              <a:buNone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For aqueous solutions we often approximate the kg of the solution as the kg or L of water. For dilute solutions, the difference in density between the solution and pure water is usually negligible.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60218" y="220859"/>
            <a:ext cx="9564832" cy="91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 per Million - PPM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3279" y="4990382"/>
                <a:ext cx="6643742" cy="1022524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𝑷𝑷𝑴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𝒂𝒎𝒐𝒖𝒏𝒕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𝒐𝒇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𝒔𝒐𝒍𝒖𝒕𝒆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𝒂𝒎𝒐𝒖𝒏𝒕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𝒐𝒇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𝒔𝒐𝒍𝒖𝒕𝒊𝒐𝒏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79" y="4990382"/>
                <a:ext cx="6643742" cy="10225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193267" y="4532148"/>
            <a:ext cx="34635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that the density of water is 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1g/1mL</a:t>
            </a:r>
          </a:p>
          <a:p>
            <a:pPr algn="ctr"/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as 1000g/1L</a:t>
            </a:r>
          </a:p>
          <a:p>
            <a:pPr algn="ctr"/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as 1kg/1L</a:t>
            </a:r>
          </a:p>
        </p:txBody>
      </p:sp>
    </p:spTree>
    <p:extLst>
      <p:ext uri="{BB962C8B-B14F-4D97-AF65-F5344CB8AC3E}">
        <p14:creationId xmlns:p14="http://schemas.microsoft.com/office/powerpoint/2010/main" val="2146994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0218" y="220859"/>
            <a:ext cx="9564832" cy="91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 per Billion - PPB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74128" y="1801195"/>
                <a:ext cx="6643742" cy="1022524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𝑷𝑷𝑩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𝒂𝒎𝒐𝒖𝒏𝒕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𝒐𝒇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𝒔𝒐𝒍𝒖𝒕𝒆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𝒂𝒎𝒐𝒖𝒏𝒕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𝒐𝒇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𝒔𝒐𝒍𝒖𝒕𝒊𝒐𝒏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128" y="1801195"/>
                <a:ext cx="6643742" cy="10225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23878" y="3779792"/>
                <a:ext cx="10344242" cy="911724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𝑷𝒂𝒓𝒕𝒔</m:t>
                      </m:r>
                      <m:r>
                        <a:rPr lang="en-US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𝒑𝒆𝒓</m:t>
                      </m:r>
                      <m:r>
                        <a:rPr lang="en-US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…=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𝒂𝒎𝒐𝒖𝒏𝒕</m:t>
                          </m:r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𝒐𝒇</m:t>
                          </m:r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𝒔𝒐𝒍𝒖𝒕𝒆</m:t>
                          </m:r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𝑷𝑨𝑹𝑻</m:t>
                              </m:r>
                            </m:e>
                          </m:d>
                        </m:num>
                        <m:den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𝒂𝒎𝒐𝒖𝒏𝒕</m:t>
                          </m:r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𝒐𝒇</m:t>
                          </m:r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𝒔𝒐𝒍𝒖𝒕𝒊𝒐𝒏</m:t>
                          </m:r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𝑾𝑯𝑶𝑳𝑬</m:t>
                              </m:r>
                            </m:e>
                          </m:d>
                        </m:den>
                      </m:f>
                      <m:r>
                        <a:rPr lang="en-US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𝒔𝒐𝒎𝒆</m:t>
                      </m:r>
                      <m:r>
                        <a:rPr lang="en-US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𝒇𝒂𝒄𝒕𝒐𝒓</m:t>
                      </m:r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878" y="3779792"/>
                <a:ext cx="10344242" cy="9117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686300" y="5223130"/>
            <a:ext cx="495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= x 100</a:t>
            </a:r>
          </a:p>
          <a:p>
            <a:pPr algn="ctr"/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ppm = x 1,000,000 = x10</a:t>
            </a:r>
            <a:r>
              <a:rPr lang="en-US" sz="2800" b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ctr"/>
            <a:r>
              <a:rPr lang="en-US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ppb = x1,000,000,000 = x10</a:t>
            </a:r>
            <a:r>
              <a:rPr lang="en-US" sz="2800" b="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8591550" y="4781975"/>
            <a:ext cx="495300" cy="74034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23875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533400" y="390699"/>
            <a:ext cx="10344150" cy="111125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the mass percent of CuSO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solution whose density is 1.30 g/ml and whose molarity is 4.73 M.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533400" y="1862572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41.9%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533400" y="2776972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6.15%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533400" y="3691372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58.1%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533400" y="4605772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6.03%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533400" y="5520172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37530" y="3390900"/>
                <a:ext cx="7936339" cy="1022524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𝒎𝒂𝒔𝒔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𝒑𝒆𝒓𝒄𝒆𝒏𝒕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𝒎𝒂𝒔𝒔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𝒐𝒇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𝒔𝒐𝒍𝒖𝒕𝒆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𝒎𝒂𝒔𝒔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𝒐𝒇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𝒔𝒐𝒍𝒖𝒕𝒊𝒐𝒏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US" sz="4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530" y="3390900"/>
                <a:ext cx="7936339" cy="102252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99815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533400" y="390699"/>
            <a:ext cx="10344150" cy="111125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the mass percent of CuSO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solution whose density is 1.30 g/ml and whose molarity is 4.73 M.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533400" y="1862572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41.9%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533400" y="2776972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6.15%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533400" y="3691372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58.1%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533400" y="4605772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6.03%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533400" y="5520172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5554318" y="4606065"/>
            <a:ext cx="34671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7497418" y="3894865"/>
            <a:ext cx="0" cy="128016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4201769" y="3968468"/>
            <a:ext cx="1352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 =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54318" y="3940844"/>
            <a:ext cx="1866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1000mL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73621" y="3923732"/>
            <a:ext cx="1447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1.30g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77942" y="1747650"/>
            <a:ext cx="3371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4.73 </a:t>
            </a:r>
            <a:r>
              <a:rPr lang="en-US" sz="32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CuSO</a:t>
            </a:r>
            <a:r>
              <a:rPr lang="en-US" sz="3200" b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250020" y="4038032"/>
            <a:ext cx="2590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1300g</a:t>
            </a:r>
            <a:b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solution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44245" y="1743691"/>
            <a:ext cx="321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L solution =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11721" y="4626992"/>
            <a:ext cx="1447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1mL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 flipV="1">
            <a:off x="4644392" y="2999257"/>
            <a:ext cx="374904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6557009" y="2333316"/>
            <a:ext cx="0" cy="1371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4644392" y="2386858"/>
            <a:ext cx="1866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4.73mol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63695" y="2369746"/>
            <a:ext cx="179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159.62g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641083" y="2386858"/>
            <a:ext cx="2743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755g</a:t>
            </a: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solute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01795" y="3092056"/>
            <a:ext cx="1447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1mol</a:t>
            </a:r>
          </a:p>
        </p:txBody>
      </p:sp>
      <p:cxnSp>
        <p:nvCxnSpPr>
          <p:cNvPr id="43" name="Straight Connector 42"/>
          <p:cNvCxnSpPr/>
          <p:nvPr/>
        </p:nvCxnSpPr>
        <p:spPr bwMode="auto">
          <a:xfrm flipV="1">
            <a:off x="5404483" y="5854664"/>
            <a:ext cx="109728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5057775" y="5218304"/>
            <a:ext cx="179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755g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90361" y="5427983"/>
            <a:ext cx="3128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100 =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58.15%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242563" y="5883062"/>
            <a:ext cx="1447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1300g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183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9" grpId="0"/>
      <p:bldP spid="40" grpId="0"/>
      <p:bldP spid="41" grpId="0"/>
      <p:bldP spid="42" grpId="0"/>
      <p:bldP spid="44" grpId="0"/>
      <p:bldP spid="45" grpId="0"/>
      <p:bldP spid="4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381000" y="279400"/>
            <a:ext cx="1125855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molality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solution of 33.5 g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propanol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(CH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OH) in 152 ml water, if the density of water is 1.00 g/ml?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590550" y="210185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3.67 m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590550" y="301625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0.00367 m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590550" y="393065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0.273 m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590550" y="484505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0.557 m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590550" y="575945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74229" y="3097835"/>
                <a:ext cx="6955429" cy="1150315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𝑴𝒐𝒍𝒂𝒍𝒊𝒕𝒚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𝒎𝒐𝒍𝒆𝒔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𝒐𝒇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𝒔𝒐𝒍𝒖𝒕𝒆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𝒌𝒈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𝒐𝒇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𝒔𝒐𝒍𝒗𝒆𝒏𝒕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229" y="3097835"/>
                <a:ext cx="6955429" cy="115031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98813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381000" y="279400"/>
            <a:ext cx="11258550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molality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solution of 33.5 g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propanol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(CH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2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OH) in 152 ml water, if the density of water is 1.00 g/ml?</a:t>
            </a:r>
          </a:p>
        </p:txBody>
      </p:sp>
      <p:grpSp>
        <p:nvGrpSpPr>
          <p:cNvPr id="5" name="Group 4"/>
          <p:cNvGrpSpPr/>
          <p:nvPr>
            <p:custDataLst>
              <p:tags r:id="rId3"/>
            </p:custDataLst>
          </p:nvPr>
        </p:nvGrpSpPr>
        <p:grpSpPr>
          <a:xfrm>
            <a:off x="590550" y="2101850"/>
            <a:ext cx="8077200" cy="685800"/>
            <a:chOff x="609600" y="2159000"/>
            <a:chExt cx="8077200" cy="685800"/>
          </a:xfrm>
        </p:grpSpPr>
        <p:sp>
          <p:nvSpPr>
            <p:cNvPr id="3" name="TextBox 2"/>
            <p:cNvSpPr txBox="1"/>
            <p:nvPr>
              <p:custDataLst>
                <p:tags r:id="rId16"/>
              </p:custDataLst>
            </p:nvPr>
          </p:nvSpPr>
          <p:spPr>
            <a:xfrm>
              <a:off x="1447800" y="21717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3.67 m</a:t>
              </a:r>
            </a:p>
          </p:txBody>
        </p:sp>
        <p:pic>
          <p:nvPicPr>
            <p:cNvPr id="4" name="Picture 3" descr="answer-a.png"/>
            <p:cNvPicPr>
              <a:picLocks/>
            </p:cNvPicPr>
            <p:nvPr>
              <p:custDataLst>
                <p:tags r:id="rId1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609600" y="2159000"/>
              <a:ext cx="685800" cy="685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590550" y="3016250"/>
            <a:ext cx="8077200" cy="685800"/>
            <a:chOff x="609600" y="3073400"/>
            <a:chExt cx="8077200" cy="685800"/>
          </a:xfrm>
        </p:grpSpPr>
        <p:sp>
          <p:nvSpPr>
            <p:cNvPr id="6" name="TextBox 5"/>
            <p:cNvSpPr txBox="1"/>
            <p:nvPr>
              <p:custDataLst>
                <p:tags r:id="rId14"/>
              </p:custDataLst>
            </p:nvPr>
          </p:nvSpPr>
          <p:spPr>
            <a:xfrm>
              <a:off x="1447800" y="30861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0.00367 m</a:t>
              </a:r>
            </a:p>
          </p:txBody>
        </p:sp>
        <p:pic>
          <p:nvPicPr>
            <p:cNvPr id="7" name="Picture 6" descr="answer-b.png"/>
            <p:cNvPicPr>
              <a:picLocks/>
            </p:cNvPicPr>
            <p:nvPr>
              <p:custDataLst>
                <p:tags r:id="rId15"/>
              </p:custDataLst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609600" y="3073400"/>
              <a:ext cx="685800" cy="6858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>
            <p:custDataLst>
              <p:tags r:id="rId5"/>
            </p:custDataLst>
          </p:nvPr>
        </p:nvGrpSpPr>
        <p:grpSpPr>
          <a:xfrm>
            <a:off x="590550" y="3930650"/>
            <a:ext cx="8077200" cy="685800"/>
            <a:chOff x="609600" y="3987800"/>
            <a:chExt cx="8077200" cy="685800"/>
          </a:xfrm>
        </p:grpSpPr>
        <p:sp>
          <p:nvSpPr>
            <p:cNvPr id="9" name="TextBox 8"/>
            <p:cNvSpPr txBox="1"/>
            <p:nvPr>
              <p:custDataLst>
                <p:tags r:id="rId12"/>
              </p:custDataLst>
            </p:nvPr>
          </p:nvSpPr>
          <p:spPr>
            <a:xfrm>
              <a:off x="1447800" y="40005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0.273 m</a:t>
              </a:r>
            </a:p>
          </p:txBody>
        </p:sp>
        <p:pic>
          <p:nvPicPr>
            <p:cNvPr id="10" name="Picture 9" descr="answer-c.png"/>
            <p:cNvPicPr>
              <a:picLocks/>
            </p:cNvPicPr>
            <p:nvPr>
              <p:custDataLst>
                <p:tags r:id="rId13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609600" y="3987800"/>
              <a:ext cx="685800" cy="6858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>
            <p:custDataLst>
              <p:tags r:id="rId6"/>
            </p:custDataLst>
          </p:nvPr>
        </p:nvGrpSpPr>
        <p:grpSpPr>
          <a:xfrm>
            <a:off x="590550" y="4845050"/>
            <a:ext cx="8077200" cy="685800"/>
            <a:chOff x="609600" y="4902200"/>
            <a:chExt cx="8077200" cy="685800"/>
          </a:xfrm>
        </p:grpSpPr>
        <p:sp>
          <p:nvSpPr>
            <p:cNvPr id="12" name="TextBox 11"/>
            <p:cNvSpPr txBox="1"/>
            <p:nvPr>
              <p:custDataLst>
                <p:tags r:id="rId10"/>
              </p:custDataLst>
            </p:nvPr>
          </p:nvSpPr>
          <p:spPr>
            <a:xfrm>
              <a:off x="1447800" y="49149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0.557 m</a:t>
              </a:r>
            </a:p>
          </p:txBody>
        </p:sp>
        <p:pic>
          <p:nvPicPr>
            <p:cNvPr id="13" name="Picture 12" descr="answer-d.png"/>
            <p:cNvPicPr>
              <a:picLocks/>
            </p:cNvPicPr>
            <p:nvPr>
              <p:custDataLst>
                <p:tags r:id="rId11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609600" y="4902200"/>
              <a:ext cx="685800" cy="6858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>
            <p:custDataLst>
              <p:tags r:id="rId7"/>
            </p:custDataLst>
          </p:nvPr>
        </p:nvGrpSpPr>
        <p:grpSpPr>
          <a:xfrm>
            <a:off x="590550" y="5759450"/>
            <a:ext cx="8077200" cy="685800"/>
            <a:chOff x="609600" y="5816600"/>
            <a:chExt cx="8077200" cy="685800"/>
          </a:xfrm>
        </p:grpSpPr>
        <p:sp>
          <p:nvSpPr>
            <p:cNvPr id="15" name="TextBox 14"/>
            <p:cNvSpPr txBox="1"/>
            <p:nvPr>
              <p:custDataLst>
                <p:tags r:id="rId8"/>
              </p:custDataLst>
            </p:nvPr>
          </p:nvSpPr>
          <p:spPr>
            <a:xfrm>
              <a:off x="1447800" y="582930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None of these</a:t>
              </a:r>
            </a:p>
          </p:txBody>
        </p:sp>
        <p:pic>
          <p:nvPicPr>
            <p:cNvPr id="16" name="Picture 15" descr="answer-e.png"/>
            <p:cNvPicPr>
              <a:picLocks/>
            </p:cNvPicPr>
            <p:nvPr>
              <p:custDataLst>
                <p:tags r:id="rId9"/>
              </p:custDataLst>
            </p:nvPr>
          </p:nvPicPr>
          <p:blipFill>
            <a:blip r:embed="rId23" cstate="print"/>
            <a:stretch>
              <a:fillRect/>
            </a:stretch>
          </p:blipFill>
          <p:spPr>
            <a:xfrm>
              <a:off x="609600" y="5816600"/>
              <a:ext cx="685800" cy="685800"/>
            </a:xfrm>
            <a:prstGeom prst="rect">
              <a:avLst/>
            </a:prstGeom>
          </p:spPr>
        </p:pic>
      </p:grp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flipV="1">
            <a:off x="5173028" y="2764843"/>
            <a:ext cx="374904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7116128" y="2087415"/>
            <a:ext cx="0" cy="1371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173028" y="2152444"/>
            <a:ext cx="1866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33.5g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92331" y="2135332"/>
            <a:ext cx="1790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1mol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69719" y="2152444"/>
            <a:ext cx="27431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0.557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solute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0431" y="2857642"/>
            <a:ext cx="1447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60.11g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25474" y="4410209"/>
            <a:ext cx="2181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0.557mol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48672" y="4619888"/>
            <a:ext cx="3128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3.67 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17626" y="5074967"/>
            <a:ext cx="1731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0.152kg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 flipV="1">
            <a:off x="6317626" y="5054185"/>
            <a:ext cx="164592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72284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60218" y="4231383"/>
            <a:ext cx="11317432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https://youtu.be/op8vqy3uxq8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60218" y="220858"/>
            <a:ext cx="11462814" cy="378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Link to YouTube Presentation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VERSION! It does not have the separation techniques part, and it covers concentration calculations we won’t do this year. I will redo it if I get time! </a:t>
            </a:r>
            <a:endParaRPr kumimoji="0" lang="en-US" sz="44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51089" y="136319"/>
            <a:ext cx="108302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of Matter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8763E362-DE1E-B5EC-6AE9-FF139876E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53" y="1279319"/>
            <a:ext cx="1179021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Homogeneous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macroscopic properties do not vary throughout the sample”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“uniformly mixed”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348C891A-2777-1797-E6BF-BABBF1508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53" y="3712800"/>
            <a:ext cx="1179021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Heterogeneous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“the macroscopic properties depend on the location in the mixture”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“NOT uniformly mixed”</a:t>
            </a:r>
          </a:p>
        </p:txBody>
      </p:sp>
    </p:spTree>
    <p:extLst>
      <p:ext uri="{BB962C8B-B14F-4D97-AF65-F5344CB8AC3E}">
        <p14:creationId xmlns:p14="http://schemas.microsoft.com/office/powerpoint/2010/main" val="86656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782" y="358775"/>
            <a:ext cx="1981200" cy="7620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Solute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01782" y="1143000"/>
            <a:ext cx="117902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dissolved substance in a solution.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19546" y="4574887"/>
            <a:ext cx="113053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the dissolving medium in a solution.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19546" y="3889300"/>
            <a:ext cx="306185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Solvent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458877" y="2033080"/>
            <a:ext cx="34179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salt water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774873" y="2027999"/>
            <a:ext cx="42370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soda drinks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067767" y="2920924"/>
            <a:ext cx="60564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dioxide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soda drinks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458877" y="5630357"/>
            <a:ext cx="37905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salt water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7465382" y="5590987"/>
            <a:ext cx="28560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soda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2" grpId="0"/>
      <p:bldP spid="6153" grpId="0"/>
      <p:bldP spid="61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781" y="358775"/>
            <a:ext cx="6373091" cy="762000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Types of Solutions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6A3A71-5120-03DA-73D2-E0AD3F36E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217063"/>
              </p:ext>
            </p:extLst>
          </p:nvPr>
        </p:nvGraphicFramePr>
        <p:xfrm>
          <a:off x="645012" y="1341057"/>
          <a:ext cx="10969472" cy="47869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1481">
                  <a:extLst>
                    <a:ext uri="{9D8B030D-6E8A-4147-A177-3AD203B41FA5}">
                      <a16:colId xmlns:a16="http://schemas.microsoft.com/office/drawing/2014/main" val="3706126133"/>
                    </a:ext>
                  </a:extLst>
                </a:gridCol>
                <a:gridCol w="1461480">
                  <a:extLst>
                    <a:ext uri="{9D8B030D-6E8A-4147-A177-3AD203B41FA5}">
                      <a16:colId xmlns:a16="http://schemas.microsoft.com/office/drawing/2014/main" val="3461657552"/>
                    </a:ext>
                  </a:extLst>
                </a:gridCol>
                <a:gridCol w="1465037">
                  <a:extLst>
                    <a:ext uri="{9D8B030D-6E8A-4147-A177-3AD203B41FA5}">
                      <a16:colId xmlns:a16="http://schemas.microsoft.com/office/drawing/2014/main" val="4250984223"/>
                    </a:ext>
                  </a:extLst>
                </a:gridCol>
                <a:gridCol w="6171474">
                  <a:extLst>
                    <a:ext uri="{9D8B030D-6E8A-4147-A177-3AD203B41FA5}">
                      <a16:colId xmlns:a16="http://schemas.microsoft.com/office/drawing/2014/main" val="14362436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 Phase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Solute Phase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Solvent Phase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334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Gaseous Solutions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</a:t>
                      </a:r>
                    </a:p>
                    <a:p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</a:t>
                      </a:r>
                    </a:p>
                    <a:p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Solid*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</a:t>
                      </a:r>
                    </a:p>
                    <a:p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</a:t>
                      </a:r>
                    </a:p>
                    <a:p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Gas*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Air (mostly N</a:t>
                      </a:r>
                      <a:r>
                        <a:rPr lang="en-US" sz="2100" baseline="-25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O</a:t>
                      </a:r>
                      <a:r>
                        <a:rPr lang="en-US" sz="2100" baseline="-25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b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Humid air (H</a:t>
                      </a:r>
                      <a:r>
                        <a:rPr lang="en-US" sz="2100" baseline="-25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2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droplets in air)</a:t>
                      </a:r>
                    </a:p>
                    <a:p>
                      <a:r>
                        <a:rPr lang="en-US" sz="2100" i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Moth balls*</a:t>
                      </a:r>
                      <a:endParaRPr lang="en-US" sz="2100" i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576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 solutions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</a:t>
                      </a:r>
                    </a:p>
                    <a:p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</a:t>
                      </a:r>
                    </a:p>
                    <a:p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</a:t>
                      </a:r>
                    </a:p>
                    <a:p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</a:t>
                      </a:r>
                    </a:p>
                    <a:p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Soda (CO</a:t>
                      </a:r>
                      <a:r>
                        <a:rPr lang="en-US" sz="2100" baseline="-25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H</a:t>
                      </a:r>
                      <a:r>
                        <a:rPr lang="en-US" sz="2100" baseline="-25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O)</a:t>
                      </a:r>
                    </a:p>
                    <a:p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Rubbing Alcohol (alcohol in H</a:t>
                      </a:r>
                      <a:r>
                        <a:rPr lang="en-US" sz="2100" baseline="-25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O)</a:t>
                      </a:r>
                    </a:p>
                    <a:p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Seawater</a:t>
                      </a:r>
                      <a:r>
                        <a:rPr lang="en-US" sz="2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1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NaCl</a:t>
                      </a:r>
                      <a:r>
                        <a:rPr lang="en-US" sz="2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H</a:t>
                      </a:r>
                      <a:r>
                        <a:rPr lang="en-US" sz="2100" baseline="-25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O)</a:t>
                      </a:r>
                      <a:endParaRPr lang="en-US" sz="21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210931"/>
                  </a:ext>
                </a:extLst>
              </a:tr>
              <a:tr h="992166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 solutions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Gas*</a:t>
                      </a:r>
                    </a:p>
                    <a:p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</a:t>
                      </a:r>
                    </a:p>
                    <a:p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Solid*</a:t>
                      </a:r>
                    </a:p>
                    <a:p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</a:t>
                      </a:r>
                    </a:p>
                    <a:p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Solid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Stove Lighter (H</a:t>
                      </a:r>
                      <a:r>
                        <a:rPr lang="en-US" sz="2100" i="1" baseline="-25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2100" i="1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</a:t>
                      </a:r>
                      <a:r>
                        <a:rPr lang="en-US" sz="2100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)*</a:t>
                      </a:r>
                    </a:p>
                    <a:p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Dental fillings and other Amalgams</a:t>
                      </a:r>
                      <a:r>
                        <a:rPr lang="en-US" sz="21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en-US" sz="2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Brass Alloy (Zn in Cu)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59610"/>
                  </a:ext>
                </a:extLst>
              </a:tr>
              <a:tr h="992166">
                <a:tc gridSpan="4">
                  <a:txBody>
                    <a:bodyPr/>
                    <a:lstStyle/>
                    <a:p>
                      <a:r>
                        <a:rPr lang="en-US" sz="2100" i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Combinations in italics and with a * are rare, very few “normal” examples. Most charts leave them off because there are so few examples – they are still possible, just rare</a:t>
                      </a:r>
                      <a:endParaRPr lang="en-US" sz="2100" i="1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6478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702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781" y="358775"/>
            <a:ext cx="10425546" cy="1345334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Separating Components of Mixtures and Solutions 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4E0EC02-3C69-525C-2BB0-303C65F87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81" y="2062884"/>
            <a:ext cx="11069783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Heterogeneous </a:t>
            </a:r>
          </a:p>
          <a:p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 techniques take advantage of things such as particle size or location. </a:t>
            </a:r>
          </a:p>
          <a:p>
            <a:pPr lvl="1"/>
            <a:b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+ Liquid/Aqueous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phases that are not miscible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Decanting </a:t>
            </a:r>
            <a:b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3200" b="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(hard to do well...not sure AP would ask you about it?)</a:t>
            </a:r>
            <a:endParaRPr lang="en-US" sz="3600" b="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8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781" y="358775"/>
            <a:ext cx="10425546" cy="1345334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Separating Components of Mixtures and Solutions 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4E0EC02-3C69-525C-2BB0-303C65F87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81" y="2062884"/>
            <a:ext cx="11485419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Homogeneous Solution</a:t>
            </a:r>
          </a:p>
          <a:p>
            <a:pPr marL="0" lvl="1"/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 techniques take advantage of things such as differences in intermolecular forces. </a:t>
            </a:r>
          </a:p>
          <a:p>
            <a:pPr marL="0" lvl="1"/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Distillation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Differences in Boiling Point </a:t>
            </a:r>
            <a:endParaRPr lang="en-US" sz="36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Differences in IMFs </a:t>
            </a:r>
            <a:r>
              <a:rPr lang="en-US" sz="3600" b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btwn</a:t>
            </a: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b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                        mobile/stationary phases </a:t>
            </a:r>
            <a:b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sz="3600" b="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42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781" y="358775"/>
            <a:ext cx="10425546" cy="866914"/>
          </a:xfrm>
        </p:spPr>
        <p:txBody>
          <a:bodyPr/>
          <a:lstStyle/>
          <a:p>
            <a:pPr algn="l"/>
            <a:r>
              <a:rPr lang="en-US" sz="4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Distillation 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4E0EC02-3C69-525C-2BB0-303C65F87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81" y="1335516"/>
            <a:ext cx="1138843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Less IMFs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Higher Vapor Pressure, </a:t>
            </a:r>
            <a:b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lower Boiling Point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Therefore, will boil off </a:t>
            </a:r>
            <a:b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sooner, at a lower temp. </a:t>
            </a:r>
            <a:b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sz="36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IMFs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Lower Vapor Pressure, higher Boiling Point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Therefore, will boil off later, at a higher temp. </a:t>
            </a:r>
          </a:p>
          <a:p>
            <a:endParaRPr lang="en-US" sz="3600" b="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istillation | Definition, Process, &amp; Methods | Britannica">
            <a:extLst>
              <a:ext uri="{FF2B5EF4-FFF2-40B4-BE49-F238E27FC236}">
                <a16:creationId xmlns:a16="http://schemas.microsoft.com/office/drawing/2014/main" id="{C04E673A-E2F9-311E-3CE3-B06EB28AD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22" y="403106"/>
            <a:ext cx="5494797" cy="458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cartoon of a glue bottle&#10;&#10;Description automatically generated with low confidence">
            <a:extLst>
              <a:ext uri="{FF2B5EF4-FFF2-40B4-BE49-F238E27FC236}">
                <a16:creationId xmlns:a16="http://schemas.microsoft.com/office/drawing/2014/main" id="{ED2C185D-5F58-4483-DC2D-A096F422D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8953">
            <a:off x="10813697" y="297086"/>
            <a:ext cx="662764" cy="132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6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A"/>
  <p:tag name="QUESTION WEIGH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83.2%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41.9%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A"/>
  <p:tag name="QUESTION WEIGHT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What is the molality of solution of 33.5 g propanol (CH3CH2CH2OH) in 152 ml water, if the density of water is 1.00 g/ml?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YES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None of the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0.557 m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0.273 m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0.00367 m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3.67 m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1.52%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A"/>
  <p:tag name="QUESTION WEIGHT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What is the molality of solution of 33.5 g propanol (CH3CH2CH2OH) in 152 ml water, if the density of water is 1.00 g/ml?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YES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None of the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0.557 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0.273 m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0.00367 m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3.67 m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1.94%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66.0%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A"/>
  <p:tag name="QUESTION WEIGHT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What is the mole percent of ethanol (C2H5OH), which consists of 71.0 g of ethanol for every 14.3 g of water present?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What is the mole percent of ethanol (C2H5OH), which consists of 71.0 g of ethanol for every 14.3 g of water present?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Y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34.0%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83.2%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1.52%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YE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1.94%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66.0%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A"/>
  <p:tag name="QUESTION WEIGHT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A solution containing 481.6 g of Mg(NO3)2 per liter has a density of 1.114 g/ml. The molarity of the solution is: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YE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None of the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3.617 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9.740 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2.915 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3.247 M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A"/>
  <p:tag name="QUESTION WEIGHT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A solution containing 481.6 g of Mg(NO3)2 per liter has a density of 1.114 g/ml. The molarity of the solution is: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YES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NO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None of the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3.617 M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9.740 M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2.915 M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3.247 M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C"/>
  <p:tag name="QUESTION WEIGHT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Find the mass percent of CuSO4 in a solution whose density is 1.30 g/ml and whose molarity is 4.73 M.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YE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None of the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6.03%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34.0%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58.1%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6.15%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A"/>
  <p:tag name="ANSWER TEXT" val="41.9%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C"/>
  <p:tag name="QUESTION WEIGHT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Find the mass percent of CuSO4 in a solution whose density is 1.30 g/ml and whose molarity is 4.73 M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A"/>
  <p:tag name="CORRECT ANSWER" val="NO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B"/>
  <p:tag name="CORRECT ANSWER" val="N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C"/>
  <p:tag name="CORRECT ANSWER" val="YES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D"/>
  <p:tag name="CORRECT ANSWER" val="NO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GROUP" val="E"/>
  <p:tag name="CORRECT ANSWER" val="NO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E"/>
  <p:tag name="ANSWER TEXT" val="None of the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D"/>
  <p:tag name="ANSWER TEXT" val="6.03%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C"/>
  <p:tag name="ANSWER TEXT" val="58.1%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BOX" val="B"/>
  <p:tag name="ANSWER TEXT" val="6.15%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emistry">
  <a:themeElements>
    <a:clrScheme name="chemistry 8">
      <a:dk1>
        <a:srgbClr val="808080"/>
      </a:dk1>
      <a:lt1>
        <a:srgbClr val="FFFFFF"/>
      </a:lt1>
      <a:dk2>
        <a:srgbClr val="3366FF"/>
      </a:dk2>
      <a:lt2>
        <a:srgbClr val="FFFFFF"/>
      </a:lt2>
      <a:accent1>
        <a:srgbClr val="FFFF00"/>
      </a:accent1>
      <a:accent2>
        <a:srgbClr val="3333CC"/>
      </a:accent2>
      <a:accent3>
        <a:srgbClr val="ADB8FF"/>
      </a:accent3>
      <a:accent4>
        <a:srgbClr val="DADADA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8">
        <a:dk1>
          <a:srgbClr val="808080"/>
        </a:dk1>
        <a:lt1>
          <a:srgbClr val="FFFFFF"/>
        </a:lt1>
        <a:dk2>
          <a:srgbClr val="3366FF"/>
        </a:dk2>
        <a:lt2>
          <a:srgbClr val="FFFFFF"/>
        </a:lt2>
        <a:accent1>
          <a:srgbClr val="FFFF00"/>
        </a:accent1>
        <a:accent2>
          <a:srgbClr val="3333CC"/>
        </a:accent2>
        <a:accent3>
          <a:srgbClr val="ADB8FF"/>
        </a:accent3>
        <a:accent4>
          <a:srgbClr val="DADADA"/>
        </a:accent4>
        <a:accent5>
          <a:srgbClr val="FFFF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7400</TotalTime>
  <Words>1952</Words>
  <Application>Microsoft Office PowerPoint</Application>
  <PresentationFormat>Widescreen</PresentationFormat>
  <Paragraphs>318</Paragraphs>
  <Slides>39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Cambria Math</vt:lpstr>
      <vt:lpstr>Comic Sans MS</vt:lpstr>
      <vt:lpstr>Garamond</vt:lpstr>
      <vt:lpstr>Impact</vt:lpstr>
      <vt:lpstr>Times New Roman</vt:lpstr>
      <vt:lpstr>Default Design</vt:lpstr>
      <vt:lpstr>chemistry</vt:lpstr>
      <vt:lpstr>Office Theme</vt:lpstr>
      <vt:lpstr>N31 - SOLUTIONS</vt:lpstr>
      <vt:lpstr>N31 - SOLUTIONS</vt:lpstr>
      <vt:lpstr>PowerPoint Presentation</vt:lpstr>
      <vt:lpstr>PowerPoint Presentation</vt:lpstr>
      <vt:lpstr>Solute</vt:lpstr>
      <vt:lpstr>Types of Solutions</vt:lpstr>
      <vt:lpstr>Separating Components of Mixtures and Solutions </vt:lpstr>
      <vt:lpstr>Separating Components of Mixtures and Solutions </vt:lpstr>
      <vt:lpstr>Distillation </vt:lpstr>
      <vt:lpstr>Chromatography</vt:lpstr>
      <vt:lpstr>Chromatography</vt:lpstr>
      <vt:lpstr>Chromatography</vt:lpstr>
      <vt:lpstr>Polarity of the Phases</vt:lpstr>
      <vt:lpstr>Chromatography</vt:lpstr>
      <vt:lpstr>Chromatography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Farmer, Stephanie [DH]</cp:lastModifiedBy>
  <cp:revision>185</cp:revision>
  <dcterms:created xsi:type="dcterms:W3CDTF">2006-06-08T16:43:21Z</dcterms:created>
  <dcterms:modified xsi:type="dcterms:W3CDTF">2024-04-17T22:12:18Z</dcterms:modified>
</cp:coreProperties>
</file>