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0"/>
  </p:notesMasterIdLst>
  <p:sldIdLst>
    <p:sldId id="353" r:id="rId3"/>
    <p:sldId id="350" r:id="rId4"/>
    <p:sldId id="274" r:id="rId5"/>
    <p:sldId id="343" r:id="rId6"/>
    <p:sldId id="344" r:id="rId7"/>
    <p:sldId id="351" r:id="rId8"/>
    <p:sldId id="345" r:id="rId9"/>
    <p:sldId id="346" r:id="rId10"/>
    <p:sldId id="347" r:id="rId11"/>
    <p:sldId id="348" r:id="rId12"/>
    <p:sldId id="349" r:id="rId13"/>
    <p:sldId id="319" r:id="rId14"/>
    <p:sldId id="309" r:id="rId15"/>
    <p:sldId id="342" r:id="rId16"/>
    <p:sldId id="310" r:id="rId17"/>
    <p:sldId id="355" r:id="rId18"/>
    <p:sldId id="354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3631"/>
  </p:normalViewPr>
  <p:slideViewPr>
    <p:cSldViewPr snapToGrid="0">
      <p:cViewPr varScale="1">
        <p:scale>
          <a:sx n="60" d="100"/>
          <a:sy n="60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42F5DC0-3541-764A-8521-45256C82BB2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6D0668-E13A-9642-A371-8DB9967F2C3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8C70C5D-0928-ED44-8760-337080018B3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DEFE66-34F6-C240-91A1-F023A62972A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3A603C-7470-DF4F-AAC8-285CD70A99A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AF05DF-D96D-874E-BFCC-B56B94818DC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421218" y="6553200"/>
            <a:ext cx="719878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000">
                <a:cs typeface="Arial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1137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113792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114800"/>
            <a:ext cx="11379200" cy="19812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28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xOK4y3Jm-Y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N32 -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3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381000" y="1425402"/>
            <a:ext cx="680950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rgbClr val="000000"/>
                </a:solidFill>
              </a:rPr>
              <a:t>If the total energy cost for breaking attractions between particles in the pure solute and pure solvent is </a:t>
            </a:r>
            <a:r>
              <a:rPr lang="en-US" sz="3200" dirty="0">
                <a:solidFill>
                  <a:srgbClr val="00B050"/>
                </a:solidFill>
              </a:rPr>
              <a:t>less than </a:t>
            </a:r>
            <a:r>
              <a:rPr lang="en-US" sz="3200" b="0" dirty="0">
                <a:solidFill>
                  <a:srgbClr val="000000"/>
                </a:solidFill>
              </a:rPr>
              <a:t>the energy released in making the new attractions between the solute and solvent, the overall process will be </a:t>
            </a:r>
            <a:r>
              <a:rPr lang="en-US" sz="3200" dirty="0">
                <a:solidFill>
                  <a:srgbClr val="FF0000"/>
                </a:solidFill>
              </a:rPr>
              <a:t>exothermic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1748" name="Picture 2" descr="12_06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7611489" y="1226127"/>
            <a:ext cx="3199122" cy="52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57623B4C-5011-FC94-BFA2-7BACE2A42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27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380999" y="1491129"/>
            <a:ext cx="640080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If the total energy cost for breaking attractions between particles in the pure solute and pure solvent is </a:t>
            </a:r>
            <a:r>
              <a:rPr lang="en-US" sz="3200" dirty="0">
                <a:solidFill>
                  <a:srgbClr val="00B050"/>
                </a:solidFill>
              </a:rPr>
              <a:t>greater than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the energy released in making the new attractions between the solute and solvent, the overall process will be </a:t>
            </a:r>
            <a:r>
              <a:rPr lang="en-US" sz="3200" dirty="0">
                <a:solidFill>
                  <a:srgbClr val="0070C0"/>
                </a:solidFill>
              </a:rPr>
              <a:t>endothermic.</a:t>
            </a:r>
          </a:p>
        </p:txBody>
      </p:sp>
      <p:pic>
        <p:nvPicPr>
          <p:cNvPr id="32772" name="Picture 2" descr="12_06_Figure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7162799" y="1226127"/>
            <a:ext cx="3182364" cy="52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574B0283-01CE-FC2A-08C2-105F128BB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1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11024937" cy="4114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value of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sz="32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sol’n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(exothermic)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Positive S = Increase entropy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positive values of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sol’n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(endothermic)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 is the increase in entropy that outweighs the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+∆H and allows the solution process of occur</a:t>
            </a: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 to Thermodynamics!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want ∆G° = negative! Spontaneous!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Favoring Solution Formation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31" name="Group 1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179381"/>
              </p:ext>
            </p:extLst>
          </p:nvPr>
        </p:nvGraphicFramePr>
        <p:xfrm>
          <a:off x="1911926" y="1869356"/>
          <a:ext cx="9538856" cy="1737360"/>
        </p:xfrm>
        <a:graphic>
          <a:graphicData uri="http://schemas.openxmlformats.org/drawingml/2006/table">
            <a:tbl>
              <a:tblPr/>
              <a:tblGrid>
                <a:gridCol w="571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Fats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Benzene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Steroids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Hexane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Waxes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Toluene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90945" y="4072663"/>
            <a:ext cx="1161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and ionic solutes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best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solvents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14400" y="1364530"/>
            <a:ext cx="10536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solutes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best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solvents</a:t>
            </a:r>
          </a:p>
        </p:txBody>
      </p:sp>
      <p:graphicFrame>
        <p:nvGraphicFramePr>
          <p:cNvPr id="62637" name="Group 17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8551854"/>
              </p:ext>
            </p:extLst>
          </p:nvPr>
        </p:nvGraphicFramePr>
        <p:xfrm>
          <a:off x="914400" y="4605920"/>
          <a:ext cx="10390909" cy="1737360"/>
        </p:xfrm>
        <a:graphic>
          <a:graphicData uri="http://schemas.openxmlformats.org/drawingml/2006/table">
            <a:tbl>
              <a:tblPr/>
              <a:tblGrid>
                <a:gridCol w="660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Inorganic Salts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Water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Sugars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Small alcohols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Acetic acid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Dissolves Like”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12_02_Tab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>
            <a:fillRect/>
          </a:stretch>
        </p:blipFill>
        <p:spPr bwMode="auto">
          <a:xfrm>
            <a:off x="381000" y="1848379"/>
            <a:ext cx="11450782" cy="35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Interactions &amp;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BBBB982-D39A-DFDE-D14D-EB10BA343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8" y="1183383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44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87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153053"/>
              </p:ext>
            </p:extLst>
          </p:nvPr>
        </p:nvGraphicFramePr>
        <p:xfrm>
          <a:off x="381000" y="1226127"/>
          <a:ext cx="11402289" cy="5248656"/>
        </p:xfrm>
        <a:graphic>
          <a:graphicData uri="http://schemas.openxmlformats.org/drawingml/2006/table">
            <a:tbl>
              <a:tblPr/>
              <a:tblGrid>
                <a:gridCol w="2219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4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Solute/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H</a:t>
                      </a:r>
                      <a:r>
                        <a:rPr kumimoji="0" lang="en-US" sz="3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sol’n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b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042483" y="467478"/>
            <a:ext cx="4678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calorimetry!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Heat of Solution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54635-EAA4-8EF2-0221-481D977E1056}"/>
              </a:ext>
            </a:extLst>
          </p:cNvPr>
          <p:cNvSpPr txBox="1"/>
          <p:nvPr/>
        </p:nvSpPr>
        <p:spPr>
          <a:xfrm>
            <a:off x="381000" y="1282895"/>
            <a:ext cx="1161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molar heat of solution, ∆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soln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of NaOH is -44.51 kJ/mol. In a certain experiment, 50.0 g of NaOH is completely dissolved in 1.000 L of 20.0°C water in a foam cup calorimeter. Assuming no heat loss, and the solution has the same specific heat as water, calculate the final temperature of the water.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A432-68D3-A8E5-5D4F-4C2CB256F04E}"/>
              </a:ext>
            </a:extLst>
          </p:cNvPr>
          <p:cNvSpPr txBox="1"/>
          <p:nvPr/>
        </p:nvSpPr>
        <p:spPr>
          <a:xfrm>
            <a:off x="667388" y="2922086"/>
            <a:ext cx="1085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mC∆T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</a:t>
            </a:r>
            <a:r>
              <a:rPr lang="en-US" sz="28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35533A9-0B6B-5395-E927-0AEEB6FAD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82258"/>
              </p:ext>
            </p:extLst>
          </p:nvPr>
        </p:nvGraphicFramePr>
        <p:xfrm>
          <a:off x="426027" y="3766615"/>
          <a:ext cx="1133994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317">
                  <a:extLst>
                    <a:ext uri="{9D8B030D-6E8A-4147-A177-3AD203B41FA5}">
                      <a16:colId xmlns:a16="http://schemas.microsoft.com/office/drawing/2014/main" val="3183126539"/>
                    </a:ext>
                  </a:extLst>
                </a:gridCol>
                <a:gridCol w="2213810">
                  <a:extLst>
                    <a:ext uri="{9D8B030D-6E8A-4147-A177-3AD203B41FA5}">
                      <a16:colId xmlns:a16="http://schemas.microsoft.com/office/drawing/2014/main" val="515922655"/>
                    </a:ext>
                  </a:extLst>
                </a:gridCol>
                <a:gridCol w="2422358">
                  <a:extLst>
                    <a:ext uri="{9D8B030D-6E8A-4147-A177-3AD203B41FA5}">
                      <a16:colId xmlns:a16="http://schemas.microsoft.com/office/drawing/2014/main" val="3964927641"/>
                    </a:ext>
                  </a:extLst>
                </a:gridCol>
                <a:gridCol w="1716505">
                  <a:extLst>
                    <a:ext uri="{9D8B030D-6E8A-4147-A177-3AD203B41FA5}">
                      <a16:colId xmlns:a16="http://schemas.microsoft.com/office/drawing/2014/main" val="3414021959"/>
                    </a:ext>
                  </a:extLst>
                </a:gridCol>
                <a:gridCol w="2961955">
                  <a:extLst>
                    <a:ext uri="{9D8B030D-6E8A-4147-A177-3AD203B41FA5}">
                      <a16:colId xmlns:a16="http://schemas.microsoft.com/office/drawing/2014/main" val="2452562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g NaOH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NaOH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44.51 kJ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J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5.56 x 10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89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 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NaOH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kJ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5823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9DDD637-6054-3F30-06DD-34564A65C6A4}"/>
              </a:ext>
            </a:extLst>
          </p:cNvPr>
          <p:cNvSpPr txBox="1"/>
          <p:nvPr/>
        </p:nvSpPr>
        <p:spPr>
          <a:xfrm>
            <a:off x="290944" y="4941328"/>
            <a:ext cx="11610109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5.56 x 10</a:t>
            </a:r>
            <a:r>
              <a:rPr lang="en-US" sz="26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= (50.0 g + 1000. g)(4.184 </a:t>
            </a:r>
            <a:r>
              <a:rPr lang="en-US" sz="26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g°C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)(∆T)</a:t>
            </a:r>
          </a:p>
          <a:p>
            <a:pPr algn="ctr">
              <a:lnSpc>
                <a:spcPct val="150000"/>
              </a:lnSpc>
            </a:pP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∆T = -12.7 °C        -12.7 °C  =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20.0 °C     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32.7 °C</a:t>
            </a:r>
          </a:p>
        </p:txBody>
      </p:sp>
    </p:spTree>
    <p:extLst>
      <p:ext uri="{BB962C8B-B14F-4D97-AF65-F5344CB8AC3E}">
        <p14:creationId xmlns:p14="http://schemas.microsoft.com/office/powerpoint/2010/main" val="32015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https://youtu.be/lxOK4y3Jm-Y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09" y="360735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N32 -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528808" y="3429000"/>
            <a:ext cx="11160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perform calculations to determine if making a particular solution is an endothermic or exothermic reaction.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E22A0-3F1E-A0EA-B4C4-8BA8EA9AC218}"/>
              </a:ext>
            </a:extLst>
          </p:cNvPr>
          <p:cNvSpPr txBox="1"/>
          <p:nvPr/>
        </p:nvSpPr>
        <p:spPr>
          <a:xfrm>
            <a:off x="2101208" y="208019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of Solution</a:t>
            </a:r>
          </a:p>
        </p:txBody>
      </p:sp>
    </p:spTree>
    <p:extLst>
      <p:ext uri="{BB962C8B-B14F-4D97-AF65-F5344CB8AC3E}">
        <p14:creationId xmlns:p14="http://schemas.microsoft.com/office/powerpoint/2010/main" val="6176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7305" y="1067553"/>
            <a:ext cx="111973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amount of heat energy absorbed (endothermic) or released (exothermic) when a specific amount of solute dissolves in a solvent.</a:t>
            </a:r>
          </a:p>
        </p:txBody>
      </p:sp>
      <p:graphicFrame>
        <p:nvGraphicFramePr>
          <p:cNvPr id="21530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84314"/>
              </p:ext>
            </p:extLst>
          </p:nvPr>
        </p:nvGraphicFramePr>
        <p:xfrm>
          <a:off x="2725738" y="2819400"/>
          <a:ext cx="6578600" cy="3102864"/>
        </p:xfrm>
        <a:graphic>
          <a:graphicData uri="http://schemas.openxmlformats.org/drawingml/2006/table">
            <a:tbl>
              <a:tblPr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of Solution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+34.89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-74.84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8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4"/>
          <p:cNvSpPr>
            <a:spLocks noGrp="1"/>
          </p:cNvSpPr>
          <p:nvPr>
            <p:ph idx="1"/>
          </p:nvPr>
        </p:nvSpPr>
        <p:spPr>
          <a:xfrm>
            <a:off x="381000" y="1266828"/>
            <a:ext cx="11339945" cy="450926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some compounds, such as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NaOH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dissolve in water, a lot of heat is released.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container gets hot.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other compounds, such as NH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dissolve in water, heat is absorbed from the surroundings.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container gets cold.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is this???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8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1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05245" y="1724890"/>
            <a:ext cx="11786755" cy="381346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dirty="0">
                <a:solidFill>
                  <a:srgbClr val="00B050"/>
                </a:solidFill>
                <a:effectLst/>
                <a:latin typeface="Arial" charset="0"/>
                <a:ea typeface="MS PGothic" charset="0"/>
              </a:rPr>
              <a:t>To make a solution you must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Overcome all attractions between the solute particles;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1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Overcome some attractions between solvent molecules;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</a:p>
          <a:p>
            <a:pPr>
              <a:spcBef>
                <a:spcPct val="0"/>
              </a:spcBef>
              <a:buFontTx/>
              <a:buAutoNum type="arabicPeriod" startAt="2"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3.	 </a:t>
            </a:r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Form new attractions between solute particles and solvent molecules;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mix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exothermic.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568545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Formation: </a:t>
            </a:r>
            <a:b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Enthalpy of Solution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8E98DDDD-5B21-9825-7E15-83CA42B6A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32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4890"/>
            <a:ext cx="11381509" cy="2286001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overall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 for making a solution depends on the relative sizes of the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 for these three processes.</a:t>
            </a:r>
          </a:p>
          <a:p>
            <a:pPr marL="0" indent="0">
              <a:spcBef>
                <a:spcPct val="0"/>
              </a:spcBef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</a:t>
            </a:r>
            <a:r>
              <a:rPr lang="ja-JP" altLang="en-US" sz="44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’</a:t>
            </a:r>
            <a:r>
              <a:rPr lang="en-US" altLang="ja-JP" sz="44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n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= </a:t>
            </a:r>
            <a:r>
              <a:rPr lang="el-GR" altLang="ja-JP" sz="44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solute</a:t>
            </a:r>
            <a:r>
              <a:rPr lang="en-US" altLang="ja-JP" sz="44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 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+ </a:t>
            </a:r>
            <a:r>
              <a:rPr lang="el-GR" altLang="ja-JP" sz="44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altLang="ja-JP" sz="44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 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+ </a:t>
            </a:r>
            <a:r>
              <a:rPr lang="el-GR" altLang="ja-JP" sz="44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mix</a:t>
            </a:r>
            <a:endParaRPr lang="en-US" sz="4400" dirty="0">
              <a:solidFill>
                <a:srgbClr val="FF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Formation: The Enthalpy of Solution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6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1409830"/>
            <a:ext cx="108827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1: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Separating the solute into its constituent particles</a:t>
            </a:r>
          </a:p>
        </p:txBody>
      </p:sp>
      <p:pic>
        <p:nvPicPr>
          <p:cNvPr id="28676" name="Picture 2" descr="12_Pg552_UnFigure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>
            <a:fillRect/>
          </a:stretch>
        </p:blipFill>
        <p:spPr bwMode="auto">
          <a:xfrm>
            <a:off x="1828800" y="2904690"/>
            <a:ext cx="8534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71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81000" y="1379147"/>
            <a:ext cx="11319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2: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Separating the solvent particles from each other to make room for the solute particles</a:t>
            </a:r>
          </a:p>
        </p:txBody>
      </p:sp>
      <p:pic>
        <p:nvPicPr>
          <p:cNvPr id="29700" name="Picture 3" descr="12_Pg552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 bwMode="auto">
          <a:xfrm>
            <a:off x="3416618" y="3409509"/>
            <a:ext cx="7015855" cy="29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35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81000" y="1298864"/>
            <a:ext cx="11402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Step 3: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Mixing the solute particles with the solvent particles</a:t>
            </a:r>
          </a:p>
        </p:txBody>
      </p:sp>
      <p:pic>
        <p:nvPicPr>
          <p:cNvPr id="30724" name="Picture 2" descr="12_Pg552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1828800" y="3065259"/>
            <a:ext cx="85344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82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776</Words>
  <Application>Microsoft Office PowerPoint</Application>
  <PresentationFormat>Widescreen</PresentationFormat>
  <Paragraphs>141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Impact</vt:lpstr>
      <vt:lpstr>Times New Roman</vt:lpstr>
      <vt:lpstr>Default Design</vt:lpstr>
      <vt:lpstr>chemistry</vt:lpstr>
      <vt:lpstr>N32 - SOLUTIONS</vt:lpstr>
      <vt:lpstr>N32 -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173</cp:revision>
  <dcterms:created xsi:type="dcterms:W3CDTF">2006-06-08T16:43:21Z</dcterms:created>
  <dcterms:modified xsi:type="dcterms:W3CDTF">2025-01-28T18:30:15Z</dcterms:modified>
</cp:coreProperties>
</file>