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sldIdLst>
    <p:sldId id="407" r:id="rId3"/>
    <p:sldId id="405" r:id="rId4"/>
    <p:sldId id="409" r:id="rId5"/>
    <p:sldId id="410" r:id="rId6"/>
    <p:sldId id="412" r:id="rId7"/>
    <p:sldId id="413" r:id="rId8"/>
    <p:sldId id="411" r:id="rId9"/>
    <p:sldId id="272" r:id="rId10"/>
    <p:sldId id="353" r:id="rId11"/>
    <p:sldId id="354" r:id="rId12"/>
    <p:sldId id="273" r:id="rId13"/>
    <p:sldId id="350" r:id="rId14"/>
    <p:sldId id="406" r:id="rId15"/>
    <p:sldId id="351" r:id="rId16"/>
    <p:sldId id="265" r:id="rId17"/>
    <p:sldId id="264" r:id="rId18"/>
    <p:sldId id="266" r:id="rId19"/>
    <p:sldId id="404" r:id="rId20"/>
    <p:sldId id="408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99FF99"/>
    <a:srgbClr val="EFEFDD"/>
    <a:srgbClr val="4D4D4D"/>
    <a:srgbClr val="333333"/>
    <a:srgbClr val="5F5F5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631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31444C5-23F1-F946-B3C7-DEBAB28FB2B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0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C02877-C52E-8542-9F8D-2A6A9A96272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9843BB7-14C9-0B45-B9D5-5451E24F605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7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1D8E540-8070-2C43-8FA7-69C65D81CA6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0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072D751-ED2D-3543-A10E-F087E20F336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8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wifFbGDv4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6VuAo-LIYw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N33 -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Solubility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Trends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94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51318" y="2209800"/>
            <a:ext cx="4948045" cy="1600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larger the partial pressure of a gas in contact with a liquid, the more soluble the gas is in the liquid. </a:t>
            </a:r>
          </a:p>
        </p:txBody>
      </p:sp>
      <p:pic>
        <p:nvPicPr>
          <p:cNvPr id="49156" name="Picture 1" descr="12_1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"/>
          <a:stretch>
            <a:fillRect/>
          </a:stretch>
        </p:blipFill>
        <p:spPr bwMode="auto">
          <a:xfrm>
            <a:off x="5650681" y="1333500"/>
            <a:ext cx="6067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15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Dependence of Solubility of </a:t>
            </a:r>
            <a:b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in Water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436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1941" y="1272322"/>
            <a:ext cx="10751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 to dissolve best when: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66059" y="1742869"/>
            <a:ext cx="8711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Heated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Stirred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into small particles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08142" y="3482122"/>
            <a:ext cx="9122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 to dissolve best when: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66059" y="4001235"/>
            <a:ext cx="87110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solution is cold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 is high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Therefore…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331942" y="1272322"/>
            <a:ext cx="1149109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Saturated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When the solute and solvent in dynamic equilibrium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you add more solute it will not dissolve.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saturation [  ] depends on the temperature and pressure of gases.</a:t>
            </a:r>
          </a:p>
          <a:p>
            <a:pPr>
              <a:defRPr/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Unsaturated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– When there is less solute than when saturated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More solute will dissolve at this temperature.</a:t>
            </a:r>
          </a:p>
          <a:p>
            <a:pPr>
              <a:defRPr/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Supersaturated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– When there is more solute than when saturated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Made by heating the solvent up, dissolving more solute than can be dissolved at the lower temperature, and then slowly cooling the solution down. Not a very stable situation, the extra solute will “crash out” if disturbed. </a:t>
            </a:r>
            <a:b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70C0"/>
                </a:solidFill>
                <a:effectLst/>
                <a:latin typeface="Arial" charset="0"/>
                <a:ea typeface="MS PGothic" charset="0"/>
                <a:hlinkClick r:id="rId3"/>
              </a:rPr>
              <a:t>http://www.youtube.com/watch?v=0wifFbGDv4I</a:t>
            </a:r>
            <a:r>
              <a:rPr lang="en-US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 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Limit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51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12_1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>
            <a:fillRect/>
          </a:stretch>
        </p:blipFill>
        <p:spPr bwMode="auto">
          <a:xfrm>
            <a:off x="5522893" y="991428"/>
            <a:ext cx="6273363" cy="549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826" y="1210370"/>
            <a:ext cx="1142713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Can be used to predict </a:t>
            </a:r>
            <a:b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</a:br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solubility of a solute. </a:t>
            </a:r>
          </a:p>
          <a:p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charset="0"/>
                <a:ea typeface="MS PGothic" charset="0"/>
              </a:rPr>
              <a:t>Saturated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On the line</a:t>
            </a:r>
          </a:p>
          <a:p>
            <a:endParaRPr lang="en-US" sz="32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charset="0"/>
                <a:ea typeface="MS PGothic" charset="0"/>
              </a:rPr>
              <a:t>Unsaturated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Below the line</a:t>
            </a:r>
          </a:p>
          <a:p>
            <a:endParaRPr lang="en-US" sz="32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charset="0"/>
                <a:ea typeface="MS PGothic" charset="0"/>
              </a:rPr>
              <a:t>Supersaturated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Above the line</a:t>
            </a:r>
            <a:endParaRPr lang="en-US" dirty="0">
              <a:solidFill>
                <a:srgbClr val="0070C0"/>
              </a:solidFill>
              <a:latin typeface="Arial" charset="0"/>
              <a:ea typeface="MS PGothic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Curves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E1569EB6-FABF-C3F9-3735-DD2E5B83C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5714" y="265403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750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72305" y="1841505"/>
            <a:ext cx="11535381" cy="4610100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Arial" charset="0"/>
                <a:ea typeface="MS PGothic" charset="0"/>
              </a:rPr>
              <a:t>Units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-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Solubility is often in grams of solute that will dissolve in 100 g of water. Be sure to check though!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For most solids, the solubility of the solid increases as the temperature increases.</a:t>
            </a:r>
          </a:p>
          <a:p>
            <a:pPr lvl="3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When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solution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</a:t>
            </a: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endothermic</a:t>
            </a:r>
          </a:p>
          <a:p>
            <a:pPr marL="1371600" lvl="3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Sometimes, solubility decrease with increase in temp!</a:t>
            </a:r>
          </a:p>
          <a:p>
            <a:pPr lvl="3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When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solution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</a:t>
            </a:r>
            <a:r>
              <a:rPr lang="en-US" sz="320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exothermic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2306" y="522914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of Solubility </a:t>
            </a:r>
            <a:b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Solids in Water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936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7209" y="1164135"/>
            <a:ext cx="2544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7209" y="1692387"/>
            <a:ext cx="10668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substance whose aqueous solution conducts an electric current.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7209" y="3341554"/>
            <a:ext cx="3390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Nonelectrolyte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7210" y="3952843"/>
            <a:ext cx="99829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substance whose aqueous solution does not conduct an electric current.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 vs. Non-electrolytes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2300" y="1210370"/>
            <a:ext cx="505690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ammeter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measures the flow of electrons (current) through the circuit.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1595" y="3601982"/>
            <a:ext cx="115488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ammeter measures 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current, and the bulb glows, then the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sol’n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conducts.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1594" y="4929725"/>
            <a:ext cx="112587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ammeter fails to measure a current, and the bulb does not glow, the solution is non-conducting.</a:t>
            </a:r>
          </a:p>
        </p:txBody>
      </p:sp>
      <p:pic>
        <p:nvPicPr>
          <p:cNvPr id="11270" name="Picture 6" descr="batt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1508" y="1148631"/>
            <a:ext cx="5638800" cy="2767013"/>
          </a:xfrm>
          <a:noFill/>
          <a:ln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 vs. Non-electrolytes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781027" y="1453049"/>
            <a:ext cx="6320961" cy="452431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825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water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water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chloride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Hydrochloric acid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 acid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 alcohol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sodium chloride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0" y="182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 or Non-electrolytes?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01538" y="1627336"/>
            <a:ext cx="5773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65478" y="1627336"/>
            <a:ext cx="6126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NONELECTROLYTES: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09800" y="1925786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18044" y="2308350"/>
            <a:ext cx="59553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water (weak)</a:t>
            </a:r>
          </a:p>
          <a:p>
            <a:pPr marL="742950" indent="-7429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</a:p>
          <a:p>
            <a:pPr marL="742950" indent="-7429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</a:p>
          <a:p>
            <a:pPr marL="742950" indent="-7429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 acid solution (weak)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594324" y="2273667"/>
            <a:ext cx="452162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Pure water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Sugar solution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Ethanol solution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Pure </a:t>
            </a:r>
            <a:r>
              <a:rPr lang="en-US" sz="3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(unless molten!)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0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93088" y="3429000"/>
            <a:ext cx="688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https://youtu.be/S6VuAo-LIYw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3088" y="218941"/>
            <a:ext cx="11296841" cy="294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Presentation</a:t>
            </a:r>
          </a:p>
          <a:p>
            <a:pPr algn="l"/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VERSION! Does not cover the intro part about solubility in general. I will update it when I can!</a:t>
            </a: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11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499408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N33 -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515250" y="3719567"/>
            <a:ext cx="11468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determine if a substance is soluble, and can describe how the solubility changes based on the phase of the substance.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687E5-7EFF-99AF-A4B0-D72443CA47B7}"/>
              </a:ext>
            </a:extLst>
          </p:cNvPr>
          <p:cNvSpPr txBox="1"/>
          <p:nvPr/>
        </p:nvSpPr>
        <p:spPr>
          <a:xfrm>
            <a:off x="2088355" y="2273905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Solubility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Trends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6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5754" y="1570086"/>
            <a:ext cx="6302326" cy="1980028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Insoluble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What is Solubility? | ChemTalk">
            <a:extLst>
              <a:ext uri="{FF2B5EF4-FFF2-40B4-BE49-F238E27FC236}">
                <a16:creationId xmlns:a16="http://schemas.microsoft.com/office/drawing/2014/main" id="{75A4F1A4-48F5-8B63-39D7-36723376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56" y="861862"/>
            <a:ext cx="6489895" cy="22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luble or Insoluble? — lesson. Science CBSE, Class 6.">
            <a:extLst>
              <a:ext uri="{FF2B5EF4-FFF2-40B4-BE49-F238E27FC236}">
                <a16:creationId xmlns:a16="http://schemas.microsoft.com/office/drawing/2014/main" id="{4F6DB6F6-39E1-C966-88A3-EA0C092CE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27445" y="3790588"/>
            <a:ext cx="6541310" cy="25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55D50-EBF5-4524-59D1-7DDADDD6A50A}"/>
              </a:ext>
            </a:extLst>
          </p:cNvPr>
          <p:cNvSpPr txBox="1"/>
          <p:nvPr/>
        </p:nvSpPr>
        <p:spPr>
          <a:xfrm>
            <a:off x="451518" y="2214681"/>
            <a:ext cx="339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 AND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4B2A0-B150-EC16-F06A-6AC14C429315}"/>
              </a:ext>
            </a:extLst>
          </p:cNvPr>
          <p:cNvSpPr txBox="1"/>
          <p:nvPr/>
        </p:nvSpPr>
        <p:spPr>
          <a:xfrm>
            <a:off x="359582" y="5085094"/>
            <a:ext cx="339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4819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941" y="1167618"/>
            <a:ext cx="11527124" cy="2261382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 when you mix a solute and a solvent together you end up with a saturated solution and you can’t keep dissolving more solute.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salt and water – at some point the extra salt will </a:t>
            </a:r>
            <a:b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just sit on the bottom of the beaker.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8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something is </a:t>
            </a:r>
            <a:r>
              <a:rPr lang="en-US" sz="3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miscible 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means that you can mix the two substances to form a homogeneous mixture no matter what the proportions are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doesn’t matter how much water and ethanol you mix </a:t>
            </a:r>
            <a:b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together, they will always mix.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Miscibility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4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942" y="1922256"/>
            <a:ext cx="11860058" cy="4454731"/>
          </a:xfrm>
        </p:spPr>
        <p:txBody>
          <a:bodyPr/>
          <a:lstStyle/>
          <a:p>
            <a:pPr marL="0" indent="0">
              <a:buClr>
                <a:srgbClr val="000000"/>
              </a:buClr>
              <a:buNone/>
            </a:pPr>
            <a:r>
              <a:rPr lang="en-US" sz="3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Dissolving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molecules surround</a:t>
            </a:r>
            <a:b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particles and spread </a:t>
            </a:r>
            <a:b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them apart from each other</a:t>
            </a:r>
            <a:b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3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Dissociating</a:t>
            </a:r>
            <a:b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breaks the ionic bond</a:t>
            </a:r>
            <a:b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 particle and they </a:t>
            </a:r>
            <a:b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 into individual 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9171" y="574885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Dissolving vs. </a:t>
            </a:r>
          </a:p>
          <a:p>
            <a:pPr algn="l"/>
            <a:r>
              <a:rPr lang="en-US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Dissociating 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Brianna Bibel on X: &quot;Keeping in mind that DISSOLUTION ≠ DISSOCIATION!  (w/help of Van't Hoff) we can predict how adding solutes will affect  evaporation rate with the help of Raoult, whose formulas">
            <a:extLst>
              <a:ext uri="{FF2B5EF4-FFF2-40B4-BE49-F238E27FC236}">
                <a16:creationId xmlns:a16="http://schemas.microsoft.com/office/drawing/2014/main" id="{C0144D35-B429-3BE4-6D9F-B51F00B0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89" y="336050"/>
            <a:ext cx="6127653" cy="61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CB7E8D2-D907-41A1-4D98-A12E0E08B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4530129" y="296132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9170" y="267286"/>
            <a:ext cx="10742441" cy="10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Rules for Ionic Compounds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D366D-8AF9-998A-8E17-567C0A74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7" y="3143788"/>
            <a:ext cx="2841605" cy="3401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F7D084-5190-2659-0A53-05E62CA47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07" b="486"/>
          <a:stretch/>
        </p:blipFill>
        <p:spPr>
          <a:xfrm>
            <a:off x="4040061" y="1537947"/>
            <a:ext cx="7650194" cy="2879308"/>
          </a:xfrm>
          <a:prstGeom prst="rect">
            <a:avLst/>
          </a:prstGeom>
          <a:ln w="76200">
            <a:solidFill>
              <a:srgbClr val="FF330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8E8657-134A-334D-3DCF-5881EE90E1CF}"/>
              </a:ext>
            </a:extLst>
          </p:cNvPr>
          <p:cNvSpPr/>
          <p:nvPr/>
        </p:nvSpPr>
        <p:spPr bwMode="auto">
          <a:xfrm>
            <a:off x="406616" y="3101584"/>
            <a:ext cx="3038287" cy="118872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E42B74-3801-314A-DF61-4EB23470E8B2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 bwMode="auto">
          <a:xfrm flipV="1">
            <a:off x="3444903" y="2977601"/>
            <a:ext cx="595158" cy="71834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73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942" y="1143000"/>
            <a:ext cx="11860058" cy="5233988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just say that phrase as if it is an answer!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Things with similar IMFs will mix together. </a:t>
            </a:r>
          </a:p>
          <a:p>
            <a:pPr>
              <a:buClr>
                <a:srgbClr val="000000"/>
              </a:buClr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 + Polar</a:t>
            </a:r>
          </a:p>
          <a:p>
            <a:pPr>
              <a:buClr>
                <a:srgbClr val="000000"/>
              </a:buClr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Nonpolar + Nonpolar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Dissolves Like”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Why Oil and Water Don't Mix">
            <a:extLst>
              <a:ext uri="{FF2B5EF4-FFF2-40B4-BE49-F238E27FC236}">
                <a16:creationId xmlns:a16="http://schemas.microsoft.com/office/drawing/2014/main" id="{E7D9159C-0E2E-7D3E-48DD-4BF457B3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50" y="2166456"/>
            <a:ext cx="2803502" cy="42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942" y="1143000"/>
            <a:ext cx="11860058" cy="5233988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Solubility of MOST solids increases with temperature.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rate at which solids dissolve increases with increasing surface area of the solid.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Solubility decreases with temperature.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Solubility increases with the pressure above the solution.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Trends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12_Pg557_UnFigure_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80"/>
          <a:stretch>
            <a:fillRect/>
          </a:stretch>
        </p:blipFill>
        <p:spPr bwMode="auto">
          <a:xfrm>
            <a:off x="5603685" y="1246908"/>
            <a:ext cx="4191520" cy="52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1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of Solubility of </a:t>
            </a:r>
            <a:b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in Water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82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</TotalTime>
  <Words>738</Words>
  <Application>Microsoft Office PowerPoint</Application>
  <PresentationFormat>Widescreen</PresentationFormat>
  <Paragraphs>116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Impact</vt:lpstr>
      <vt:lpstr>Times New Roman</vt:lpstr>
      <vt:lpstr>Default Design</vt:lpstr>
      <vt:lpstr>chemistry</vt:lpstr>
      <vt:lpstr>N33 - SOLUTIONS</vt:lpstr>
      <vt:lpstr>N33 -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180</cp:revision>
  <dcterms:created xsi:type="dcterms:W3CDTF">2006-06-08T16:43:21Z</dcterms:created>
  <dcterms:modified xsi:type="dcterms:W3CDTF">2024-04-17T22:08:53Z</dcterms:modified>
</cp:coreProperties>
</file>