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85" r:id="rId3"/>
    <p:sldMasterId id="2147483697" r:id="rId4"/>
  </p:sldMasterIdLst>
  <p:notesMasterIdLst>
    <p:notesMasterId r:id="rId24"/>
  </p:notesMasterIdLst>
  <p:sldIdLst>
    <p:sldId id="407" r:id="rId5"/>
    <p:sldId id="405" r:id="rId6"/>
    <p:sldId id="416" r:id="rId7"/>
    <p:sldId id="290" r:id="rId8"/>
    <p:sldId id="269" r:id="rId9"/>
    <p:sldId id="271" r:id="rId10"/>
    <p:sldId id="414" r:id="rId11"/>
    <p:sldId id="415" r:id="rId12"/>
    <p:sldId id="277" r:id="rId13"/>
    <p:sldId id="278" r:id="rId14"/>
    <p:sldId id="279" r:id="rId15"/>
    <p:sldId id="280" r:id="rId16"/>
    <p:sldId id="281" r:id="rId17"/>
    <p:sldId id="287" r:id="rId18"/>
    <p:sldId id="284" r:id="rId19"/>
    <p:sldId id="285" r:id="rId20"/>
    <p:sldId id="283" r:id="rId21"/>
    <p:sldId id="286" r:id="rId22"/>
    <p:sldId id="408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99FF99"/>
    <a:srgbClr val="EFEFDD"/>
    <a:srgbClr val="4D4D4D"/>
    <a:srgbClr val="333333"/>
    <a:srgbClr val="5F5F5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31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1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636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23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67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35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3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60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0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02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08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463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165584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0565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4912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75638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92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12571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27715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2784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5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2633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296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264461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w0uwkF568s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N34 -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2580" y="3311604"/>
            <a:ext cx="111788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Net Ionic Equations and Particle Diagrams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948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54" y="79662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7736" y="1206067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 err="1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Pb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</a:t>
            </a:r>
            <a:r>
              <a:rPr lang="en-US" sz="4000" baseline="-25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4000" baseline="-25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KI 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lang="en-US" sz="4000" dirty="0">
              <a:solidFill>
                <a:srgbClr val="3366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9483" y="291562"/>
            <a:ext cx="3484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type of </a:t>
            </a:r>
            <a:r>
              <a:rPr lang="en-US" sz="32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rxn</a:t>
            </a: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5445" y="1363121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2060"/>
                </a:solidFill>
              </a:rPr>
              <a:t>Double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51069" y="2839721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err="1">
                <a:solidFill>
                  <a:srgbClr val="000000"/>
                </a:solidFill>
              </a:rPr>
              <a:t>Pb</a:t>
            </a:r>
            <a:r>
              <a:rPr lang="en-US" sz="3000" dirty="0">
                <a:solidFill>
                  <a:srgbClr val="000000"/>
                </a:solidFill>
              </a:rPr>
              <a:t>(NO</a:t>
            </a:r>
            <a:r>
              <a:rPr lang="en-US" sz="3000" baseline="-25000" dirty="0">
                <a:solidFill>
                  <a:srgbClr val="000000"/>
                </a:solidFill>
              </a:rPr>
              <a:t>3</a:t>
            </a:r>
            <a:r>
              <a:rPr lang="en-US" sz="3000" dirty="0">
                <a:solidFill>
                  <a:srgbClr val="000000"/>
                </a:solidFill>
              </a:rPr>
              <a:t>)</a:t>
            </a:r>
            <a:r>
              <a:rPr lang="en-US" sz="3000" baseline="-25000" dirty="0">
                <a:solidFill>
                  <a:srgbClr val="00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 + KI 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3000" dirty="0" err="1">
                <a:solidFill>
                  <a:srgbClr val="000000"/>
                </a:solidFill>
                <a:sym typeface="Wingdings" pitchFamily="2" charset="2"/>
              </a:rPr>
              <a:t>PbI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 + K(NO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) </a:t>
            </a:r>
            <a:r>
              <a:rPr lang="en-US" sz="3000" dirty="0">
                <a:solidFill>
                  <a:srgbClr val="FF0000"/>
                </a:solidFill>
                <a:sym typeface="Wingdings" pitchFamily="2" charset="2"/>
              </a:rPr>
              <a:t>NO!!!</a:t>
            </a:r>
            <a:endParaRPr lang="en-US" sz="3000" baseline="-250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845445" y="2750595"/>
            <a:ext cx="3364889" cy="49613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Ionic so cross over!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4055" y="3507357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err="1">
                <a:solidFill>
                  <a:srgbClr val="000000"/>
                </a:solidFill>
              </a:rPr>
              <a:t>Pb</a:t>
            </a:r>
            <a:r>
              <a:rPr lang="en-US" sz="3000" dirty="0">
                <a:solidFill>
                  <a:srgbClr val="000000"/>
                </a:solidFill>
              </a:rPr>
              <a:t>(NO</a:t>
            </a:r>
            <a:r>
              <a:rPr lang="en-US" sz="3000" baseline="-25000" dirty="0">
                <a:solidFill>
                  <a:srgbClr val="000000"/>
                </a:solidFill>
              </a:rPr>
              <a:t>3</a:t>
            </a:r>
            <a:r>
              <a:rPr lang="en-US" sz="3000" dirty="0">
                <a:solidFill>
                  <a:srgbClr val="000000"/>
                </a:solidFill>
              </a:rPr>
              <a:t>)</a:t>
            </a:r>
            <a:r>
              <a:rPr lang="en-US" sz="3000" baseline="-25000" dirty="0">
                <a:solidFill>
                  <a:srgbClr val="00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 + KI 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PbI</a:t>
            </a:r>
            <a:r>
              <a:rPr lang="en-US" sz="3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 + K(NO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) </a:t>
            </a:r>
            <a:endParaRPr lang="en-US" sz="3000" baseline="-25000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845445" y="3507357"/>
            <a:ext cx="1828799" cy="45281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Balance</a:t>
            </a: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6269503" y="5359115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NOT DONE!!!! NEED TO THINK ABOUT PHASES!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2777" y="4199676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err="1">
                <a:solidFill>
                  <a:srgbClr val="000000"/>
                </a:solidFill>
              </a:rPr>
              <a:t>Pb</a:t>
            </a:r>
            <a:r>
              <a:rPr lang="en-US" sz="3000" dirty="0">
                <a:solidFill>
                  <a:srgbClr val="000000"/>
                </a:solidFill>
              </a:rPr>
              <a:t>(NO</a:t>
            </a:r>
            <a:r>
              <a:rPr lang="en-US" sz="3000" baseline="-25000" dirty="0">
                <a:solidFill>
                  <a:srgbClr val="000000"/>
                </a:solidFill>
              </a:rPr>
              <a:t>3</a:t>
            </a:r>
            <a:r>
              <a:rPr lang="en-US" sz="3000" dirty="0">
                <a:solidFill>
                  <a:srgbClr val="000000"/>
                </a:solidFill>
              </a:rPr>
              <a:t>)</a:t>
            </a:r>
            <a:r>
              <a:rPr lang="en-US" sz="3000" baseline="-25000" dirty="0">
                <a:solidFill>
                  <a:srgbClr val="00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 + </a:t>
            </a:r>
            <a:r>
              <a:rPr lang="en-US" sz="3000" dirty="0">
                <a:solidFill>
                  <a:srgbClr val="FF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KI 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PbI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sz="3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K(NO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) </a:t>
            </a:r>
            <a:endParaRPr lang="en-US" sz="3000" baseline="-25000" dirty="0">
              <a:solidFill>
                <a:srgbClr val="000000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AE85AB5C-21DB-8454-B90F-4A0DA800E5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71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9" grpId="0" animBg="1"/>
      <p:bldP spid="20" grpId="0"/>
      <p:bldP spid="21" grpId="0" animBg="1"/>
      <p:bldP spid="22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53" y="111881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58484" y="144597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00"/>
                </a:solidFill>
              </a:rPr>
              <a:t>Pb</a:t>
            </a:r>
            <a:r>
              <a:rPr lang="en-US" sz="2800" dirty="0">
                <a:solidFill>
                  <a:srgbClr val="000000"/>
                </a:solidFill>
              </a:rPr>
              <a:t>(NO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+ 2KI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PbI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+ 2K(NO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 </a:t>
            </a:r>
            <a:endParaRPr lang="en-US" sz="2800" baseline="-25000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8533630" y="475542"/>
            <a:ext cx="3168237" cy="1176070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NOT DONE!!!! NEED TO THINK ABOUT PHASES!</a:t>
            </a: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608353" y="991164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608350" y="3349582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Complete Ionic Equation </a:t>
            </a: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598824" y="4827368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Net Ionic Equation </a:t>
            </a: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608352" y="2111496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Overall Equation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158410" y="2477896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00"/>
                </a:solidFill>
              </a:rPr>
              <a:t>Pb</a:t>
            </a:r>
            <a:r>
              <a:rPr lang="en-US" sz="2800" dirty="0">
                <a:solidFill>
                  <a:srgbClr val="000000"/>
                </a:solidFill>
              </a:rPr>
              <a:t>(NO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baseline="-25000" dirty="0">
                <a:solidFill>
                  <a:srgbClr val="FF0000"/>
                </a:solidFill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+ 2KI</a:t>
            </a:r>
            <a:r>
              <a:rPr lang="en-US" sz="2800" baseline="-25000" dirty="0">
                <a:solidFill>
                  <a:srgbClr val="FF0000"/>
                </a:solidFill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PbI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(s)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+ 2K(NO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</a:t>
            </a:r>
            <a:endParaRPr lang="en-US" sz="2800" baseline="-250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6910" y="3855627"/>
            <a:ext cx="10914192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</a:rPr>
              <a:t>Pb</a:t>
            </a:r>
            <a:r>
              <a:rPr lang="en-US" sz="2800" baseline="30000" dirty="0">
                <a:solidFill>
                  <a:srgbClr val="000000"/>
                </a:solidFill>
              </a:rPr>
              <a:t>2+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+2NO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+2K</a:t>
            </a:r>
            <a:r>
              <a:rPr lang="en-US" sz="2800" baseline="30000" dirty="0">
                <a:solidFill>
                  <a:srgbClr val="000000"/>
                </a:solidFill>
              </a:rPr>
              <a:t>+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+2 I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PbI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2(s)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+2K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+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 +2NO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)</a:t>
            </a:r>
            <a:endParaRPr lang="en-US" sz="2800" baseline="-250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2800" baseline="30000" dirty="0">
              <a:solidFill>
                <a:srgbClr val="3366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8350" y="530517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en-US" sz="3600" dirty="0">
                <a:solidFill>
                  <a:srgbClr val="2D2DB9"/>
                </a:solidFill>
              </a:rPr>
              <a:t>Pb</a:t>
            </a:r>
            <a:r>
              <a:rPr lang="en-US" sz="3600" baseline="30000" dirty="0">
                <a:solidFill>
                  <a:srgbClr val="2D2DB9"/>
                </a:solidFill>
              </a:rPr>
              <a:t>2+</a:t>
            </a:r>
            <a:r>
              <a:rPr lang="en-US" sz="3600" baseline="-25000" dirty="0">
                <a:solidFill>
                  <a:srgbClr val="2D2DB9"/>
                </a:solidFill>
              </a:rPr>
              <a:t>(</a:t>
            </a:r>
            <a:r>
              <a:rPr lang="en-US" sz="3600" baseline="-25000" dirty="0" err="1">
                <a:solidFill>
                  <a:srgbClr val="2D2DB9"/>
                </a:solidFill>
              </a:rPr>
              <a:t>aq</a:t>
            </a:r>
            <a:r>
              <a:rPr lang="en-US" sz="3600" baseline="-25000" dirty="0">
                <a:solidFill>
                  <a:srgbClr val="2D2DB9"/>
                </a:solidFill>
              </a:rPr>
              <a:t>)</a:t>
            </a:r>
            <a:r>
              <a:rPr lang="en-US" sz="3600" dirty="0">
                <a:solidFill>
                  <a:srgbClr val="2D2DB9"/>
                </a:solidFill>
              </a:rPr>
              <a:t> + 2 I</a:t>
            </a:r>
            <a:r>
              <a:rPr lang="en-US" sz="3600" baseline="30000" dirty="0">
                <a:solidFill>
                  <a:srgbClr val="2D2DB9"/>
                </a:solidFill>
              </a:rPr>
              <a:t>-</a:t>
            </a:r>
            <a:r>
              <a:rPr lang="en-US" sz="3600" baseline="-25000" dirty="0">
                <a:solidFill>
                  <a:srgbClr val="2D2DB9"/>
                </a:solidFill>
              </a:rPr>
              <a:t>(</a:t>
            </a:r>
            <a:r>
              <a:rPr lang="en-US" sz="3600" baseline="-25000" dirty="0" err="1">
                <a:solidFill>
                  <a:srgbClr val="2D2DB9"/>
                </a:solidFill>
              </a:rPr>
              <a:t>aq</a:t>
            </a:r>
            <a:r>
              <a:rPr lang="en-US" sz="3600" baseline="-25000" dirty="0">
                <a:solidFill>
                  <a:srgbClr val="2D2DB9"/>
                </a:solidFill>
              </a:rPr>
              <a:t>)</a:t>
            </a:r>
            <a:r>
              <a:rPr lang="en-US" sz="3600" dirty="0">
                <a:solidFill>
                  <a:srgbClr val="2D2DB9"/>
                </a:solidFill>
              </a:rPr>
              <a:t> </a:t>
            </a:r>
            <a:r>
              <a:rPr lang="en-US" sz="3600" dirty="0">
                <a:solidFill>
                  <a:srgbClr val="2D2DB9"/>
                </a:solidFill>
                <a:sym typeface="Wingdings" pitchFamily="2" charset="2"/>
              </a:rPr>
              <a:t> PbI</a:t>
            </a:r>
            <a:r>
              <a:rPr lang="en-US" sz="3600" baseline="-25000" dirty="0">
                <a:solidFill>
                  <a:srgbClr val="2D2DB9"/>
                </a:solidFill>
                <a:sym typeface="Wingdings" pitchFamily="2" charset="2"/>
              </a:rPr>
              <a:t>2(s)</a:t>
            </a:r>
            <a:endParaRPr lang="en-US" sz="3600" baseline="-25000" dirty="0">
              <a:solidFill>
                <a:srgbClr val="2D2DB9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477761" y="3773862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714006" y="3811391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10254065" y="4547719"/>
            <a:ext cx="1447802" cy="7606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Spectator Ions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2182367" y="3811391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9582554" y="3734303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Frame 2">
            <a:extLst>
              <a:ext uri="{FF2B5EF4-FFF2-40B4-BE49-F238E27FC236}">
                <a16:creationId xmlns:a16="http://schemas.microsoft.com/office/drawing/2014/main" id="{A795656D-1078-6EE8-1642-4339B036169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34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3" y="82290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1948" y="891302"/>
            <a:ext cx="4700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solution of Silver Nitrate with a solution of potassium chloride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6902" y="579246"/>
            <a:ext cx="3523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type of </a:t>
            </a:r>
            <a:r>
              <a:rPr lang="en-US" sz="32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rxn</a:t>
            </a: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15252" y="1593489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2060"/>
                </a:solidFill>
              </a:rPr>
              <a:t>Double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73101" y="2966331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000000"/>
                </a:solidFill>
                <a:latin typeface="Comic Sans MS"/>
              </a:rPr>
              <a:t>AgNO</a:t>
            </a:r>
            <a:r>
              <a:rPr lang="en-US" sz="3000" baseline="-25000" dirty="0">
                <a:solidFill>
                  <a:srgbClr val="000000"/>
                </a:solidFill>
                <a:latin typeface="Comic Sans MS"/>
              </a:rPr>
              <a:t>3</a:t>
            </a:r>
            <a:r>
              <a:rPr lang="en-US" sz="3000" dirty="0">
                <a:solidFill>
                  <a:srgbClr val="000000"/>
                </a:solidFill>
                <a:latin typeface="Comic Sans MS"/>
              </a:rPr>
              <a:t> + </a:t>
            </a:r>
            <a:r>
              <a:rPr lang="en-US" sz="3000" dirty="0" err="1">
                <a:solidFill>
                  <a:srgbClr val="000000"/>
                </a:solidFill>
                <a:latin typeface="Comic Sans MS"/>
              </a:rPr>
              <a:t>KCl</a:t>
            </a:r>
            <a:r>
              <a:rPr lang="en-US" sz="3000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 </a:t>
            </a:r>
            <a:r>
              <a:rPr lang="en-US" sz="3000" dirty="0" err="1">
                <a:solidFill>
                  <a:srgbClr val="000000"/>
                </a:solidFill>
                <a:latin typeface="Comic Sans MS"/>
                <a:sym typeface="Wingdings" pitchFamily="2" charset="2"/>
              </a:rPr>
              <a:t>AgCl</a:t>
            </a:r>
            <a:r>
              <a:rPr lang="en-US" sz="30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 + KNO</a:t>
            </a:r>
            <a:r>
              <a:rPr lang="en-US" sz="3000" baseline="-250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3</a:t>
            </a:r>
            <a:endParaRPr lang="en-US" sz="3000" baseline="-25000" dirty="0">
              <a:solidFill>
                <a:srgbClr val="000000"/>
              </a:solidFill>
              <a:latin typeface="Comic Sans MS"/>
            </a:endParaRP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7242150" y="2615984"/>
            <a:ext cx="1828799" cy="834139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Already neutral!</a:t>
            </a: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242148" y="3718409"/>
            <a:ext cx="1828799" cy="81583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Already Balanced!</a:t>
            </a: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6333392" y="5393869"/>
            <a:ext cx="5410201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NOT DONE!!!! NEED TO THINK ABOUT PHASES!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9849" y="4030005"/>
            <a:ext cx="67437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000000"/>
                </a:solidFill>
              </a:rPr>
              <a:t>AgNO</a:t>
            </a:r>
            <a:r>
              <a:rPr lang="en-US" sz="3000" baseline="-25000" dirty="0">
                <a:solidFill>
                  <a:srgbClr val="000000"/>
                </a:solidFill>
              </a:rPr>
              <a:t>3</a:t>
            </a:r>
            <a:r>
              <a:rPr lang="en-US" sz="3000" dirty="0">
                <a:solidFill>
                  <a:srgbClr val="000000"/>
                </a:solidFill>
              </a:rPr>
              <a:t> + </a:t>
            </a:r>
            <a:r>
              <a:rPr lang="en-US" sz="3000" dirty="0" err="1">
                <a:solidFill>
                  <a:srgbClr val="000000"/>
                </a:solidFill>
              </a:rPr>
              <a:t>KCl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3000" dirty="0" err="1">
                <a:solidFill>
                  <a:srgbClr val="000000"/>
                </a:solidFill>
                <a:sym typeface="Wingdings" pitchFamily="2" charset="2"/>
              </a:rPr>
              <a:t>AgCl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 + KNO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3000" baseline="-25000" dirty="0">
              <a:solidFill>
                <a:srgbClr val="000000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9EA695C0-9317-35AF-EB38-F0C61411FE3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07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9" grpId="0" animBg="1"/>
      <p:bldP spid="21" grpId="0" animBg="1"/>
      <p:bldP spid="22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04" y="167825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8485" y="1501306"/>
            <a:ext cx="534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</a:rPr>
              <a:t>AgNO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 + </a:t>
            </a:r>
            <a:r>
              <a:rPr lang="en-US" sz="2800" dirty="0" err="1">
                <a:solidFill>
                  <a:srgbClr val="000000"/>
                </a:solidFill>
              </a:rPr>
              <a:t>KCl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rgbClr val="000000"/>
                </a:solidFill>
                <a:sym typeface="Wingdings" pitchFamily="2" charset="2"/>
              </a:rPr>
              <a:t>AgCl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KNO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2800" baseline="-25000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8774722" y="525877"/>
            <a:ext cx="2933700" cy="1244382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NOT DONE!!!! NEED TO THINK ABOUT PHASES!</a:t>
            </a: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538014" y="1089637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538011" y="3405851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Complete Ionic Equation </a:t>
            </a: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538010" y="4785585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Net Ionic Equation </a:t>
            </a: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538013" y="2209969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Overall Equation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228749" y="2576369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</a:rPr>
              <a:t>AgNO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baseline="-25000" dirty="0">
                <a:solidFill>
                  <a:srgbClr val="FF0000"/>
                </a:solidFill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+ </a:t>
            </a:r>
            <a:r>
              <a:rPr lang="en-US" sz="2800" dirty="0" err="1">
                <a:solidFill>
                  <a:srgbClr val="000000"/>
                </a:solidFill>
              </a:rPr>
              <a:t>KCl</a:t>
            </a:r>
            <a:r>
              <a:rPr lang="en-US" sz="2800" baseline="-25000" dirty="0">
                <a:solidFill>
                  <a:srgbClr val="FF0000"/>
                </a:solidFill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rgbClr val="000000"/>
                </a:solidFill>
                <a:sym typeface="Wingdings" pitchFamily="2" charset="2"/>
              </a:rPr>
              <a:t>AgCl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(s)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KNO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6571" y="3954099"/>
            <a:ext cx="91440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</a:rPr>
              <a:t>Ag</a:t>
            </a:r>
            <a:r>
              <a:rPr lang="en-US" sz="2800" baseline="30000" dirty="0">
                <a:solidFill>
                  <a:srgbClr val="000000"/>
                </a:solidFill>
              </a:rPr>
              <a:t>+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 K</a:t>
            </a:r>
            <a:r>
              <a:rPr lang="en-US" sz="2800" baseline="30000" dirty="0">
                <a:solidFill>
                  <a:srgbClr val="000000"/>
                </a:solidFill>
              </a:rPr>
              <a:t>+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+Cl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800" dirty="0" err="1">
                <a:solidFill>
                  <a:srgbClr val="000000"/>
                </a:solidFill>
                <a:sym typeface="Wingdings" pitchFamily="2" charset="2"/>
              </a:rPr>
              <a:t>AgCl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(s)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+K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+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+NO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)</a:t>
            </a:r>
            <a:endParaRPr lang="en-US" sz="2800" baseline="-250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2800" baseline="300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8485" y="52100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en-US" sz="3600" dirty="0">
                <a:solidFill>
                  <a:srgbClr val="2D2DB9"/>
                </a:solidFill>
              </a:rPr>
              <a:t>Ag</a:t>
            </a:r>
            <a:r>
              <a:rPr lang="en-US" sz="3600" baseline="30000" dirty="0">
                <a:solidFill>
                  <a:srgbClr val="2D2DB9"/>
                </a:solidFill>
              </a:rPr>
              <a:t>+</a:t>
            </a:r>
            <a:r>
              <a:rPr lang="en-US" sz="3600" baseline="-25000" dirty="0">
                <a:solidFill>
                  <a:srgbClr val="2D2DB9"/>
                </a:solidFill>
              </a:rPr>
              <a:t>(</a:t>
            </a:r>
            <a:r>
              <a:rPr lang="en-US" sz="3600" baseline="-25000" dirty="0" err="1">
                <a:solidFill>
                  <a:srgbClr val="2D2DB9"/>
                </a:solidFill>
              </a:rPr>
              <a:t>aq</a:t>
            </a:r>
            <a:r>
              <a:rPr lang="en-US" sz="3600" baseline="-25000" dirty="0">
                <a:solidFill>
                  <a:srgbClr val="2D2DB9"/>
                </a:solidFill>
              </a:rPr>
              <a:t>)</a:t>
            </a:r>
            <a:r>
              <a:rPr lang="en-US" sz="3600" dirty="0">
                <a:solidFill>
                  <a:srgbClr val="2D2DB9"/>
                </a:solidFill>
              </a:rPr>
              <a:t> + Cl</a:t>
            </a:r>
            <a:r>
              <a:rPr lang="en-US" sz="3600" baseline="30000" dirty="0">
                <a:solidFill>
                  <a:srgbClr val="2D2DB9"/>
                </a:solidFill>
              </a:rPr>
              <a:t>-</a:t>
            </a:r>
            <a:r>
              <a:rPr lang="en-US" sz="3600" baseline="-25000" dirty="0">
                <a:solidFill>
                  <a:srgbClr val="2D2DB9"/>
                </a:solidFill>
              </a:rPr>
              <a:t>(</a:t>
            </a:r>
            <a:r>
              <a:rPr lang="en-US" sz="3600" baseline="-25000" dirty="0" err="1">
                <a:solidFill>
                  <a:srgbClr val="2D2DB9"/>
                </a:solidFill>
              </a:rPr>
              <a:t>aq</a:t>
            </a:r>
            <a:r>
              <a:rPr lang="en-US" sz="3600" baseline="-25000" dirty="0">
                <a:solidFill>
                  <a:srgbClr val="2D2DB9"/>
                </a:solidFill>
              </a:rPr>
              <a:t>)</a:t>
            </a:r>
            <a:r>
              <a:rPr lang="en-US" sz="3600" dirty="0">
                <a:solidFill>
                  <a:srgbClr val="2D2DB9"/>
                </a:solidFill>
              </a:rPr>
              <a:t> </a:t>
            </a:r>
            <a:r>
              <a:rPr lang="en-US" sz="3600" dirty="0">
                <a:solidFill>
                  <a:srgbClr val="2D2DB9"/>
                </a:solidFill>
                <a:sym typeface="Wingdings" pitchFamily="2" charset="2"/>
              </a:rPr>
              <a:t> </a:t>
            </a:r>
            <a:r>
              <a:rPr lang="en-US" sz="3600" dirty="0" err="1">
                <a:solidFill>
                  <a:srgbClr val="2D2DB9"/>
                </a:solidFill>
                <a:sym typeface="Wingdings" pitchFamily="2" charset="2"/>
              </a:rPr>
              <a:t>AgCl</a:t>
            </a:r>
            <a:r>
              <a:rPr lang="en-US" sz="3600" baseline="-25000" dirty="0">
                <a:solidFill>
                  <a:srgbClr val="2D2DB9"/>
                </a:solidFill>
                <a:sym typeface="Wingdings" pitchFamily="2" charset="2"/>
              </a:rPr>
              <a:t>(s)</a:t>
            </a:r>
            <a:endParaRPr lang="en-US" sz="3600" baseline="-25000" dirty="0">
              <a:solidFill>
                <a:srgbClr val="2D2DB9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407422" y="3886403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112649" y="3820093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10143965" y="3790572"/>
            <a:ext cx="1447802" cy="810274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Spectator Ions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2112028" y="3923932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8193733" y="3943602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Frame 2">
            <a:extLst>
              <a:ext uri="{FF2B5EF4-FFF2-40B4-BE49-F238E27FC236}">
                <a16:creationId xmlns:a16="http://schemas.microsoft.com/office/drawing/2014/main" id="{BE1E116C-187D-AC21-B0A4-304DE107EE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75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609" y="111481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Particulate Diagrams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455" y="3352343"/>
            <a:ext cx="72236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little color coded (or labeled) circles to represent particles </a:t>
            </a:r>
          </a:p>
          <a:p>
            <a:pPr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“particle” can be an atom, an ion, a polyatomic ion, compound or molecule.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right number of circles! Draw them to represent phases too! 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58902-06D0-B94F-6EC4-7F5916546180}"/>
              </a:ext>
            </a:extLst>
          </p:cNvPr>
          <p:cNvGrpSpPr/>
          <p:nvPr/>
        </p:nvGrpSpPr>
        <p:grpSpPr>
          <a:xfrm>
            <a:off x="7974035" y="1504684"/>
            <a:ext cx="4099196" cy="5132892"/>
            <a:chOff x="6553200" y="1504684"/>
            <a:chExt cx="4099196" cy="513289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53200" y="2438400"/>
              <a:ext cx="4099196" cy="4199176"/>
            </a:xfrm>
            <a:prstGeom prst="rect">
              <a:avLst/>
            </a:prstGeom>
          </p:spPr>
        </p:pic>
        <p:sp>
          <p:nvSpPr>
            <p:cNvPr id="21" name="Oval 20"/>
            <p:cNvSpPr/>
            <p:nvPr/>
          </p:nvSpPr>
          <p:spPr bwMode="auto">
            <a:xfrm>
              <a:off x="8971848" y="4499743"/>
              <a:ext cx="365760" cy="36576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8820241" y="6035040"/>
              <a:ext cx="365760" cy="36576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9563101" y="3803416"/>
              <a:ext cx="365760" cy="36576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8656686" y="3562401"/>
              <a:ext cx="365760" cy="36576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9342120" y="5183864"/>
              <a:ext cx="365760" cy="36576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7502562" y="4592050"/>
              <a:ext cx="365760" cy="36576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8342423" y="5040705"/>
              <a:ext cx="365760" cy="36576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9159240" y="6021682"/>
              <a:ext cx="365760" cy="36576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9758541" y="1646873"/>
              <a:ext cx="365760" cy="36576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8622311" y="2150880"/>
              <a:ext cx="365760" cy="36576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7653733" y="1504684"/>
              <a:ext cx="365760" cy="36576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722553" y="2042637"/>
              <a:ext cx="365760" cy="36576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339043" y="5867400"/>
              <a:ext cx="13594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srgbClr val="92D050"/>
                  </a:solidFill>
                  <a:latin typeface="Comic Sans MS"/>
                </a:rPr>
                <a:t>SOLID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11054" y="3866634"/>
              <a:ext cx="18024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srgbClr val="3366FF"/>
                  </a:solidFill>
                  <a:latin typeface="Comic Sans MS"/>
                </a:rPr>
                <a:t>LIQUID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530324" y="1557739"/>
              <a:ext cx="1032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srgbClr val="FF0000"/>
                  </a:solidFill>
                  <a:latin typeface="Comic Sans MS"/>
                </a:rPr>
                <a:t>GAS</a:t>
              </a:r>
            </a:p>
          </p:txBody>
        </p:sp>
      </p:grpSp>
      <p:sp>
        <p:nvSpPr>
          <p:cNvPr id="34" name="Freeform 33"/>
          <p:cNvSpPr/>
          <p:nvPr/>
        </p:nvSpPr>
        <p:spPr bwMode="auto">
          <a:xfrm>
            <a:off x="8654453" y="3349307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D7AD4B52-E649-701A-D18F-2E894489058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93D852-D025-A9F8-3892-57C724450329}"/>
              </a:ext>
            </a:extLst>
          </p:cNvPr>
          <p:cNvSpPr txBox="1"/>
          <p:nvPr/>
        </p:nvSpPr>
        <p:spPr>
          <a:xfrm>
            <a:off x="373753" y="880159"/>
            <a:ext cx="1066222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“Particulate representations of solutions communicate </a:t>
            </a:r>
            <a:b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structure and properties of solutions, by </a:t>
            </a:r>
            <a:b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illustration of the relative concentrations of the </a:t>
            </a:r>
            <a:b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 in the solution and drawings that </a:t>
            </a:r>
            <a:b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interactions among the components.”</a:t>
            </a:r>
          </a:p>
        </p:txBody>
      </p:sp>
    </p:spTree>
    <p:extLst>
      <p:ext uri="{BB962C8B-B14F-4D97-AF65-F5344CB8AC3E}">
        <p14:creationId xmlns:p14="http://schemas.microsoft.com/office/powerpoint/2010/main" val="64901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14" y="139422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88013" y="162755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</a:rPr>
              <a:t>Al</a:t>
            </a:r>
            <a:r>
              <a:rPr lang="en-US" sz="2800" dirty="0">
                <a:solidFill>
                  <a:srgbClr val="000000"/>
                </a:solidFill>
              </a:rPr>
              <a:t> + 3</a:t>
            </a:r>
            <a:r>
              <a:rPr lang="en-US" sz="2800" dirty="0">
                <a:solidFill>
                  <a:srgbClr val="92D050"/>
                </a:solidFill>
              </a:rPr>
              <a:t>Pb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3366FF"/>
                </a:solidFill>
              </a:rPr>
              <a:t>NO</a:t>
            </a:r>
            <a:r>
              <a:rPr lang="en-US" sz="2800" baseline="-25000" dirty="0">
                <a:solidFill>
                  <a:srgbClr val="3366FF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3</a:t>
            </a:r>
            <a:r>
              <a:rPr lang="en-US" sz="2800" dirty="0">
                <a:solidFill>
                  <a:srgbClr val="92D050"/>
                </a:solidFill>
                <a:sym typeface="Wingdings" pitchFamily="2" charset="2"/>
              </a:rPr>
              <a:t>Pb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+ 2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Al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(</a:t>
            </a:r>
            <a:r>
              <a:rPr lang="en-US" sz="2800" dirty="0">
                <a:solidFill>
                  <a:srgbClr val="3366FF"/>
                </a:solidFill>
                <a:sym typeface="Wingdings" pitchFamily="2" charset="2"/>
              </a:rPr>
              <a:t>NO</a:t>
            </a:r>
            <a:r>
              <a:rPr lang="en-US" sz="2800" baseline="-25000" dirty="0">
                <a:solidFill>
                  <a:srgbClr val="3366FF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578824" y="1172747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438400"/>
            <a:ext cx="4099196" cy="4199176"/>
          </a:xfrm>
          <a:prstGeom prst="rect">
            <a:avLst/>
          </a:prstGeom>
        </p:spPr>
      </p:pic>
      <p:pic>
        <p:nvPicPr>
          <p:cNvPr id="16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21" y="2128627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oney clipart black and white&#10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891" y="2128627"/>
            <a:ext cx="1487096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15874" y="3689842"/>
            <a:ext cx="2747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Jars of chemicals in stock room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7527397" y="4103645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581443" y="4720324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8186304" y="6022026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7262843" y="3379430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2625" y="2385023"/>
            <a:ext cx="2366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Dump into beaker…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5073" y="2761047"/>
            <a:ext cx="98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Al</a:t>
            </a:r>
            <a:endParaRPr lang="en-US" sz="1800" b="0" baseline="-25000" dirty="0">
              <a:solidFill>
                <a:srgbClr val="000000"/>
              </a:solidFill>
              <a:latin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89765" y="2761047"/>
            <a:ext cx="116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err="1">
                <a:solidFill>
                  <a:srgbClr val="000000"/>
                </a:solidFill>
                <a:latin typeface="Comic Sans MS"/>
              </a:rPr>
              <a:t>Pb</a:t>
            </a: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(NO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3</a:t>
            </a: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)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2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170199" y="4305118"/>
            <a:ext cx="365760" cy="36576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9563101" y="3803416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8530323" y="3607092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9342120" y="5183864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7492732" y="4857825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164563" y="4185930"/>
            <a:ext cx="365760" cy="365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8525303" y="6008668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336875" y="5714853"/>
            <a:ext cx="365760" cy="36576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8C32EC3-8A12-00BC-7546-CA1D4C4786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8564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3337" r="5576"/>
          <a:stretch/>
        </p:blipFill>
        <p:spPr>
          <a:xfrm>
            <a:off x="6781800" y="2354024"/>
            <a:ext cx="3733800" cy="4199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018" y="140454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810501" y="15736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</a:rPr>
              <a:t>Pb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7030A0"/>
                </a:solidFill>
              </a:rPr>
              <a:t>NO</a:t>
            </a:r>
            <a:r>
              <a:rPr lang="en-US" sz="2800" baseline="-25000" dirty="0">
                <a:solidFill>
                  <a:srgbClr val="7030A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+ 2</a:t>
            </a:r>
            <a:r>
              <a:rPr lang="en-US" sz="2800" dirty="0">
                <a:solidFill>
                  <a:srgbClr val="92D050"/>
                </a:solidFill>
              </a:rPr>
              <a:t>K</a:t>
            </a:r>
            <a:r>
              <a:rPr lang="en-US" sz="2800" dirty="0">
                <a:solidFill>
                  <a:srgbClr val="3366FF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Pb</a:t>
            </a:r>
            <a:r>
              <a:rPr lang="en-US" sz="2800" dirty="0">
                <a:solidFill>
                  <a:srgbClr val="3366FF"/>
                </a:solidFill>
                <a:sym typeface="Wingdings" pitchFamily="2" charset="2"/>
              </a:rPr>
              <a:t>I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+ 2</a:t>
            </a:r>
            <a:r>
              <a:rPr lang="en-US" sz="2800" dirty="0">
                <a:solidFill>
                  <a:srgbClr val="92D050"/>
                </a:solidFill>
                <a:sym typeface="Wingdings" pitchFamily="2" charset="2"/>
              </a:rPr>
              <a:t>K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(</a:t>
            </a:r>
            <a:r>
              <a:rPr lang="en-US" sz="2800" dirty="0">
                <a:solidFill>
                  <a:srgbClr val="7030A0"/>
                </a:solidFill>
                <a:sym typeface="Wingdings" pitchFamily="2" charset="2"/>
              </a:rPr>
              <a:t>NO</a:t>
            </a:r>
            <a:r>
              <a:rPr lang="en-US" sz="2800" baseline="-25000" dirty="0">
                <a:solidFill>
                  <a:srgbClr val="7030A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 </a:t>
            </a:r>
            <a:endParaRPr lang="en-US" sz="2800" baseline="-250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556336" y="1118876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pic>
        <p:nvPicPr>
          <p:cNvPr id="18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33" y="2074756"/>
            <a:ext cx="149366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32585" y="2707176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err="1">
                <a:solidFill>
                  <a:srgbClr val="000000"/>
                </a:solidFill>
                <a:latin typeface="Comic Sans MS"/>
              </a:rPr>
              <a:t>Pb</a:t>
            </a: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(NO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3</a:t>
            </a: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)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2</a:t>
            </a:r>
          </a:p>
        </p:txBody>
      </p:sp>
      <p:pic>
        <p:nvPicPr>
          <p:cNvPr id="20" name="Picture 4" descr="honey clipart black and white&#10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156" y="2112252"/>
            <a:ext cx="1308684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069657" y="2770066"/>
            <a:ext cx="98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KI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6333" y="3628443"/>
            <a:ext cx="2728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Jars of chemicals in stock room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50137" y="2331152"/>
            <a:ext cx="232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Dump into beaker…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9110768" y="5745199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9377915" y="4170755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8756933" y="3495302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7354647" y="3295054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8251347" y="5732283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546907" y="3848367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8240230" y="4672011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648700" y="5745199"/>
            <a:ext cx="548640" cy="5486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5BF613AC-8040-ACE6-8932-49A708AC194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587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481" y="2170880"/>
            <a:ext cx="4099196" cy="4199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780" y="141435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5911" y="1497601"/>
            <a:ext cx="534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</a:rPr>
              <a:t>Ag</a:t>
            </a:r>
            <a:r>
              <a:rPr lang="en-US" sz="2800" dirty="0">
                <a:solidFill>
                  <a:srgbClr val="7030A0"/>
                </a:solidFill>
              </a:rPr>
              <a:t>NO</a:t>
            </a:r>
            <a:r>
              <a:rPr lang="en-US" sz="2800" baseline="-25000" dirty="0">
                <a:solidFill>
                  <a:srgbClr val="7030A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 + </a:t>
            </a:r>
            <a:r>
              <a:rPr lang="en-US" sz="2800" dirty="0" err="1">
                <a:solidFill>
                  <a:srgbClr val="92D050"/>
                </a:solidFill>
              </a:rPr>
              <a:t>K</a:t>
            </a:r>
            <a:r>
              <a:rPr lang="en-US" sz="2800" dirty="0" err="1">
                <a:solidFill>
                  <a:srgbClr val="3366FF"/>
                </a:solidFill>
              </a:rPr>
              <a:t>Cl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rgbClr val="FF0000"/>
                </a:solidFill>
                <a:sym typeface="Wingdings" pitchFamily="2" charset="2"/>
              </a:rPr>
              <a:t>Ag</a:t>
            </a:r>
            <a:r>
              <a:rPr lang="en-US" sz="2800" dirty="0" err="1">
                <a:solidFill>
                  <a:srgbClr val="3366FF"/>
                </a:solidFill>
                <a:sym typeface="Wingdings" pitchFamily="2" charset="2"/>
              </a:rPr>
              <a:t>Cl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 + </a:t>
            </a:r>
            <a:r>
              <a:rPr lang="en-US" sz="2800" dirty="0">
                <a:solidFill>
                  <a:srgbClr val="92D050"/>
                </a:solidFill>
                <a:sym typeface="Wingdings" pitchFamily="2" charset="2"/>
              </a:rPr>
              <a:t>K</a:t>
            </a:r>
            <a:r>
              <a:rPr lang="en-US" sz="2800" dirty="0">
                <a:solidFill>
                  <a:srgbClr val="7030A0"/>
                </a:solidFill>
                <a:sym typeface="Wingdings" pitchFamily="2" charset="2"/>
              </a:rPr>
              <a:t>NO</a:t>
            </a:r>
            <a:r>
              <a:rPr lang="en-US" sz="2800" baseline="-25000" dirty="0">
                <a:solidFill>
                  <a:srgbClr val="7030A0"/>
                </a:solidFill>
                <a:sym typeface="Wingdings" pitchFamily="2" charset="2"/>
              </a:rPr>
              <a:t>3</a:t>
            </a:r>
            <a:endParaRPr lang="en-US" sz="2800" baseline="-25000" dirty="0">
              <a:solidFill>
                <a:srgbClr val="7030A0"/>
              </a:solidFill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555440" y="1085932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pic>
        <p:nvPicPr>
          <p:cNvPr id="1028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37" y="2041812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690" y="2674232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AgNO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3</a:t>
            </a:r>
          </a:p>
        </p:txBody>
      </p:sp>
      <p:pic>
        <p:nvPicPr>
          <p:cNvPr id="21" name="Picture 4" descr="honey clipart black and whit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508" y="2041812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068761" y="2674232"/>
            <a:ext cx="98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err="1">
                <a:solidFill>
                  <a:srgbClr val="000000"/>
                </a:solidFill>
                <a:latin typeface="Comic Sans MS"/>
              </a:rPr>
              <a:t>KCl</a:t>
            </a:r>
            <a:endParaRPr lang="en-US" sz="1800" b="0" dirty="0">
              <a:solidFill>
                <a:srgbClr val="000000"/>
              </a:solidFill>
              <a:latin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1689" y="3624340"/>
            <a:ext cx="271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Jars of chemicals in stock room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49241" y="2298208"/>
            <a:ext cx="232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Dump into beaker…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8024285" y="5599327"/>
            <a:ext cx="548640" cy="5486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8530236" y="5599327"/>
            <a:ext cx="548640" cy="54864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9032780" y="4163411"/>
            <a:ext cx="548640" cy="54864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529938" y="3633719"/>
            <a:ext cx="548640" cy="54864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7261124" y="3111910"/>
            <a:ext cx="2890683" cy="162232"/>
          </a:xfrm>
          <a:custGeom>
            <a:avLst/>
            <a:gdLst>
              <a:gd name="connsiteX0" fmla="*/ 0 w 2890683"/>
              <a:gd name="connsiteY0" fmla="*/ 147484 h 162232"/>
              <a:gd name="connsiteX1" fmla="*/ 73742 w 2890683"/>
              <a:gd name="connsiteY1" fmla="*/ 88490 h 162232"/>
              <a:gd name="connsiteX2" fmla="*/ 250722 w 2890683"/>
              <a:gd name="connsiteY2" fmla="*/ 88490 h 162232"/>
              <a:gd name="connsiteX3" fmla="*/ 339212 w 2890683"/>
              <a:gd name="connsiteY3" fmla="*/ 117987 h 162232"/>
              <a:gd name="connsiteX4" fmla="*/ 383458 w 2890683"/>
              <a:gd name="connsiteY4" fmla="*/ 132735 h 162232"/>
              <a:gd name="connsiteX5" fmla="*/ 501445 w 2890683"/>
              <a:gd name="connsiteY5" fmla="*/ 162232 h 162232"/>
              <a:gd name="connsiteX6" fmla="*/ 752167 w 2890683"/>
              <a:gd name="connsiteY6" fmla="*/ 147484 h 162232"/>
              <a:gd name="connsiteX7" fmla="*/ 899651 w 2890683"/>
              <a:gd name="connsiteY7" fmla="*/ 132735 h 162232"/>
              <a:gd name="connsiteX8" fmla="*/ 988142 w 2890683"/>
              <a:gd name="connsiteY8" fmla="*/ 73742 h 162232"/>
              <a:gd name="connsiteX9" fmla="*/ 1032387 w 2890683"/>
              <a:gd name="connsiteY9" fmla="*/ 44245 h 162232"/>
              <a:gd name="connsiteX10" fmla="*/ 1091380 w 2890683"/>
              <a:gd name="connsiteY10" fmla="*/ 29496 h 162232"/>
              <a:gd name="connsiteX11" fmla="*/ 1179871 w 2890683"/>
              <a:gd name="connsiteY11" fmla="*/ 0 h 162232"/>
              <a:gd name="connsiteX12" fmla="*/ 1637071 w 2890683"/>
              <a:gd name="connsiteY12" fmla="*/ 14748 h 162232"/>
              <a:gd name="connsiteX13" fmla="*/ 1828800 w 2890683"/>
              <a:gd name="connsiteY13" fmla="*/ 58993 h 162232"/>
              <a:gd name="connsiteX14" fmla="*/ 1917290 w 2890683"/>
              <a:gd name="connsiteY14" fmla="*/ 73742 h 162232"/>
              <a:gd name="connsiteX15" fmla="*/ 1991032 w 2890683"/>
              <a:gd name="connsiteY15" fmla="*/ 88490 h 162232"/>
              <a:gd name="connsiteX16" fmla="*/ 2182761 w 2890683"/>
              <a:gd name="connsiteY16" fmla="*/ 103238 h 162232"/>
              <a:gd name="connsiteX17" fmla="*/ 2743200 w 2890683"/>
              <a:gd name="connsiteY17" fmla="*/ 88490 h 162232"/>
              <a:gd name="connsiteX18" fmla="*/ 2831690 w 2890683"/>
              <a:gd name="connsiteY18" fmla="*/ 58993 h 162232"/>
              <a:gd name="connsiteX19" fmla="*/ 2890683 w 2890683"/>
              <a:gd name="connsiteY19" fmla="*/ 29496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90683" h="162232">
                <a:moveTo>
                  <a:pt x="0" y="147484"/>
                </a:moveTo>
                <a:cubicBezTo>
                  <a:pt x="24581" y="127819"/>
                  <a:pt x="46225" y="103777"/>
                  <a:pt x="73742" y="88490"/>
                </a:cubicBezTo>
                <a:cubicBezTo>
                  <a:pt x="127435" y="58660"/>
                  <a:pt x="198174" y="81922"/>
                  <a:pt x="250722" y="88490"/>
                </a:cubicBezTo>
                <a:lnTo>
                  <a:pt x="339212" y="117987"/>
                </a:lnTo>
                <a:cubicBezTo>
                  <a:pt x="353961" y="122903"/>
                  <a:pt x="368214" y="129686"/>
                  <a:pt x="383458" y="132735"/>
                </a:cubicBezTo>
                <a:cubicBezTo>
                  <a:pt x="472444" y="150533"/>
                  <a:pt x="433419" y="139557"/>
                  <a:pt x="501445" y="162232"/>
                </a:cubicBezTo>
                <a:lnTo>
                  <a:pt x="752167" y="147484"/>
                </a:lnTo>
                <a:cubicBezTo>
                  <a:pt x="801439" y="143834"/>
                  <a:pt x="852493" y="147472"/>
                  <a:pt x="899651" y="132735"/>
                </a:cubicBezTo>
                <a:cubicBezTo>
                  <a:pt x="933488" y="122161"/>
                  <a:pt x="958645" y="93406"/>
                  <a:pt x="988142" y="73742"/>
                </a:cubicBezTo>
                <a:cubicBezTo>
                  <a:pt x="1002890" y="63910"/>
                  <a:pt x="1015191" y="48544"/>
                  <a:pt x="1032387" y="44245"/>
                </a:cubicBezTo>
                <a:cubicBezTo>
                  <a:pt x="1052051" y="39329"/>
                  <a:pt x="1071965" y="35320"/>
                  <a:pt x="1091380" y="29496"/>
                </a:cubicBezTo>
                <a:cubicBezTo>
                  <a:pt x="1121161" y="20562"/>
                  <a:pt x="1179871" y="0"/>
                  <a:pt x="1179871" y="0"/>
                </a:cubicBezTo>
                <a:cubicBezTo>
                  <a:pt x="1332271" y="4916"/>
                  <a:pt x="1484826" y="6290"/>
                  <a:pt x="1637071" y="14748"/>
                </a:cubicBezTo>
                <a:cubicBezTo>
                  <a:pt x="1669020" y="16523"/>
                  <a:pt x="1818372" y="57255"/>
                  <a:pt x="1828800" y="58993"/>
                </a:cubicBezTo>
                <a:lnTo>
                  <a:pt x="1917290" y="73742"/>
                </a:lnTo>
                <a:cubicBezTo>
                  <a:pt x="1941953" y="78226"/>
                  <a:pt x="1966118" y="85722"/>
                  <a:pt x="1991032" y="88490"/>
                </a:cubicBezTo>
                <a:cubicBezTo>
                  <a:pt x="2054738" y="95568"/>
                  <a:pt x="2118851" y="98322"/>
                  <a:pt x="2182761" y="103238"/>
                </a:cubicBezTo>
                <a:cubicBezTo>
                  <a:pt x="2369574" y="98322"/>
                  <a:pt x="2556755" y="101202"/>
                  <a:pt x="2743200" y="88490"/>
                </a:cubicBezTo>
                <a:cubicBezTo>
                  <a:pt x="2774220" y="86375"/>
                  <a:pt x="2802193" y="68825"/>
                  <a:pt x="2831690" y="58993"/>
                </a:cubicBezTo>
                <a:cubicBezTo>
                  <a:pt x="2882531" y="42046"/>
                  <a:pt x="2864942" y="55238"/>
                  <a:pt x="2890683" y="29496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F1A7DB6-F621-5113-4869-3FF6C172E8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31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92" y="152720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one to try!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0691" y="2303164"/>
            <a:ext cx="7156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</a:rPr>
              <a:t>Ag</a:t>
            </a:r>
            <a:r>
              <a:rPr lang="en-US" sz="2800" dirty="0">
                <a:solidFill>
                  <a:srgbClr val="7030A0"/>
                </a:solidFill>
              </a:rPr>
              <a:t>NO</a:t>
            </a:r>
            <a:r>
              <a:rPr lang="en-US" sz="2800" baseline="-25000" dirty="0">
                <a:solidFill>
                  <a:srgbClr val="7030A0"/>
                </a:solidFill>
              </a:rPr>
              <a:t>3</a:t>
            </a:r>
            <a:r>
              <a:rPr lang="en-US" sz="2800" baseline="-250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+ </a:t>
            </a:r>
            <a:r>
              <a:rPr lang="en-US" sz="2800" dirty="0">
                <a:solidFill>
                  <a:srgbClr val="92D050"/>
                </a:solidFill>
              </a:rPr>
              <a:t>Ca</a:t>
            </a:r>
            <a:r>
              <a:rPr lang="en-US" sz="2800" dirty="0">
                <a:solidFill>
                  <a:srgbClr val="3366FF"/>
                </a:solidFill>
              </a:rPr>
              <a:t>Br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800" dirty="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Ag</a:t>
            </a:r>
            <a:r>
              <a:rPr lang="en-US" sz="2800" dirty="0">
                <a:solidFill>
                  <a:srgbClr val="3366FF"/>
                </a:solidFill>
                <a:sym typeface="Wingdings" panose="05000000000000000000" pitchFamily="2" charset="2"/>
              </a:rPr>
              <a:t>Br</a:t>
            </a: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 + </a:t>
            </a:r>
            <a:r>
              <a:rPr lang="en-US" sz="2800" dirty="0">
                <a:solidFill>
                  <a:srgbClr val="92D050"/>
                </a:solidFill>
                <a:sym typeface="Wingdings" panose="05000000000000000000" pitchFamily="2" charset="2"/>
              </a:rPr>
              <a:t>Ca</a:t>
            </a:r>
            <a:r>
              <a:rPr lang="en-US" sz="2800" dirty="0">
                <a:solidFill>
                  <a:srgbClr val="7030A0"/>
                </a:solidFill>
                <a:sym typeface="Wingdings" panose="05000000000000000000" pitchFamily="2" charset="2"/>
              </a:rPr>
              <a:t>(NO</a:t>
            </a:r>
            <a:r>
              <a:rPr lang="en-US" sz="2800" baseline="-25000" dirty="0">
                <a:solidFill>
                  <a:srgbClr val="7030A0"/>
                </a:solidFill>
                <a:sym typeface="Wingdings" panose="05000000000000000000" pitchFamily="2" charset="2"/>
              </a:rPr>
              <a:t>3</a:t>
            </a:r>
            <a:r>
              <a:rPr lang="en-US" sz="2800" dirty="0">
                <a:solidFill>
                  <a:srgbClr val="7030A0"/>
                </a:solidFill>
                <a:sym typeface="Wingdings" panose="05000000000000000000" pitchFamily="2" charset="2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endParaRPr lang="en-US" sz="2800" baseline="-250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580220" y="1891495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pic>
        <p:nvPicPr>
          <p:cNvPr id="1028" name="Picture 4" descr="honey clipart black and white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17" y="2847375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6470" y="3479795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AgNO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3</a:t>
            </a:r>
          </a:p>
        </p:txBody>
      </p:sp>
      <p:pic>
        <p:nvPicPr>
          <p:cNvPr id="21" name="Picture 4" descr="honey clipart black and white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288" y="2847375"/>
            <a:ext cx="1337073" cy="14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093541" y="3479795"/>
            <a:ext cx="98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latin typeface="Comic Sans MS"/>
              </a:rPr>
              <a:t>CaBr</a:t>
            </a:r>
            <a:r>
              <a:rPr lang="en-US" sz="1800" b="0" baseline="-25000" dirty="0">
                <a:solidFill>
                  <a:srgbClr val="000000"/>
                </a:solidFill>
                <a:latin typeface="Comic Sans MS"/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6470" y="4429903"/>
            <a:ext cx="2718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Jars of chemicals in stock room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74021" y="3103771"/>
            <a:ext cx="232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mic Sans MS"/>
              </a:rPr>
              <a:t>Dump into beaker…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E0494E-79AF-EDDE-56B6-9A0386EFFC68}"/>
              </a:ext>
            </a:extLst>
          </p:cNvPr>
          <p:cNvGrpSpPr/>
          <p:nvPr/>
        </p:nvGrpSpPr>
        <p:grpSpPr>
          <a:xfrm>
            <a:off x="8039686" y="2365746"/>
            <a:ext cx="3733800" cy="4199176"/>
            <a:chOff x="6858000" y="2506424"/>
            <a:chExt cx="3733800" cy="419917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3337" r="5576"/>
            <a:stretch/>
          </p:blipFill>
          <p:spPr>
            <a:xfrm>
              <a:off x="6858000" y="2506424"/>
              <a:ext cx="3733800" cy="4199176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 bwMode="auto">
            <a:xfrm>
              <a:off x="7654782" y="5913664"/>
              <a:ext cx="548640" cy="5486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8160733" y="5913664"/>
              <a:ext cx="548640" cy="54864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7612093" y="3906129"/>
              <a:ext cx="548640" cy="548640"/>
            </a:xfrm>
            <a:prstGeom prst="ellipse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7030A0"/>
                </a:solidFill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7391401" y="3447454"/>
              <a:ext cx="2890683" cy="162232"/>
            </a:xfrm>
            <a:custGeom>
              <a:avLst/>
              <a:gdLst>
                <a:gd name="connsiteX0" fmla="*/ 0 w 2890683"/>
                <a:gd name="connsiteY0" fmla="*/ 147484 h 162232"/>
                <a:gd name="connsiteX1" fmla="*/ 73742 w 2890683"/>
                <a:gd name="connsiteY1" fmla="*/ 88490 h 162232"/>
                <a:gd name="connsiteX2" fmla="*/ 250722 w 2890683"/>
                <a:gd name="connsiteY2" fmla="*/ 88490 h 162232"/>
                <a:gd name="connsiteX3" fmla="*/ 339212 w 2890683"/>
                <a:gd name="connsiteY3" fmla="*/ 117987 h 162232"/>
                <a:gd name="connsiteX4" fmla="*/ 383458 w 2890683"/>
                <a:gd name="connsiteY4" fmla="*/ 132735 h 162232"/>
                <a:gd name="connsiteX5" fmla="*/ 501445 w 2890683"/>
                <a:gd name="connsiteY5" fmla="*/ 162232 h 162232"/>
                <a:gd name="connsiteX6" fmla="*/ 752167 w 2890683"/>
                <a:gd name="connsiteY6" fmla="*/ 147484 h 162232"/>
                <a:gd name="connsiteX7" fmla="*/ 899651 w 2890683"/>
                <a:gd name="connsiteY7" fmla="*/ 132735 h 162232"/>
                <a:gd name="connsiteX8" fmla="*/ 988142 w 2890683"/>
                <a:gd name="connsiteY8" fmla="*/ 73742 h 162232"/>
                <a:gd name="connsiteX9" fmla="*/ 1032387 w 2890683"/>
                <a:gd name="connsiteY9" fmla="*/ 44245 h 162232"/>
                <a:gd name="connsiteX10" fmla="*/ 1091380 w 2890683"/>
                <a:gd name="connsiteY10" fmla="*/ 29496 h 162232"/>
                <a:gd name="connsiteX11" fmla="*/ 1179871 w 2890683"/>
                <a:gd name="connsiteY11" fmla="*/ 0 h 162232"/>
                <a:gd name="connsiteX12" fmla="*/ 1637071 w 2890683"/>
                <a:gd name="connsiteY12" fmla="*/ 14748 h 162232"/>
                <a:gd name="connsiteX13" fmla="*/ 1828800 w 2890683"/>
                <a:gd name="connsiteY13" fmla="*/ 58993 h 162232"/>
                <a:gd name="connsiteX14" fmla="*/ 1917290 w 2890683"/>
                <a:gd name="connsiteY14" fmla="*/ 73742 h 162232"/>
                <a:gd name="connsiteX15" fmla="*/ 1991032 w 2890683"/>
                <a:gd name="connsiteY15" fmla="*/ 88490 h 162232"/>
                <a:gd name="connsiteX16" fmla="*/ 2182761 w 2890683"/>
                <a:gd name="connsiteY16" fmla="*/ 103238 h 162232"/>
                <a:gd name="connsiteX17" fmla="*/ 2743200 w 2890683"/>
                <a:gd name="connsiteY17" fmla="*/ 88490 h 162232"/>
                <a:gd name="connsiteX18" fmla="*/ 2831690 w 2890683"/>
                <a:gd name="connsiteY18" fmla="*/ 58993 h 162232"/>
                <a:gd name="connsiteX19" fmla="*/ 2890683 w 2890683"/>
                <a:gd name="connsiteY19" fmla="*/ 29496 h 16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890683" h="162232">
                  <a:moveTo>
                    <a:pt x="0" y="147484"/>
                  </a:moveTo>
                  <a:cubicBezTo>
                    <a:pt x="24581" y="127819"/>
                    <a:pt x="46225" y="103777"/>
                    <a:pt x="73742" y="88490"/>
                  </a:cubicBezTo>
                  <a:cubicBezTo>
                    <a:pt x="127435" y="58660"/>
                    <a:pt x="198174" y="81922"/>
                    <a:pt x="250722" y="88490"/>
                  </a:cubicBezTo>
                  <a:lnTo>
                    <a:pt x="339212" y="117987"/>
                  </a:lnTo>
                  <a:cubicBezTo>
                    <a:pt x="353961" y="122903"/>
                    <a:pt x="368214" y="129686"/>
                    <a:pt x="383458" y="132735"/>
                  </a:cubicBezTo>
                  <a:cubicBezTo>
                    <a:pt x="472444" y="150533"/>
                    <a:pt x="433419" y="139557"/>
                    <a:pt x="501445" y="162232"/>
                  </a:cubicBezTo>
                  <a:lnTo>
                    <a:pt x="752167" y="147484"/>
                  </a:lnTo>
                  <a:cubicBezTo>
                    <a:pt x="801439" y="143834"/>
                    <a:pt x="852493" y="147472"/>
                    <a:pt x="899651" y="132735"/>
                  </a:cubicBezTo>
                  <a:cubicBezTo>
                    <a:pt x="933488" y="122161"/>
                    <a:pt x="958645" y="93406"/>
                    <a:pt x="988142" y="73742"/>
                  </a:cubicBezTo>
                  <a:cubicBezTo>
                    <a:pt x="1002890" y="63910"/>
                    <a:pt x="1015191" y="48544"/>
                    <a:pt x="1032387" y="44245"/>
                  </a:cubicBezTo>
                  <a:cubicBezTo>
                    <a:pt x="1052051" y="39329"/>
                    <a:pt x="1071965" y="35320"/>
                    <a:pt x="1091380" y="29496"/>
                  </a:cubicBezTo>
                  <a:cubicBezTo>
                    <a:pt x="1121161" y="20562"/>
                    <a:pt x="1179871" y="0"/>
                    <a:pt x="1179871" y="0"/>
                  </a:cubicBezTo>
                  <a:cubicBezTo>
                    <a:pt x="1332271" y="4916"/>
                    <a:pt x="1484826" y="6290"/>
                    <a:pt x="1637071" y="14748"/>
                  </a:cubicBezTo>
                  <a:cubicBezTo>
                    <a:pt x="1669020" y="16523"/>
                    <a:pt x="1818372" y="57255"/>
                    <a:pt x="1828800" y="58993"/>
                  </a:cubicBezTo>
                  <a:lnTo>
                    <a:pt x="1917290" y="73742"/>
                  </a:lnTo>
                  <a:cubicBezTo>
                    <a:pt x="1941953" y="78226"/>
                    <a:pt x="1966118" y="85722"/>
                    <a:pt x="1991032" y="88490"/>
                  </a:cubicBezTo>
                  <a:cubicBezTo>
                    <a:pt x="2054738" y="95568"/>
                    <a:pt x="2118851" y="98322"/>
                    <a:pt x="2182761" y="103238"/>
                  </a:cubicBezTo>
                  <a:cubicBezTo>
                    <a:pt x="2369574" y="98322"/>
                    <a:pt x="2556755" y="101202"/>
                    <a:pt x="2743200" y="88490"/>
                  </a:cubicBezTo>
                  <a:cubicBezTo>
                    <a:pt x="2774220" y="86375"/>
                    <a:pt x="2802193" y="68825"/>
                    <a:pt x="2831690" y="58993"/>
                  </a:cubicBezTo>
                  <a:cubicBezTo>
                    <a:pt x="2882531" y="42046"/>
                    <a:pt x="2864942" y="55238"/>
                    <a:pt x="2890683" y="29496"/>
                  </a:cubicBezTo>
                </a:path>
              </a:pathLst>
            </a:cu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9517604" y="4542883"/>
              <a:ext cx="548640" cy="548640"/>
            </a:xfrm>
            <a:prstGeom prst="ellipse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7030A0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8463013" y="4550716"/>
              <a:ext cx="548640" cy="54864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9011653" y="5913664"/>
              <a:ext cx="548640" cy="5486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9517604" y="5913664"/>
              <a:ext cx="548640" cy="54864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3" name="Frame 2">
            <a:extLst>
              <a:ext uri="{FF2B5EF4-FFF2-40B4-BE49-F238E27FC236}">
                <a16:creationId xmlns:a16="http://schemas.microsoft.com/office/drawing/2014/main" id="{FF23F362-75C6-20F9-4AE4-079F07B0F6A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4CB545-5040-3ACE-DB8C-3AB5137C871A}"/>
              </a:ext>
            </a:extLst>
          </p:cNvPr>
          <p:cNvSpPr txBox="1"/>
          <p:nvPr/>
        </p:nvSpPr>
        <p:spPr>
          <a:xfrm>
            <a:off x="307178" y="986683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Silver nitrate plus calcium bromide </a:t>
            </a:r>
            <a:r>
              <a:rPr lang="en-US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n-US" sz="3000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3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93088" y="4042118"/>
            <a:ext cx="71096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https://youtu.be/Jw0uwkF568s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93088" y="218941"/>
            <a:ext cx="11296841" cy="3528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Presentation</a:t>
            </a:r>
          </a:p>
          <a:p>
            <a:pPr algn="l"/>
            <a:r>
              <a:rPr lang="en-US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actually the link to the Honors lecture for a similar presentation! If I get time I will update this with a new video for this AP lecture. </a:t>
            </a:r>
            <a:endParaRPr lang="en-US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11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499408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N34 -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70456" y="4625957"/>
            <a:ext cx="119215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I can write and draw diagrams to represent chemical reactions in a way that focuses attention on just the particles participating. 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DB3CD5-7F28-84DD-6FD9-5FC643DB2483}"/>
              </a:ext>
            </a:extLst>
          </p:cNvPr>
          <p:cNvSpPr txBox="1"/>
          <p:nvPr/>
        </p:nvSpPr>
        <p:spPr>
          <a:xfrm>
            <a:off x="804949" y="2174479"/>
            <a:ext cx="111788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Net Ionic Equations and Particle Diagrams</a:t>
            </a:r>
          </a:p>
        </p:txBody>
      </p:sp>
    </p:spTree>
    <p:extLst>
      <p:ext uri="{BB962C8B-B14F-4D97-AF65-F5344CB8AC3E}">
        <p14:creationId xmlns:p14="http://schemas.microsoft.com/office/powerpoint/2010/main" val="243236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7625" y="304801"/>
            <a:ext cx="453917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REVIEW!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F2B1F00F-12D6-517B-309D-B0A2F26B44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098" name="Picture 2" descr="I forget when i try 2 remember - Meme by ahadsy5 :) Memedroid">
            <a:extLst>
              <a:ext uri="{FF2B5EF4-FFF2-40B4-BE49-F238E27FC236}">
                <a16:creationId xmlns:a16="http://schemas.microsoft.com/office/drawing/2014/main" id="{2AAC170C-EDBA-4982-FEF0-CAEAE684FC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t="43055" r="2590" b="3513"/>
          <a:stretch/>
        </p:blipFill>
        <p:spPr bwMode="auto">
          <a:xfrm>
            <a:off x="5131483" y="3611884"/>
            <a:ext cx="5492849" cy="2784376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4E49D2-0416-EBC2-B4BD-B1CF0161F236}"/>
              </a:ext>
            </a:extLst>
          </p:cNvPr>
          <p:cNvSpPr txBox="1"/>
          <p:nvPr/>
        </p:nvSpPr>
        <p:spPr>
          <a:xfrm>
            <a:off x="316824" y="1366897"/>
            <a:ext cx="367840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B050"/>
                </a:solidFill>
                <a:latin typeface="Calibri" panose="020F0502020204030204"/>
              </a:rPr>
              <a:t>This is OLD info!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This is one of those topics that people don’t practice enough in Honors Chem, and they don’t remember.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Calibri" panose="020F0502020204030204"/>
              </a:rPr>
              <a:t>WE HAVE TO REMEMBER IT!!!!!</a:t>
            </a:r>
          </a:p>
        </p:txBody>
      </p:sp>
      <p:pic>
        <p:nvPicPr>
          <p:cNvPr id="4100" name="Picture 4" descr="I DON'T REMEMBER - Dory from Nemo (5 second memory) | Make a Meme">
            <a:extLst>
              <a:ext uri="{FF2B5EF4-FFF2-40B4-BE49-F238E27FC236}">
                <a16:creationId xmlns:a16="http://schemas.microsoft.com/office/drawing/2014/main" id="{8108EA48-FE89-65BD-6968-F37EB16E3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450" y="543462"/>
            <a:ext cx="3614108" cy="2784376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What's The Coolest Thing You Ever Had to Research?">
            <a:extLst>
              <a:ext uri="{FF2B5EF4-FFF2-40B4-BE49-F238E27FC236}">
                <a16:creationId xmlns:a16="http://schemas.microsoft.com/office/drawing/2014/main" id="{1C4F9B4D-51FF-9C42-F85C-384BF4CED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226" y="543463"/>
            <a:ext cx="3660091" cy="2788920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623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7625" y="304801"/>
            <a:ext cx="453917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Solubility Chart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622" y="627529"/>
            <a:ext cx="5069072" cy="588498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16825" y="1366897"/>
            <a:ext cx="545093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70C0"/>
                </a:solidFill>
                <a:latin typeface="Calibri" panose="020F0502020204030204"/>
              </a:rPr>
              <a:t>Soluble </a:t>
            </a:r>
            <a:r>
              <a:rPr lang="en-US" sz="3600" dirty="0">
                <a:latin typeface="Calibri" panose="020F0502020204030204"/>
              </a:rPr>
              <a:t>means it dissolves in water.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solidFill>
                  <a:prstClr val="black"/>
                </a:solidFill>
                <a:latin typeface="Calibri" panose="020F0502020204030204"/>
              </a:rPr>
              <a:t>The right hand column are some acronyms to help you remember the rules. We don’t memorize, but might speed up your homework!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E0489C-55D1-95E7-B12F-EDF90E8D8DEF}"/>
              </a:ext>
            </a:extLst>
          </p:cNvPr>
          <p:cNvSpPr txBox="1"/>
          <p:nvPr/>
        </p:nvSpPr>
        <p:spPr>
          <a:xfrm>
            <a:off x="316825" y="5198715"/>
            <a:ext cx="5582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B050"/>
                </a:solidFill>
                <a:latin typeface="Calibri" panose="020F0502020204030204"/>
              </a:rPr>
              <a:t>You have a copy in your binder!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F2B1F00F-12D6-517B-309D-B0A2F26B44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55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7625" y="228600"/>
            <a:ext cx="453917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Solubility Chart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316" y="459545"/>
            <a:ext cx="5335652" cy="619447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2031" y="1219200"/>
            <a:ext cx="50462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prstClr val="black"/>
                </a:solidFill>
                <a:latin typeface="Calibri" panose="020F0502020204030204"/>
              </a:rPr>
              <a:t>Na</a:t>
            </a:r>
            <a:r>
              <a:rPr lang="en-US" sz="3200" u="sng" baseline="-25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3200" u="sng" dirty="0">
                <a:solidFill>
                  <a:prstClr val="black"/>
                </a:solidFill>
                <a:latin typeface="Calibri" panose="020F0502020204030204"/>
              </a:rPr>
              <a:t>O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br>
              <a:rPr lang="en-US" sz="32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3200" dirty="0">
                <a:solidFill>
                  <a:srgbClr val="92D050"/>
                </a:solidFill>
                <a:latin typeface="Calibri" panose="020F0502020204030204"/>
              </a:rPr>
              <a:t>SOLUBLE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b/c it has Na</a:t>
            </a:r>
            <a:r>
              <a:rPr lang="en-US" sz="3200" baseline="30000" dirty="0">
                <a:solidFill>
                  <a:prstClr val="black"/>
                </a:solidFill>
                <a:latin typeface="Calibri" panose="020F0502020204030204"/>
              </a:rPr>
              <a:t>+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in it!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prstClr val="black"/>
                </a:solidFill>
                <a:latin typeface="Calibri" panose="020F0502020204030204"/>
              </a:rPr>
              <a:t>Mg(OH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)</a:t>
            </a:r>
            <a:r>
              <a:rPr lang="en-US" sz="3200" baseline="-25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Calibri" panose="020F0502020204030204"/>
              </a:rPr>
              <a:t>INSOLUBLE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b/c OH</a:t>
            </a:r>
            <a:r>
              <a:rPr lang="en-US" sz="3200" baseline="30000" dirty="0">
                <a:solidFill>
                  <a:prstClr val="black"/>
                </a:solidFill>
                <a:latin typeface="Calibri" panose="020F0502020204030204"/>
              </a:rPr>
              <a:t>-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insoluble and Mg</a:t>
            </a:r>
            <a:r>
              <a:rPr lang="en-US" sz="3200" baseline="30000" dirty="0">
                <a:solidFill>
                  <a:prstClr val="black"/>
                </a:solidFill>
                <a:latin typeface="Calibri" panose="020F0502020204030204"/>
              </a:rPr>
              <a:t>2+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not one of the exceptions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F76705-C055-67A4-1F4C-12A9900B3876}"/>
              </a:ext>
            </a:extLst>
          </p:cNvPr>
          <p:cNvSpPr/>
          <p:nvPr/>
        </p:nvSpPr>
        <p:spPr>
          <a:xfrm>
            <a:off x="6653333" y="1104900"/>
            <a:ext cx="3124200" cy="228600"/>
          </a:xfrm>
          <a:prstGeom prst="rect">
            <a:avLst/>
          </a:prstGeom>
          <a:solidFill>
            <a:srgbClr val="FFFF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3AD4B8-0397-C014-78AA-D4ABDC93F121}"/>
              </a:ext>
            </a:extLst>
          </p:cNvPr>
          <p:cNvSpPr/>
          <p:nvPr/>
        </p:nvSpPr>
        <p:spPr>
          <a:xfrm>
            <a:off x="6653333" y="4620065"/>
            <a:ext cx="4339652" cy="228600"/>
          </a:xfrm>
          <a:prstGeom prst="rect">
            <a:avLst/>
          </a:prstGeom>
          <a:solidFill>
            <a:srgbClr val="FFFF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F8A2AA85-1DEC-782B-2EE6-2B3723884B7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95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3875"/>
            <a:ext cx="8763000" cy="846691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995571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Sodium plus Oxygen yields ???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1528971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+ O</a:t>
            </a:r>
            <a:r>
              <a:rPr lang="en-US" sz="4000" baseline="-25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endParaRPr lang="en-US" sz="4000" dirty="0">
              <a:solidFill>
                <a:srgbClr val="3366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1818" y="2044360"/>
            <a:ext cx="4211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225764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0066"/>
                </a:solidFill>
              </a:rPr>
              <a:t>Synthesis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2766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Comic Sans MS"/>
              </a:rPr>
              <a:t>Na + O</a:t>
            </a:r>
            <a:r>
              <a:rPr lang="en-US" sz="3200" baseline="-25000" dirty="0">
                <a:solidFill>
                  <a:srgbClr val="000000"/>
                </a:solidFill>
                <a:latin typeface="Comic Sans MS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 NaO</a:t>
            </a:r>
            <a:r>
              <a:rPr lang="en-US" sz="3200" baseline="-250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2 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Comic Sans MS"/>
                <a:sym typeface="Wingdings" pitchFamily="2" charset="2"/>
              </a:rPr>
              <a:t>NO!!!</a:t>
            </a:r>
            <a:endParaRPr lang="en-US" sz="3200" baseline="-250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28600" y="5219431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Comic Sans MS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Comic Sans MS"/>
              </a:rPr>
              <a:t>Na + O</a:t>
            </a:r>
            <a:r>
              <a:rPr lang="en-US" sz="3200" baseline="-25000" dirty="0">
                <a:solidFill>
                  <a:srgbClr val="000000"/>
                </a:solidFill>
                <a:latin typeface="Comic Sans MS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 </a:t>
            </a:r>
            <a:r>
              <a:rPr lang="en-US" sz="3200" dirty="0">
                <a:solidFill>
                  <a:srgbClr val="FF0000"/>
                </a:solidFill>
                <a:latin typeface="Comic Sans MS"/>
                <a:sym typeface="Wingdings" pitchFamily="2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Na</a:t>
            </a:r>
            <a:r>
              <a:rPr lang="en-US" sz="3200" baseline="-250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O</a:t>
            </a:r>
            <a:endParaRPr lang="en-US" sz="3200" dirty="0">
              <a:solidFill>
                <a:srgbClr val="000000"/>
              </a:solidFill>
              <a:latin typeface="Comic Sans M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086601" y="3044064"/>
            <a:ext cx="3186545" cy="118650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Ionic so cross over! Don’t steal subscripts!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381000" y="424801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0000"/>
                </a:solidFill>
                <a:latin typeface="Comic Sans MS"/>
              </a:rPr>
              <a:t>Na + O</a:t>
            </a:r>
            <a:r>
              <a:rPr lang="en-US" sz="3200" baseline="-25000" dirty="0">
                <a:solidFill>
                  <a:srgbClr val="000000"/>
                </a:solidFill>
                <a:latin typeface="Comic Sans MS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 Na</a:t>
            </a:r>
            <a:r>
              <a:rPr lang="en-US" sz="3200" baseline="-25000" dirty="0">
                <a:solidFill>
                  <a:srgbClr val="FF0000"/>
                </a:solidFill>
                <a:latin typeface="Comic Sans MS"/>
                <a:sym typeface="Wingdings" pitchFamily="2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O</a:t>
            </a:r>
            <a:endParaRPr lang="en-US" sz="3200" dirty="0">
              <a:solidFill>
                <a:srgbClr val="000000"/>
              </a:solidFill>
              <a:latin typeface="Comic Sans M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086600" y="4540402"/>
            <a:ext cx="2362200" cy="8826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Fix numbers with balancing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8B4461-F8ED-0343-6315-006BFF4A4732}"/>
              </a:ext>
            </a:extLst>
          </p:cNvPr>
          <p:cNvSpPr txBox="1"/>
          <p:nvPr/>
        </p:nvSpPr>
        <p:spPr>
          <a:xfrm>
            <a:off x="4229100" y="397665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latin typeface="Comic Sans MS"/>
              </a:rPr>
              <a:t>+1      -2</a:t>
            </a: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9E306FB5-C86A-36F0-5D4B-E8FB5F8C2B3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53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 animBg="1"/>
      <p:bldP spid="11" grpId="0"/>
      <p:bldP spid="13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9091"/>
            <a:ext cx="8763000" cy="760834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8745" y="1082815"/>
            <a:ext cx="892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Sodium chloride breaks into its components 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8744" y="1598712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dirty="0" err="1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NaCl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lang="en-US" sz="4000" dirty="0">
              <a:solidFill>
                <a:srgbClr val="3366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2271981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type of reaction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2518203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0066"/>
                </a:solidFill>
              </a:rPr>
              <a:t>Decomposition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3442580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err="1">
                <a:solidFill>
                  <a:srgbClr val="000000"/>
                </a:solidFill>
                <a:latin typeface="Comic Sans MS"/>
              </a:rPr>
              <a:t>NaCl</a:t>
            </a:r>
            <a:r>
              <a:rPr lang="en-US" sz="30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 Na + Cl</a:t>
            </a:r>
            <a:r>
              <a:rPr lang="en-US" sz="2800" dirty="0">
                <a:solidFill>
                  <a:srgbClr val="000000"/>
                </a:solidFill>
                <a:latin typeface="Comic Sans MS"/>
                <a:sym typeface="Wingdings" pitchFamily="2" charset="2"/>
              </a:rPr>
              <a:t>    </a:t>
            </a:r>
            <a:r>
              <a:rPr lang="en-US" sz="2800" dirty="0">
                <a:solidFill>
                  <a:srgbClr val="FF0000"/>
                </a:solidFill>
                <a:latin typeface="Comic Sans MS"/>
                <a:sym typeface="Wingdings" pitchFamily="2" charset="2"/>
              </a:rPr>
              <a:t>NO!!!</a:t>
            </a:r>
            <a:endParaRPr lang="en-US" sz="3000" dirty="0">
              <a:solidFill>
                <a:srgbClr val="000066"/>
              </a:solidFill>
              <a:latin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4129087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 err="1">
                <a:solidFill>
                  <a:srgbClr val="000000"/>
                </a:solidFill>
              </a:rPr>
              <a:t>NaCl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Na + Cl</a:t>
            </a:r>
            <a:r>
              <a:rPr lang="en-US" sz="30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4837124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FF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NaCl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3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Na + Cl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2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534400" y="3482121"/>
            <a:ext cx="1676400" cy="51938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Diatomic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153400" y="4406087"/>
            <a:ext cx="1676400" cy="47798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Balance</a:t>
            </a: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49AEFFC-3001-9B81-7E46-1F3839568D0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729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6694" y="121885"/>
            <a:ext cx="8763000" cy="803062"/>
          </a:xfrm>
        </p:spPr>
        <p:txBody>
          <a:bodyPr/>
          <a:lstStyle/>
          <a:p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2425" y="865927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Aluminum is added Lead(II) Nitrate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350" y="1289781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+ </a:t>
            </a:r>
            <a:r>
              <a:rPr lang="en-US" sz="4000" dirty="0" err="1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Pb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</a:t>
            </a:r>
            <a:r>
              <a:rPr lang="en-US" sz="4000" baseline="-25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4000" baseline="-25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???</a:t>
            </a:r>
            <a:endParaRPr lang="en-US" sz="4000" dirty="0">
              <a:solidFill>
                <a:srgbClr val="3366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9283" y="334494"/>
            <a:ext cx="3893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type of </a:t>
            </a:r>
            <a:r>
              <a:rPr lang="en-US" sz="32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rxn</a:t>
            </a: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does this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08418" y="1298141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2060"/>
                </a:solidFill>
              </a:rPr>
              <a:t>Single Replacement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0" y="3247515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7030A0"/>
                </a:solidFill>
              </a:rPr>
              <a:t>Al</a:t>
            </a:r>
            <a:r>
              <a:rPr lang="en-US" sz="3000" dirty="0">
                <a:solidFill>
                  <a:srgbClr val="000000"/>
                </a:solidFill>
              </a:rPr>
              <a:t> + </a:t>
            </a:r>
            <a:r>
              <a:rPr lang="en-US" sz="3000" dirty="0">
                <a:solidFill>
                  <a:srgbClr val="7030A0"/>
                </a:solidFill>
              </a:rPr>
              <a:t>Pb</a:t>
            </a:r>
            <a:r>
              <a:rPr lang="en-US" sz="3000" dirty="0">
                <a:solidFill>
                  <a:srgbClr val="000000"/>
                </a:solidFill>
              </a:rPr>
              <a:t>(NO</a:t>
            </a:r>
            <a:r>
              <a:rPr lang="en-US" sz="3000" baseline="-25000" dirty="0">
                <a:solidFill>
                  <a:srgbClr val="000000"/>
                </a:solidFill>
              </a:rPr>
              <a:t>3</a:t>
            </a:r>
            <a:r>
              <a:rPr lang="en-US" sz="3000" dirty="0">
                <a:solidFill>
                  <a:srgbClr val="000000"/>
                </a:solidFill>
              </a:rPr>
              <a:t>)</a:t>
            </a:r>
            <a:r>
              <a:rPr lang="en-US" sz="3000" baseline="-25000" dirty="0">
                <a:solidFill>
                  <a:srgbClr val="00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Pb + Al(NO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2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   </a:t>
            </a:r>
            <a:r>
              <a:rPr lang="en-US" sz="3000" dirty="0">
                <a:solidFill>
                  <a:srgbClr val="FF0000"/>
                </a:solidFill>
                <a:sym typeface="Wingdings" pitchFamily="2" charset="2"/>
              </a:rPr>
              <a:t>NO!!!</a:t>
            </a:r>
            <a:endParaRPr lang="en-US" sz="300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992918" y="481542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Al + </a:t>
            </a:r>
            <a:r>
              <a:rPr lang="en-US" sz="2800" dirty="0">
                <a:solidFill>
                  <a:srgbClr val="FF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Pb(NO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Pb + 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Al(NO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 flipH="1">
            <a:off x="526952" y="1997667"/>
            <a:ext cx="3048000" cy="794443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Is Al above </a:t>
            </a:r>
            <a:r>
              <a:rPr lang="en-US" dirty="0" err="1">
                <a:solidFill>
                  <a:srgbClr val="002060"/>
                </a:solidFill>
              </a:rPr>
              <a:t>Pb</a:t>
            </a:r>
            <a:r>
              <a:rPr lang="en-US" dirty="0">
                <a:solidFill>
                  <a:srgbClr val="002060"/>
                </a:solidFill>
              </a:rPr>
              <a:t> on Activity Series?</a:t>
            </a: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3670951" y="2031438"/>
            <a:ext cx="2221197" cy="76397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Yes! So </a:t>
            </a:r>
            <a:r>
              <a:rPr lang="en-US" sz="2000" dirty="0" err="1">
                <a:solidFill>
                  <a:srgbClr val="002060"/>
                </a:solidFill>
              </a:rPr>
              <a:t>rxn</a:t>
            </a:r>
            <a:r>
              <a:rPr lang="en-US" sz="2000" dirty="0">
                <a:solidFill>
                  <a:srgbClr val="002060"/>
                </a:solidFill>
              </a:rPr>
              <a:t> will happen!</a:t>
            </a:r>
          </a:p>
        </p:txBody>
      </p:sp>
      <p:sp>
        <p:nvSpPr>
          <p:cNvPr id="17" name="Rectangle 16"/>
          <p:cNvSpPr/>
          <p:nvPr/>
        </p:nvSpPr>
        <p:spPr bwMode="auto">
          <a:xfrm flipH="1">
            <a:off x="6908702" y="2000222"/>
            <a:ext cx="3048000" cy="86106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Does Al make cation or anion?</a:t>
            </a:r>
          </a:p>
        </p:txBody>
      </p:sp>
      <p:sp>
        <p:nvSpPr>
          <p:cNvPr id="18" name="Rectangle 17"/>
          <p:cNvSpPr/>
          <p:nvPr/>
        </p:nvSpPr>
        <p:spPr bwMode="auto">
          <a:xfrm flipH="1">
            <a:off x="10052557" y="2106965"/>
            <a:ext cx="1171575" cy="45449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Cation</a:t>
            </a:r>
          </a:p>
        </p:txBody>
      </p:sp>
      <p:sp>
        <p:nvSpPr>
          <p:cNvPr id="19" name="Rectangle 18"/>
          <p:cNvSpPr/>
          <p:nvPr/>
        </p:nvSpPr>
        <p:spPr bwMode="auto">
          <a:xfrm flipH="1">
            <a:off x="8305627" y="3249156"/>
            <a:ext cx="3425301" cy="47149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Ionic so cross over!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146354" y="4109931"/>
            <a:ext cx="73342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000000"/>
                </a:solidFill>
              </a:rPr>
              <a:t>Al + </a:t>
            </a:r>
            <a:r>
              <a:rPr lang="en-US" sz="3000" dirty="0" err="1">
                <a:solidFill>
                  <a:srgbClr val="000000"/>
                </a:solidFill>
              </a:rPr>
              <a:t>Pb</a:t>
            </a:r>
            <a:r>
              <a:rPr lang="en-US" sz="3000" dirty="0">
                <a:solidFill>
                  <a:srgbClr val="000000"/>
                </a:solidFill>
              </a:rPr>
              <a:t>(NO</a:t>
            </a:r>
            <a:r>
              <a:rPr lang="en-US" sz="3000" baseline="-25000" dirty="0">
                <a:solidFill>
                  <a:srgbClr val="000000"/>
                </a:solidFill>
              </a:rPr>
              <a:t>3</a:t>
            </a:r>
            <a:r>
              <a:rPr lang="en-US" sz="3000" dirty="0">
                <a:solidFill>
                  <a:srgbClr val="000000"/>
                </a:solidFill>
              </a:rPr>
              <a:t>)</a:t>
            </a:r>
            <a:r>
              <a:rPr lang="en-US" sz="3000" baseline="-25000" dirty="0">
                <a:solidFill>
                  <a:srgbClr val="00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3000" dirty="0" err="1">
                <a:solidFill>
                  <a:srgbClr val="000000"/>
                </a:solidFill>
                <a:sym typeface="Wingdings" pitchFamily="2" charset="2"/>
              </a:rPr>
              <a:t>Pb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 + Al(NO</a:t>
            </a:r>
            <a:r>
              <a:rPr lang="en-US" sz="30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30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3000" baseline="-25000" dirty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3000" dirty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sz="3000" baseline="-250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 flipH="1">
            <a:off x="7631903" y="4136805"/>
            <a:ext cx="1828799" cy="45281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Balance</a:t>
            </a: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7117557" y="5421923"/>
            <a:ext cx="4731543" cy="978071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NOT DONE!!!! NEED TO THINK ABOUT PHASES!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DBD381-CD65-BA37-228F-2CF8F556D724}"/>
              </a:ext>
            </a:extLst>
          </p:cNvPr>
          <p:cNvSpPr txBox="1"/>
          <p:nvPr/>
        </p:nvSpPr>
        <p:spPr>
          <a:xfrm>
            <a:off x="4890651" y="388159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B050"/>
                </a:solidFill>
                <a:latin typeface="Comic Sans MS"/>
              </a:rPr>
              <a:t>+3     -1</a:t>
            </a: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3CC51D8E-9073-FE8C-2E67-07C61BB8680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02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7" grpId="0" animBg="1"/>
      <p:bldP spid="14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0" y="95624"/>
            <a:ext cx="8763000" cy="803062"/>
          </a:xfrm>
        </p:spPr>
        <p:txBody>
          <a:bodyPr/>
          <a:lstStyle/>
          <a:p>
            <a:pPr algn="l"/>
            <a:r>
              <a:rPr lang="en-US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 Products Practice #3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885094" y="14600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</a:rPr>
              <a:t>2Al + 3Pb(NO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3Pb + 2Al(NO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 flipH="1">
            <a:off x="8764170" y="547853"/>
            <a:ext cx="2909153" cy="1154335"/>
          </a:xfrm>
          <a:prstGeom prst="rect">
            <a:avLst/>
          </a:prstGeom>
          <a:solidFill>
            <a:schemeClr val="tx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NOT DONE!!!! NEED TO THINK ABOUT PHASES!</a:t>
            </a:r>
          </a:p>
        </p:txBody>
      </p:sp>
      <p:sp>
        <p:nvSpPr>
          <p:cNvPr id="23" name="Rectangle 22"/>
          <p:cNvSpPr/>
          <p:nvPr/>
        </p:nvSpPr>
        <p:spPr bwMode="auto">
          <a:xfrm flipH="1">
            <a:off x="481743" y="1075572"/>
            <a:ext cx="3419474" cy="3207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Balanced Equation</a:t>
            </a:r>
          </a:p>
        </p:txBody>
      </p:sp>
      <p:sp>
        <p:nvSpPr>
          <p:cNvPr id="24" name="Rectangle 23"/>
          <p:cNvSpPr/>
          <p:nvPr/>
        </p:nvSpPr>
        <p:spPr bwMode="auto">
          <a:xfrm flipH="1">
            <a:off x="481740" y="3532466"/>
            <a:ext cx="3738565" cy="38472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Complete Ionic Equation </a:t>
            </a:r>
          </a:p>
        </p:txBody>
      </p:sp>
      <p:sp>
        <p:nvSpPr>
          <p:cNvPr id="25" name="Rectangle 24"/>
          <p:cNvSpPr/>
          <p:nvPr/>
        </p:nvSpPr>
        <p:spPr bwMode="auto">
          <a:xfrm flipH="1">
            <a:off x="481739" y="4940327"/>
            <a:ext cx="3724274" cy="3810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Net Ionic Equation </a:t>
            </a:r>
          </a:p>
        </p:txBody>
      </p:sp>
      <p:sp>
        <p:nvSpPr>
          <p:cNvPr id="26" name="Rectangle 25"/>
          <p:cNvSpPr/>
          <p:nvPr/>
        </p:nvSpPr>
        <p:spPr bwMode="auto">
          <a:xfrm flipH="1">
            <a:off x="481742" y="2280310"/>
            <a:ext cx="2824163" cy="366401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The Overall Equation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285020" y="2576371"/>
            <a:ext cx="9372600" cy="66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2Al</a:t>
            </a:r>
            <a:r>
              <a:rPr lang="en-US" sz="2800" baseline="-25000" dirty="0">
                <a:solidFill>
                  <a:srgbClr val="FF0000"/>
                </a:solidFill>
              </a:rPr>
              <a:t>(s)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+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3Pb(NO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baseline="-25000" dirty="0">
                <a:solidFill>
                  <a:srgbClr val="FF0000"/>
                </a:solidFill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</a:rPr>
              <a:t>)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 3Pb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(s)</a:t>
            </a:r>
            <a:r>
              <a:rPr lang="en-US" sz="2800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+</a:t>
            </a:r>
            <a:r>
              <a:rPr lang="en-US" sz="2800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2Al(NO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2800" baseline="-25000" dirty="0" err="1">
                <a:solidFill>
                  <a:srgbClr val="FF0000"/>
                </a:solidFill>
                <a:sym typeface="Wingdings" pitchFamily="2" charset="2"/>
              </a:rPr>
              <a:t>aq</a:t>
            </a:r>
            <a:r>
              <a:rPr lang="en-US" sz="2800" baseline="-25000" dirty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0300" y="401037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</a:rPr>
              <a:t>2Al</a:t>
            </a:r>
            <a:r>
              <a:rPr lang="en-US" sz="2800" baseline="-25000" dirty="0">
                <a:solidFill>
                  <a:srgbClr val="000000"/>
                </a:solidFill>
              </a:rPr>
              <a:t>(s)</a:t>
            </a:r>
            <a:r>
              <a:rPr lang="en-US" sz="2800" dirty="0">
                <a:solidFill>
                  <a:srgbClr val="000000"/>
                </a:solidFill>
              </a:rPr>
              <a:t>+3Pb</a:t>
            </a:r>
            <a:r>
              <a:rPr lang="en-US" sz="2800" baseline="30000" dirty="0">
                <a:solidFill>
                  <a:srgbClr val="000000"/>
                </a:solidFill>
              </a:rPr>
              <a:t>2+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+6NO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3Pb</a:t>
            </a:r>
            <a:r>
              <a:rPr lang="en-US" sz="2800" baseline="-25000" dirty="0">
                <a:solidFill>
                  <a:srgbClr val="000000"/>
                </a:solidFill>
              </a:rPr>
              <a:t>(s)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+2Al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3+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+6NO</a:t>
            </a:r>
            <a:r>
              <a:rPr lang="en-US" sz="2800" baseline="-25000" dirty="0">
                <a:solidFill>
                  <a:srgbClr val="000000"/>
                </a:solidFill>
                <a:sym typeface="Wingdings" pitchFamily="2" charset="2"/>
              </a:rPr>
              <a:t>3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-</a:t>
            </a:r>
            <a:r>
              <a:rPr lang="en-US" sz="2800" baseline="-25000" dirty="0">
                <a:solidFill>
                  <a:srgbClr val="000000"/>
                </a:solidFill>
              </a:rPr>
              <a:t>(</a:t>
            </a:r>
            <a:r>
              <a:rPr lang="en-US" sz="2800" baseline="-25000" dirty="0" err="1">
                <a:solidFill>
                  <a:srgbClr val="000000"/>
                </a:solidFill>
              </a:rPr>
              <a:t>aq</a:t>
            </a:r>
            <a:r>
              <a:rPr lang="en-US" sz="2800" baseline="-25000" dirty="0">
                <a:solidFill>
                  <a:srgbClr val="00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aseline="30000" dirty="0">
                <a:solidFill>
                  <a:srgbClr val="000000"/>
                </a:solidFill>
                <a:sym typeface="Wingdings" pitchFamily="2" charset="2"/>
              </a:rPr>
              <a:t> </a:t>
            </a:r>
            <a:endParaRPr lang="en-US" sz="2800" baseline="300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214" y="546325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2D2DB9"/>
                </a:solidFill>
              </a:rPr>
              <a:t>2Al</a:t>
            </a:r>
            <a:r>
              <a:rPr lang="en-US" sz="3600" baseline="-25000" dirty="0">
                <a:solidFill>
                  <a:srgbClr val="2D2DB9"/>
                </a:solidFill>
              </a:rPr>
              <a:t>(s)</a:t>
            </a:r>
            <a:r>
              <a:rPr lang="en-US" sz="3600" dirty="0">
                <a:solidFill>
                  <a:srgbClr val="2D2DB9"/>
                </a:solidFill>
              </a:rPr>
              <a:t>+3Pb</a:t>
            </a:r>
            <a:r>
              <a:rPr lang="en-US" sz="3600" baseline="30000" dirty="0">
                <a:solidFill>
                  <a:srgbClr val="2D2DB9"/>
                </a:solidFill>
              </a:rPr>
              <a:t>2+</a:t>
            </a:r>
            <a:r>
              <a:rPr lang="en-US" sz="3600" baseline="-25000" dirty="0">
                <a:solidFill>
                  <a:srgbClr val="2D2DB9"/>
                </a:solidFill>
              </a:rPr>
              <a:t>(</a:t>
            </a:r>
            <a:r>
              <a:rPr lang="en-US" sz="3600" baseline="-25000" dirty="0" err="1">
                <a:solidFill>
                  <a:srgbClr val="2D2DB9"/>
                </a:solidFill>
              </a:rPr>
              <a:t>aq</a:t>
            </a:r>
            <a:r>
              <a:rPr lang="en-US" sz="3600" baseline="-25000" dirty="0">
                <a:solidFill>
                  <a:srgbClr val="2D2DB9"/>
                </a:solidFill>
              </a:rPr>
              <a:t>)</a:t>
            </a:r>
            <a:r>
              <a:rPr lang="en-US" sz="3600" dirty="0">
                <a:solidFill>
                  <a:srgbClr val="2D2DB9"/>
                </a:solidFill>
                <a:sym typeface="Wingdings" pitchFamily="2" charset="2"/>
              </a:rPr>
              <a:t>3Pb</a:t>
            </a:r>
            <a:r>
              <a:rPr lang="en-US" sz="3600" baseline="-25000" dirty="0">
                <a:solidFill>
                  <a:srgbClr val="2D2DB9"/>
                </a:solidFill>
              </a:rPr>
              <a:t>(s)</a:t>
            </a:r>
            <a:r>
              <a:rPr lang="en-US" sz="3600" dirty="0">
                <a:solidFill>
                  <a:srgbClr val="2D2DB9"/>
                </a:solidFill>
                <a:sym typeface="Wingdings" pitchFamily="2" charset="2"/>
              </a:rPr>
              <a:t>+2Al</a:t>
            </a:r>
            <a:r>
              <a:rPr lang="en-US" sz="3600" baseline="30000" dirty="0">
                <a:solidFill>
                  <a:srgbClr val="2D2DB9"/>
                </a:solidFill>
                <a:sym typeface="Wingdings" pitchFamily="2" charset="2"/>
              </a:rPr>
              <a:t>3+</a:t>
            </a:r>
            <a:r>
              <a:rPr lang="en-US" sz="3600" baseline="-25000" dirty="0">
                <a:solidFill>
                  <a:srgbClr val="2D2DB9"/>
                </a:solidFill>
              </a:rPr>
              <a:t>(</a:t>
            </a:r>
            <a:r>
              <a:rPr lang="en-US" sz="3600" baseline="-25000" dirty="0" err="1">
                <a:solidFill>
                  <a:srgbClr val="2D2DB9"/>
                </a:solidFill>
              </a:rPr>
              <a:t>aq</a:t>
            </a:r>
            <a:r>
              <a:rPr lang="en-US" sz="3600" baseline="-25000" dirty="0">
                <a:solidFill>
                  <a:srgbClr val="2D2DB9"/>
                </a:solidFill>
              </a:rPr>
              <a:t>)</a:t>
            </a:r>
            <a:r>
              <a:rPr lang="en-US" sz="3600" dirty="0">
                <a:solidFill>
                  <a:srgbClr val="2D2DB9"/>
                </a:solidFill>
              </a:rPr>
              <a:t> </a:t>
            </a:r>
            <a:r>
              <a:rPr lang="en-US" sz="3600" baseline="30000" dirty="0">
                <a:solidFill>
                  <a:srgbClr val="2D2DB9"/>
                </a:solidFill>
                <a:sym typeface="Wingdings" pitchFamily="2" charset="2"/>
              </a:rPr>
              <a:t> </a:t>
            </a:r>
            <a:endParaRPr lang="en-US" sz="3600" baseline="30000" dirty="0">
              <a:solidFill>
                <a:srgbClr val="2D2DB9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351151" y="4004041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801707" y="3912906"/>
            <a:ext cx="671511" cy="63453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 flipH="1">
            <a:off x="9715493" y="3874983"/>
            <a:ext cx="1447802" cy="76065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Spectator Ions</a:t>
            </a: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64E39844-C8F6-D840-716C-B0A4491A86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2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30" grpId="0"/>
      <p:bldP spid="3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1_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7230</TotalTime>
  <Words>1068</Words>
  <Application>Microsoft Office PowerPoint</Application>
  <PresentationFormat>Widescreen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Impact</vt:lpstr>
      <vt:lpstr>Default Design</vt:lpstr>
      <vt:lpstr>chemistry</vt:lpstr>
      <vt:lpstr>Office Theme</vt:lpstr>
      <vt:lpstr>1_chemistry</vt:lpstr>
      <vt:lpstr>N34 - SOLUTIONS</vt:lpstr>
      <vt:lpstr>N34 - SOLUTIONS</vt:lpstr>
      <vt:lpstr>PowerPoint Presentation</vt:lpstr>
      <vt:lpstr>PowerPoint Presentation</vt:lpstr>
      <vt:lpstr>PowerPoint Presentation</vt:lpstr>
      <vt:lpstr>Prediction Products Practice #1</vt:lpstr>
      <vt:lpstr>Prediction Products Practice #2</vt:lpstr>
      <vt:lpstr>Prediction Products Practice #3</vt:lpstr>
      <vt:lpstr>Prediction Products Practice #3</vt:lpstr>
      <vt:lpstr>Prediction Products Practice #4</vt:lpstr>
      <vt:lpstr>Prediction Products Practice #4</vt:lpstr>
      <vt:lpstr>Prediction Products Practice #5</vt:lpstr>
      <vt:lpstr>Prediction Products Practice #5</vt:lpstr>
      <vt:lpstr>Particulate Diagrams</vt:lpstr>
      <vt:lpstr>Prediction Products Practice #3</vt:lpstr>
      <vt:lpstr>Prediction Products Practice #4</vt:lpstr>
      <vt:lpstr>Prediction Products Practice #5</vt:lpstr>
      <vt:lpstr>New one to try!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178</cp:revision>
  <dcterms:created xsi:type="dcterms:W3CDTF">2006-06-08T16:43:21Z</dcterms:created>
  <dcterms:modified xsi:type="dcterms:W3CDTF">2023-12-07T22:01:58Z</dcterms:modified>
</cp:coreProperties>
</file>