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85" r:id="rId3"/>
    <p:sldMasterId id="2147483697" r:id="rId4"/>
    <p:sldMasterId id="2147483709" r:id="rId5"/>
  </p:sldMasterIdLst>
  <p:notesMasterIdLst>
    <p:notesMasterId r:id="rId38"/>
  </p:notesMasterIdLst>
  <p:sldIdLst>
    <p:sldId id="407" r:id="rId6"/>
    <p:sldId id="405" r:id="rId7"/>
    <p:sldId id="416" r:id="rId8"/>
    <p:sldId id="295" r:id="rId9"/>
    <p:sldId id="290" r:id="rId10"/>
    <p:sldId id="453" r:id="rId11"/>
    <p:sldId id="257" r:id="rId12"/>
    <p:sldId id="296" r:id="rId13"/>
    <p:sldId id="455" r:id="rId14"/>
    <p:sldId id="276" r:id="rId15"/>
    <p:sldId id="454" r:id="rId16"/>
    <p:sldId id="277" r:id="rId17"/>
    <p:sldId id="288" r:id="rId18"/>
    <p:sldId id="298" r:id="rId19"/>
    <p:sldId id="308" r:id="rId20"/>
    <p:sldId id="457" r:id="rId21"/>
    <p:sldId id="297" r:id="rId22"/>
    <p:sldId id="278" r:id="rId23"/>
    <p:sldId id="309" r:id="rId24"/>
    <p:sldId id="310" r:id="rId25"/>
    <p:sldId id="460" r:id="rId26"/>
    <p:sldId id="461" r:id="rId27"/>
    <p:sldId id="260" r:id="rId28"/>
    <p:sldId id="279" r:id="rId29"/>
    <p:sldId id="280" r:id="rId30"/>
    <p:sldId id="281" r:id="rId31"/>
    <p:sldId id="282" r:id="rId32"/>
    <p:sldId id="462" r:id="rId33"/>
    <p:sldId id="459" r:id="rId34"/>
    <p:sldId id="458" r:id="rId35"/>
    <p:sldId id="456" r:id="rId36"/>
    <p:sldId id="408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99FF99"/>
    <a:srgbClr val="EFEFDD"/>
    <a:srgbClr val="4D4D4D"/>
    <a:srgbClr val="333333"/>
    <a:srgbClr val="5F5F5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631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2/1/2025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1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636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23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67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357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600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0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02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08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3E216-544D-4B66-9D3C-0F785BB80C6F}" type="datetimeFigureOut">
              <a:rPr lang="en-US" smtClean="0"/>
              <a:pPr/>
              <a:t>2/1/2025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DCEB5-159F-462E-9922-6332DB34BE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463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700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379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172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81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6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714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548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190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411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930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032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559020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7903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93663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595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58340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35061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51497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8472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13114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60802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5985" y="274639"/>
            <a:ext cx="27707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113184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42618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906388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051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5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9"/>
            <a:ext cx="11087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76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52.xml"/><Relationship Id="rId3" Type="http://schemas.openxmlformats.org/officeDocument/2006/relationships/tags" Target="../tags/tag3.xml"/><Relationship Id="rId21" Type="http://schemas.openxmlformats.org/officeDocument/2006/relationships/image" Target="../media/image6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8.png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52.xml"/><Relationship Id="rId26" Type="http://schemas.openxmlformats.org/officeDocument/2006/relationships/image" Target="../media/image10.png"/><Relationship Id="rId3" Type="http://schemas.openxmlformats.org/officeDocument/2006/relationships/tags" Target="../tags/tag20.xml"/><Relationship Id="rId21" Type="http://schemas.openxmlformats.org/officeDocument/2006/relationships/image" Target="../media/image6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image" Target="../media/image9.png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5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80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8.png"/><Relationship Id="rId10" Type="http://schemas.openxmlformats.org/officeDocument/2006/relationships/tags" Target="../tags/tag27.xml"/><Relationship Id="rId19" Type="http://schemas.openxmlformats.org/officeDocument/2006/relationships/image" Target="../media/image4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7.png"/><Relationship Id="rId27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7.xml"/><Relationship Id="rId1" Type="http://schemas.openxmlformats.org/officeDocument/2006/relationships/video" Target="https://www.youtube.com/embed/uxCgxBr6mQY?feature=oembed" TargetMode="External"/><Relationship Id="rId4" Type="http://schemas.openxmlformats.org/officeDocument/2006/relationships/hyperlink" Target="https://youtu.be/uxCgxBr6mQY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image" Target="../media/image6.png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image" Target="../media/image5.png"/><Relationship Id="rId2" Type="http://schemas.openxmlformats.org/officeDocument/2006/relationships/tags" Target="../tags/tag36.xml"/><Relationship Id="rId16" Type="http://schemas.openxmlformats.org/officeDocument/2006/relationships/image" Target="../media/image4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slideLayout" Target="../slideLayouts/slideLayout52.xml"/><Relationship Id="rId10" Type="http://schemas.openxmlformats.org/officeDocument/2006/relationships/tags" Target="../tags/tag44.xml"/><Relationship Id="rId19" Type="http://schemas.openxmlformats.org/officeDocument/2006/relationships/image" Target="../media/image7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tags" Target="../tags/tag61.xml"/><Relationship Id="rId18" Type="http://schemas.openxmlformats.org/officeDocument/2006/relationships/image" Target="../media/image6.png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17" Type="http://schemas.openxmlformats.org/officeDocument/2006/relationships/image" Target="../media/image5.png"/><Relationship Id="rId2" Type="http://schemas.openxmlformats.org/officeDocument/2006/relationships/tags" Target="../tags/tag50.xml"/><Relationship Id="rId16" Type="http://schemas.openxmlformats.org/officeDocument/2006/relationships/image" Target="../media/image4.png"/><Relationship Id="rId1" Type="http://schemas.openxmlformats.org/officeDocument/2006/relationships/tags" Target="../tags/tag49.x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5" Type="http://schemas.openxmlformats.org/officeDocument/2006/relationships/slideLayout" Target="../slideLayouts/slideLayout52.xml"/><Relationship Id="rId10" Type="http://schemas.openxmlformats.org/officeDocument/2006/relationships/tags" Target="../tags/tag58.xml"/><Relationship Id="rId19" Type="http://schemas.openxmlformats.org/officeDocument/2006/relationships/image" Target="../media/image7.png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tags" Target="../tags/tag6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8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47.xml"/><Relationship Id="rId1" Type="http://schemas.openxmlformats.org/officeDocument/2006/relationships/video" Target="https://www.youtube.com/embed/8oc1jFqYnFA?feature=oembed" TargetMode="External"/><Relationship Id="rId4" Type="http://schemas.openxmlformats.org/officeDocument/2006/relationships/hyperlink" Target="https://youtu.be/8oc1jFqYnF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47.xml"/><Relationship Id="rId1" Type="http://schemas.openxmlformats.org/officeDocument/2006/relationships/video" Target="https://www.youtube.com/embed/603k16Rx7YU?feature=oembed" TargetMode="External"/><Relationship Id="rId4" Type="http://schemas.openxmlformats.org/officeDocument/2006/relationships/hyperlink" Target="https://youtu.be/8oc1jFqYnFA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47.xml"/><Relationship Id="rId1" Type="http://schemas.openxmlformats.org/officeDocument/2006/relationships/video" Target="https://www.youtube.com/embed/4soja4eu35o?feature=oembed" TargetMode="External"/><Relationship Id="rId4" Type="http://schemas.openxmlformats.org/officeDocument/2006/relationships/hyperlink" Target="https://youtu.be/4soja4eu35o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WIR91gx-ac" TargetMode="Externa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N35 -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2580" y="3311604"/>
            <a:ext cx="11178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66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1948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26" y="206155"/>
            <a:ext cx="11087100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69888" y="1004735"/>
            <a:ext cx="11308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Calculate molar solubility for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25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C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1.5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935164" y="1641323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 Ag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 + I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0725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07678"/>
              </p:ext>
            </p:extLst>
          </p:nvPr>
        </p:nvGraphicFramePr>
        <p:xfrm>
          <a:off x="1779589" y="2258860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680076" y="2266798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032251" y="2289023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967164" y="2862110"/>
            <a:ext cx="615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+x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570539" y="2855760"/>
            <a:ext cx="615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+x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140200" y="3455835"/>
            <a:ext cx="396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757863" y="3420910"/>
            <a:ext cx="3962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481545" y="4343346"/>
            <a:ext cx="445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1.5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520943" y="4958364"/>
            <a:ext cx="766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21946" y="1950700"/>
                <a:ext cx="31079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𝑨𝒈</m:t>
                              </m:r>
                            </m:e>
                            <m:sup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[</m:t>
                      </m:r>
                      <m:sSup>
                        <m:sSup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𝑰</m:t>
                          </m:r>
                        </m:e>
                        <m:sup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</m:sup>
                      </m:sSup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]</m:t>
                      </m:r>
                    </m:oMath>
                  </m:oMathPara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46" y="1950700"/>
                <a:ext cx="3107902" cy="492443"/>
              </a:xfrm>
              <a:prstGeom prst="rect">
                <a:avLst/>
              </a:prstGeom>
              <a:blipFill>
                <a:blip r:embed="rId2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290641" y="252635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Nothing on the denominator because the reactant was a solid!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7380" y="5618752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1.2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-8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63D7A-89DF-C141-BDEC-85E4586DBDD5}"/>
              </a:ext>
            </a:extLst>
          </p:cNvPr>
          <p:cNvSpPr txBox="1"/>
          <p:nvPr/>
        </p:nvSpPr>
        <p:spPr>
          <a:xfrm>
            <a:off x="7491911" y="4115868"/>
            <a:ext cx="4186199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  <a:latin typeface="+mn-lt"/>
              </a:rPr>
              <a:t>Meaning: </a:t>
            </a:r>
            <a:br>
              <a:rPr lang="en-US" sz="2000" i="1" dirty="0">
                <a:solidFill>
                  <a:srgbClr val="00B050"/>
                </a:solidFill>
                <a:latin typeface="+mn-lt"/>
              </a:rPr>
            </a:br>
            <a:r>
              <a:rPr lang="en-US" sz="2000" b="0" i="1" dirty="0">
                <a:latin typeface="+mn-lt"/>
              </a:rPr>
              <a:t>1.2 x 10</a:t>
            </a:r>
            <a:r>
              <a:rPr lang="en-US" sz="2000" b="0" i="1" baseline="30000" dirty="0">
                <a:latin typeface="+mn-lt"/>
              </a:rPr>
              <a:t>-8</a:t>
            </a:r>
            <a:r>
              <a:rPr lang="en-US" sz="2000" b="0" i="1" dirty="0">
                <a:latin typeface="+mn-lt"/>
              </a:rPr>
              <a:t> moles of Ag</a:t>
            </a:r>
            <a:r>
              <a:rPr lang="en-US" sz="2000" b="0" i="1" baseline="30000" dirty="0">
                <a:latin typeface="+mn-lt"/>
              </a:rPr>
              <a:t>+</a:t>
            </a:r>
            <a:r>
              <a:rPr lang="en-US" sz="2000" b="0" i="1" dirty="0">
                <a:latin typeface="+mn-lt"/>
              </a:rPr>
              <a:t> and I</a:t>
            </a:r>
            <a:r>
              <a:rPr lang="en-US" sz="2000" b="0" i="1" baseline="30000" dirty="0">
                <a:latin typeface="+mn-lt"/>
              </a:rPr>
              <a:t>-</a:t>
            </a:r>
            <a:r>
              <a:rPr lang="en-US" sz="2000" b="0" i="1" dirty="0">
                <a:latin typeface="+mn-lt"/>
              </a:rPr>
              <a:t> can be present per 1 L of sol’n before the sol’n is saturated.</a:t>
            </a:r>
          </a:p>
          <a:p>
            <a:endParaRPr lang="en-US" sz="2000" b="0" i="1" dirty="0">
              <a:latin typeface="+mn-lt"/>
            </a:endParaRPr>
          </a:p>
          <a:p>
            <a:r>
              <a:rPr lang="en-US" sz="2000" b="0" i="1" dirty="0">
                <a:latin typeface="+mn-lt"/>
              </a:rPr>
              <a:t>Or...you can get 1.2 x 10</a:t>
            </a:r>
            <a:r>
              <a:rPr lang="en-US" sz="2000" b="0" i="1" baseline="30000" dirty="0">
                <a:latin typeface="+mn-lt"/>
              </a:rPr>
              <a:t>-8</a:t>
            </a:r>
            <a:r>
              <a:rPr lang="en-US" sz="2000" b="0" i="1" dirty="0">
                <a:latin typeface="+mn-lt"/>
              </a:rPr>
              <a:t> moles of </a:t>
            </a:r>
            <a:r>
              <a:rPr lang="en-US" sz="2000" i="1" dirty="0" err="1">
                <a:solidFill>
                  <a:srgbClr val="FF0000"/>
                </a:solidFill>
                <a:latin typeface="+mn-lt"/>
              </a:rPr>
              <a:t>AgI</a:t>
            </a:r>
            <a:r>
              <a:rPr lang="en-US" sz="2000" i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000" b="0" i="1" dirty="0">
                <a:latin typeface="+mn-lt"/>
              </a:rPr>
              <a:t>to dissociate per L of sol’n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A1F85F-1CC8-2CC9-C701-AA1FF132C42B}"/>
              </a:ext>
            </a:extLst>
          </p:cNvPr>
          <p:cNvSpPr txBox="1"/>
          <p:nvPr/>
        </p:nvSpPr>
        <p:spPr>
          <a:xfrm>
            <a:off x="1306270" y="5024525"/>
            <a:ext cx="60983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molar solubility of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mol/L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3" grpId="0"/>
      <p:bldP spid="30744" grpId="0"/>
      <p:bldP spid="30745" grpId="0"/>
      <p:bldP spid="30746" grpId="0"/>
      <p:bldP spid="30747" grpId="0"/>
      <p:bldP spid="30748" grpId="0"/>
      <p:bldP spid="30749" grpId="0"/>
      <p:bldP spid="30750" grpId="0"/>
      <p:bldP spid="2" grpId="0"/>
      <p:bldP spid="3" grpId="0"/>
      <p:bldP spid="4" grpId="0"/>
      <p:bldP spid="5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26" y="206155"/>
            <a:ext cx="11087100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69888" y="1004735"/>
            <a:ext cx="113082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Calculate molar solubility for </a:t>
            </a:r>
            <a:r>
              <a:rPr lang="en-US" sz="3200" dirty="0" err="1">
                <a:solidFill>
                  <a:srgbClr val="000000"/>
                </a:solidFill>
                <a:latin typeface="Arial"/>
              </a:rPr>
              <a:t>AgI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at 25</a:t>
            </a:r>
            <a:r>
              <a:rPr lang="en-US" sz="3200" dirty="0">
                <a:solidFill>
                  <a:srgbClr val="000000"/>
                </a:solidFill>
                <a:latin typeface="Arial"/>
                <a:sym typeface="Symbol" pitchFamily="18" charset="2"/>
              </a:rPr>
              <a:t>C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, K</a:t>
            </a:r>
            <a:r>
              <a:rPr lang="en-US" sz="3200" baseline="-25000" dirty="0">
                <a:solidFill>
                  <a:srgbClr val="000000"/>
                </a:solidFill>
                <a:latin typeface="Arial"/>
              </a:rPr>
              <a:t>sp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= 1.5 x 10</a:t>
            </a:r>
            <a:r>
              <a:rPr lang="en-US" sz="3200" baseline="30000" dirty="0">
                <a:solidFill>
                  <a:srgbClr val="000000"/>
                </a:solidFill>
                <a:latin typeface="Arial"/>
              </a:rPr>
              <a:t>-16</a:t>
            </a:r>
            <a:endParaRPr lang="en-US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935164" y="1641323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 Ag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 + I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0725" name="Group 5"/>
          <p:cNvGraphicFramePr>
            <a:graphicFrameLocks noGrp="1"/>
          </p:cNvGraphicFramePr>
          <p:nvPr>
            <p:ph idx="1"/>
          </p:nvPr>
        </p:nvGraphicFramePr>
        <p:xfrm>
          <a:off x="1779589" y="2258860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680076" y="2266798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032251" y="2289023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967164" y="2862110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+s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570539" y="2855760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+s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140200" y="3455835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757863" y="3420910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481545" y="4343346"/>
            <a:ext cx="445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1.5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520943" y="4958364"/>
            <a:ext cx="6623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70C0"/>
                </a:solidFill>
                <a:latin typeface="Arial"/>
              </a:rPr>
              <a:t>    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molar solubility of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mol/L</a:t>
            </a:r>
            <a:endParaRPr kumimoji="0" lang="en-US" sz="28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21946" y="1950700"/>
                <a:ext cx="310790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𝑨𝒈</m:t>
                              </m:r>
                            </m:e>
                            <m:sup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[</m:t>
                      </m:r>
                      <m:sSup>
                        <m:sSup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𝑰</m:t>
                          </m:r>
                        </m:e>
                        <m:sup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</m:sup>
                      </m:sSup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]</m:t>
                      </m:r>
                    </m:oMath>
                  </m:oMathPara>
                </a14:m>
                <a:endPara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1946" y="1950700"/>
                <a:ext cx="3107902" cy="492443"/>
              </a:xfrm>
              <a:prstGeom prst="rect">
                <a:avLst/>
              </a:prstGeom>
              <a:blipFill>
                <a:blip r:embed="rId2"/>
                <a:stretch>
                  <a:fillRect b="-9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290641" y="2526358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Nothing on the denominator because the reactant was a solid!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7380" y="5618752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1.2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-8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063D7A-89DF-C141-BDEC-85E4586DBDD5}"/>
              </a:ext>
            </a:extLst>
          </p:cNvPr>
          <p:cNvSpPr txBox="1"/>
          <p:nvPr/>
        </p:nvSpPr>
        <p:spPr>
          <a:xfrm>
            <a:off x="7491911" y="4115868"/>
            <a:ext cx="4186199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  <a:latin typeface="+mn-lt"/>
              </a:rPr>
              <a:t>Meaning: </a:t>
            </a:r>
            <a:br>
              <a:rPr lang="en-US" sz="2000" i="1" dirty="0">
                <a:solidFill>
                  <a:srgbClr val="00B050"/>
                </a:solidFill>
                <a:latin typeface="+mn-lt"/>
              </a:rPr>
            </a:br>
            <a:r>
              <a:rPr lang="en-US" sz="2000" b="0" i="1" dirty="0">
                <a:latin typeface="+mn-lt"/>
              </a:rPr>
              <a:t>1.2 x 10</a:t>
            </a:r>
            <a:r>
              <a:rPr lang="en-US" sz="2000" b="0" i="1" baseline="30000" dirty="0">
                <a:latin typeface="+mn-lt"/>
              </a:rPr>
              <a:t>-8</a:t>
            </a:r>
            <a:r>
              <a:rPr lang="en-US" sz="2000" b="0" i="1" dirty="0">
                <a:latin typeface="+mn-lt"/>
              </a:rPr>
              <a:t> moles of Ag</a:t>
            </a:r>
            <a:r>
              <a:rPr lang="en-US" sz="2000" b="0" i="1" baseline="30000" dirty="0">
                <a:latin typeface="+mn-lt"/>
              </a:rPr>
              <a:t>+</a:t>
            </a:r>
            <a:r>
              <a:rPr lang="en-US" sz="2000" b="0" i="1" dirty="0">
                <a:latin typeface="+mn-lt"/>
              </a:rPr>
              <a:t> and I</a:t>
            </a:r>
            <a:r>
              <a:rPr lang="en-US" sz="2000" b="0" i="1" baseline="30000" dirty="0">
                <a:latin typeface="+mn-lt"/>
              </a:rPr>
              <a:t>-</a:t>
            </a:r>
            <a:r>
              <a:rPr lang="en-US" sz="2000" b="0" i="1" dirty="0">
                <a:latin typeface="+mn-lt"/>
              </a:rPr>
              <a:t> can be present per 1 L of sol’n before the sol’n is saturated.</a:t>
            </a:r>
          </a:p>
          <a:p>
            <a:endParaRPr lang="en-US" sz="2000" b="0" i="1" dirty="0">
              <a:latin typeface="+mn-lt"/>
            </a:endParaRPr>
          </a:p>
          <a:p>
            <a:r>
              <a:rPr lang="en-US" sz="2000" b="0" i="1" dirty="0">
                <a:latin typeface="+mn-lt"/>
              </a:rPr>
              <a:t>Or...you can get 1.2 x 10</a:t>
            </a:r>
            <a:r>
              <a:rPr lang="en-US" sz="2000" b="0" i="1" baseline="30000" dirty="0">
                <a:latin typeface="+mn-lt"/>
              </a:rPr>
              <a:t>-8</a:t>
            </a:r>
            <a:r>
              <a:rPr lang="en-US" sz="2000" b="0" i="1" dirty="0">
                <a:latin typeface="+mn-lt"/>
              </a:rPr>
              <a:t> moles of </a:t>
            </a:r>
            <a:r>
              <a:rPr lang="en-US" sz="2000" b="0" i="1" dirty="0" err="1">
                <a:latin typeface="+mn-lt"/>
              </a:rPr>
              <a:t>AgI</a:t>
            </a:r>
            <a:r>
              <a:rPr lang="en-US" sz="2000" b="0" i="1" dirty="0">
                <a:latin typeface="+mn-lt"/>
              </a:rPr>
              <a:t> to dissociate per L of sol’n</a:t>
            </a:r>
          </a:p>
        </p:txBody>
      </p:sp>
    </p:spTree>
    <p:extLst>
      <p:ext uri="{BB962C8B-B14F-4D97-AF65-F5344CB8AC3E}">
        <p14:creationId xmlns:p14="http://schemas.microsoft.com/office/powerpoint/2010/main" val="134100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93457" y="1125995"/>
            <a:ext cx="114452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Calculate molar solubility for PbCl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25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C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1.6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-5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308351" y="1922463"/>
            <a:ext cx="7551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PbCl</a:t>
            </a:r>
            <a:r>
              <a:rPr kumimoji="0" lang="en-US" sz="32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(s)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 Pb</a:t>
            </a:r>
            <a:r>
              <a:rPr kumimoji="0" lang="en-US" sz="3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2+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(aq) + 2Cl</a:t>
            </a:r>
            <a:r>
              <a:rPr kumimoji="0" lang="en-US" sz="3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-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(aq)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1749" name="Group 5"/>
          <p:cNvGraphicFramePr>
            <a:graphicFrameLocks noGrp="1"/>
          </p:cNvGraphicFramePr>
          <p:nvPr>
            <p:ph idx="1"/>
          </p:nvPr>
        </p:nvGraphicFramePr>
        <p:xfrm>
          <a:off x="3497264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397751" y="25622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5749926" y="2584451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684839" y="3157538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+s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7288214" y="3151188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+2s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857875" y="3751263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475539" y="3716338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2s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289300" y="4752976"/>
            <a:ext cx="6032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1.6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4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155457" y="5629622"/>
            <a:ext cx="11036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molar solubility of PbCl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mol/L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93688" y="284249"/>
            <a:ext cx="11604624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 When Not 1:1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8688" y="2821782"/>
            <a:ext cx="3030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 careful with the stoichiometry! </a:t>
            </a:r>
          </a:p>
        </p:txBody>
      </p:sp>
      <p:sp>
        <p:nvSpPr>
          <p:cNvPr id="3" name="Rectangle 2"/>
          <p:cNvSpPr/>
          <p:nvPr/>
        </p:nvSpPr>
        <p:spPr>
          <a:xfrm>
            <a:off x="8548688" y="5629622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1.6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-2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4C7254-BB17-0EC1-5E5D-50FB5E5A1BBB}"/>
              </a:ext>
            </a:extLst>
          </p:cNvPr>
          <p:cNvSpPr txBox="1"/>
          <p:nvPr/>
        </p:nvSpPr>
        <p:spPr>
          <a:xfrm>
            <a:off x="353257" y="1954600"/>
            <a:ext cx="2638750" cy="34778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B050"/>
                </a:solidFill>
                <a:latin typeface="+mn-lt"/>
              </a:rPr>
              <a:t>Meaning: </a:t>
            </a:r>
            <a:br>
              <a:rPr lang="en-US" sz="2000" i="1" dirty="0">
                <a:solidFill>
                  <a:srgbClr val="00B050"/>
                </a:solidFill>
                <a:latin typeface="+mn-lt"/>
              </a:rPr>
            </a:br>
            <a:r>
              <a:rPr lang="en-US" sz="2000" b="0" i="1" dirty="0">
                <a:latin typeface="+mn-lt"/>
              </a:rPr>
              <a:t>1.6 x 10</a:t>
            </a:r>
            <a:r>
              <a:rPr lang="en-US" sz="2000" b="0" i="1" baseline="30000" dirty="0">
                <a:latin typeface="+mn-lt"/>
              </a:rPr>
              <a:t>-2</a:t>
            </a:r>
            <a:r>
              <a:rPr lang="en-US" sz="2000" b="0" i="1" dirty="0">
                <a:latin typeface="+mn-lt"/>
              </a:rPr>
              <a:t> mol of Pb</a:t>
            </a:r>
            <a:r>
              <a:rPr lang="en-US" sz="2000" b="0" i="1" baseline="30000" dirty="0">
                <a:latin typeface="+mn-lt"/>
              </a:rPr>
              <a:t>2+</a:t>
            </a:r>
            <a:r>
              <a:rPr lang="en-US" sz="2000" b="0" i="1" dirty="0">
                <a:latin typeface="+mn-lt"/>
              </a:rPr>
              <a:t> and 3.2 x 10</a:t>
            </a:r>
            <a:r>
              <a:rPr lang="en-US" sz="2000" b="0" i="1" baseline="30000" dirty="0">
                <a:latin typeface="+mn-lt"/>
              </a:rPr>
              <a:t>-2</a:t>
            </a:r>
            <a:r>
              <a:rPr lang="en-US" sz="2000" b="0" i="1" dirty="0">
                <a:latin typeface="+mn-lt"/>
              </a:rPr>
              <a:t> mol of Cl</a:t>
            </a:r>
            <a:r>
              <a:rPr lang="en-US" sz="2000" b="0" i="1" baseline="30000" dirty="0">
                <a:latin typeface="+mn-lt"/>
              </a:rPr>
              <a:t>-</a:t>
            </a:r>
            <a:r>
              <a:rPr lang="en-US" sz="2000" b="0" i="1" dirty="0">
                <a:latin typeface="+mn-lt"/>
              </a:rPr>
              <a:t> can be present per 1 L of sol’n before the sol’n is saturated.</a:t>
            </a:r>
          </a:p>
          <a:p>
            <a:endParaRPr lang="en-US" sz="2000" b="0" i="1" dirty="0">
              <a:latin typeface="+mn-lt"/>
            </a:endParaRPr>
          </a:p>
          <a:p>
            <a:r>
              <a:rPr lang="en-US" sz="2000" b="0" i="1" dirty="0">
                <a:latin typeface="+mn-lt"/>
              </a:rPr>
              <a:t>Or...you can get </a:t>
            </a:r>
            <a:br>
              <a:rPr lang="en-US" sz="2000" b="0" i="1" dirty="0">
                <a:latin typeface="+mn-lt"/>
              </a:rPr>
            </a:br>
            <a:r>
              <a:rPr lang="en-US" sz="2000" b="0" i="1" dirty="0">
                <a:latin typeface="+mn-lt"/>
              </a:rPr>
              <a:t>1.6 x 10</a:t>
            </a:r>
            <a:r>
              <a:rPr lang="en-US" sz="2000" b="0" i="1" baseline="30000" dirty="0">
                <a:latin typeface="+mn-lt"/>
              </a:rPr>
              <a:t>-2</a:t>
            </a:r>
            <a:r>
              <a:rPr lang="en-US" sz="2000" b="0" i="1" dirty="0">
                <a:latin typeface="+mn-lt"/>
              </a:rPr>
              <a:t> moles of PbCl</a:t>
            </a:r>
            <a:r>
              <a:rPr lang="en-US" sz="2000" b="0" i="1" baseline="-25000" dirty="0">
                <a:latin typeface="+mn-lt"/>
              </a:rPr>
              <a:t>2</a:t>
            </a:r>
            <a:r>
              <a:rPr lang="en-US" sz="2000" b="0" i="1" dirty="0">
                <a:latin typeface="+mn-lt"/>
              </a:rPr>
              <a:t> to dissociate per L of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/>
      <p:bldP spid="31768" grpId="0"/>
      <p:bldP spid="31769" grpId="0"/>
      <p:bldP spid="31770" grpId="0"/>
      <p:bldP spid="31771" grpId="0"/>
      <p:bldP spid="31772" grpId="0"/>
      <p:bldP spid="31773" grpId="0"/>
      <p:bldP spid="31774" grpId="0"/>
      <p:bldP spid="17" grpId="0"/>
      <p:bldP spid="3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molar solubility of PbI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1.50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/>
              </a:rPr>
              <a:t>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-3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Calculate the value of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PbI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3.38E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-9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4.50E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-6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1.35E</a:t>
              </a:r>
              <a:r>
                <a:rPr kumimoji="0" lang="en-US" sz="3200" b="1" i="0" u="none" strike="noStrike" kern="1200" cap="none" spc="0" normalizeH="0" baseline="3000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-8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1.50E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-3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molar solubility of PbI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1.50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/>
              </a:rPr>
              <a:t>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-3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Calculate the value of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for PbI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3.38E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-9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4.50E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-6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1.35E</a:t>
              </a:r>
              <a:r>
                <a:rPr kumimoji="0" lang="en-US" sz="60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-8</a:t>
              </a:r>
              <a:endPara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1.50E</a:t>
              </a:r>
              <a:r>
                <a: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-3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0" y="1770380"/>
          <a:ext cx="713739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22751388"/>
                    </a:ext>
                  </a:extLst>
                </a:gridCol>
                <a:gridCol w="2015066">
                  <a:extLst>
                    <a:ext uri="{9D8B030D-6E8A-4147-A177-3AD203B41FA5}">
                      <a16:colId xmlns:a16="http://schemas.microsoft.com/office/drawing/2014/main" val="1667234117"/>
                    </a:ext>
                  </a:extLst>
                </a:gridCol>
                <a:gridCol w="2379133">
                  <a:extLst>
                    <a:ext uri="{9D8B030D-6E8A-4147-A177-3AD203B41FA5}">
                      <a16:colId xmlns:a16="http://schemas.microsoft.com/office/drawing/2014/main" val="1668719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PbI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2  (s)           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2+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        2I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-  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9547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0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+ 2s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7111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83364" y="4272815"/>
                <a:ext cx="7010400" cy="4810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𝟒</m:t>
                      </m:r>
                      <m:d>
                        <m:d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</m:e>
                      </m:d>
                      <m:r>
                        <a:rPr kumimoji="0" lang="en-US" sz="3200" b="1" i="1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</m:oMath>
                  </m:oMathPara>
                </a14:m>
                <a:endPara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364" y="4272815"/>
                <a:ext cx="7010400" cy="481094"/>
              </a:xfrm>
              <a:prstGeom prst="rect">
                <a:avLst/>
              </a:prstGeom>
              <a:blipFill>
                <a:blip r:embed="rId24"/>
                <a:stretch>
                  <a:fillRect b="-126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44887" y="3551045"/>
                <a:ext cx="2809872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=(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)</m:t>
                      </m:r>
                      <m:sSup>
                        <m:sSup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(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𝒔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e>
                        <m:sup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887" y="3551045"/>
                <a:ext cx="2809872" cy="503599"/>
              </a:xfrm>
              <a:prstGeom prst="rect">
                <a:avLst/>
              </a:prstGeom>
              <a:blipFill>
                <a:blip r:embed="rId25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90146" y="5766967"/>
                <a:ext cx="3485826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𝟏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𝟑𝟓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sSup>
                        <m:sSup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33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33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𝟏𝟎</m:t>
                          </m:r>
                        </m:e>
                        <m:sup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33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33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146" y="5766967"/>
                <a:ext cx="3485826" cy="503599"/>
              </a:xfrm>
              <a:prstGeom prst="rect">
                <a:avLst/>
              </a:prstGeom>
              <a:blipFill>
                <a:blip r:embed="rId26"/>
                <a:stretch>
                  <a:fillRect b="-12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33900" y="4906309"/>
                <a:ext cx="7010400" cy="5558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en-US" sz="3200" b="1" i="1" u="none" strike="noStrike" kern="120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𝒔𝒑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32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𝟒</m:t>
                      </m:r>
                      <m:d>
                        <m:dPr>
                          <m:ctrlP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𝟏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.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𝟓</m:t>
                          </m:r>
                          <m:r>
                            <a:rPr kumimoji="0" lang="en-US" sz="32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70C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 ×</m:t>
                          </m:r>
                          <m:sSup>
                            <m:sSupPr>
                              <m:ctrlP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𝟏𝟎</m:t>
                              </m:r>
                            </m:e>
                            <m:sup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</m:t>
                              </m:r>
                              <m:r>
                                <a:rPr kumimoji="0" lang="en-US" sz="32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70C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kumimoji="0" lang="en-US" sz="3200" b="1" i="1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𝟑</m:t>
                      </m:r>
                    </m:oMath>
                  </m:oMathPara>
                </a14:m>
                <a:endParaRPr kumimoji="0" lang="en-US" sz="3200" b="1" i="0" u="none" strike="noStrike" kern="120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mic Sans MS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4906309"/>
                <a:ext cx="7010400" cy="555858"/>
              </a:xfrm>
              <a:prstGeom prst="rect">
                <a:avLst/>
              </a:prstGeom>
              <a:blipFill>
                <a:blip r:embed="rId27"/>
                <a:stretch>
                  <a:fillRect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218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9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Will Something Precipitate?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71500" y="1066628"/>
            <a:ext cx="11391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Have to check Q versus K !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0789BF-D11B-EB3C-80B8-C34FBFF67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382277"/>
              </p:ext>
            </p:extLst>
          </p:nvPr>
        </p:nvGraphicFramePr>
        <p:xfrm>
          <a:off x="673497" y="1910666"/>
          <a:ext cx="98491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8576">
                  <a:extLst>
                    <a:ext uri="{9D8B030D-6E8A-4147-A177-3AD203B41FA5}">
                      <a16:colId xmlns:a16="http://schemas.microsoft.com/office/drawing/2014/main" val="2990803128"/>
                    </a:ext>
                  </a:extLst>
                </a:gridCol>
                <a:gridCol w="8240560">
                  <a:extLst>
                    <a:ext uri="{9D8B030D-6E8A-4147-A177-3AD203B41FA5}">
                      <a16:colId xmlns:a16="http://schemas.microsoft.com/office/drawing/2014/main" val="3337781837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 &lt; K</a:t>
                      </a:r>
                      <a:r>
                        <a:rPr kumimoji="0" lang="en-US" sz="2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endParaRPr lang="en-US" sz="2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precipitate yet! The solution is unsaturated.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 ions are still dissociated.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583571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 = K</a:t>
                      </a:r>
                      <a:r>
                        <a:rPr kumimoji="0" lang="en-US" sz="2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endParaRPr lang="en-US" sz="28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precipitate yet! The solution is saturated.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maximum amount of ions are dissociated.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722850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 &gt; K</a:t>
                      </a:r>
                      <a:r>
                        <a:rPr kumimoji="0" lang="en-US" sz="28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</a:t>
                      </a:r>
                      <a:endParaRPr kumimoji="0" lang="en-US" sz="2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precipitate will form!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maximum amount of ions are already dissociated, so the extra will “crash out” as a solid precipitate.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90695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710D51-E6F8-E6D4-4F38-5BCD66E51521}"/>
              </a:ext>
            </a:extLst>
          </p:cNvPr>
          <p:cNvSpPr txBox="1"/>
          <p:nvPr/>
        </p:nvSpPr>
        <p:spPr>
          <a:xfrm>
            <a:off x="786040" y="5461769"/>
            <a:ext cx="10081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70C0"/>
                </a:solidFill>
                <a:latin typeface="+mn-lt"/>
              </a:rPr>
              <a:t>*Note* </a:t>
            </a:r>
            <a:r>
              <a:rPr lang="en-US" sz="2000" b="0" i="1" dirty="0">
                <a:latin typeface="+mn-lt"/>
              </a:rPr>
              <a:t>Supersaturated solutions have Q &gt; K</a:t>
            </a:r>
            <a:r>
              <a:rPr lang="en-US" sz="2000" b="0" i="1" baseline="-25000" dirty="0">
                <a:latin typeface="+mn-lt"/>
              </a:rPr>
              <a:t>sp</a:t>
            </a:r>
            <a:r>
              <a:rPr lang="en-US" sz="2000" b="0" i="1" dirty="0">
                <a:latin typeface="+mn-lt"/>
              </a:rPr>
              <a:t> but a ppt hasn’t crashed out yet because it was made at a higher temperature and slowly cooled down. It is unstable and the ppt will crash out once the sol’n is disturbed. </a:t>
            </a:r>
          </a:p>
        </p:txBody>
      </p:sp>
    </p:spTree>
    <p:extLst>
      <p:ext uri="{BB962C8B-B14F-4D97-AF65-F5344CB8AC3E}">
        <p14:creationId xmlns:p14="http://schemas.microsoft.com/office/powerpoint/2010/main" val="37855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Online Media 3" title="Envisioning Chemistry: Precipitation II">
            <a:hlinkClick r:id="" action="ppaction://media"/>
            <a:extLst>
              <a:ext uri="{FF2B5EF4-FFF2-40B4-BE49-F238E27FC236}">
                <a16:creationId xmlns:a16="http://schemas.microsoft.com/office/drawing/2014/main" id="{5E979762-4BFB-9F9A-A6DA-2F942B19D22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097" y="362240"/>
            <a:ext cx="10357805" cy="58521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5D36788-463E-D762-85B8-C6B374C5D23F}"/>
              </a:ext>
            </a:extLst>
          </p:cNvPr>
          <p:cNvSpPr txBox="1"/>
          <p:nvPr/>
        </p:nvSpPr>
        <p:spPr>
          <a:xfrm>
            <a:off x="376310" y="6180519"/>
            <a:ext cx="11426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+mn-lt"/>
                <a:hlinkClick r:id="rId4"/>
              </a:rPr>
              <a:t>https://youtu.be/uxCgxBr6mQY</a:t>
            </a:r>
            <a:r>
              <a:rPr lang="en-US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89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735" y="22860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Common Ion Effect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690" y="1161144"/>
            <a:ext cx="1143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happens to the solubility of a substance if 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one of its ions is already present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the solution?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Will the solubility increase or decrease????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decreases!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Let’s redo this problem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but this time let’s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have some I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already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the solution.  x should end up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less than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1.2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-8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/L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171806" y="3614189"/>
            <a:ext cx="8240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salt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25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C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1.5 x 10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230828" y="4168785"/>
            <a:ext cx="4122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(s)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 Ag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 + I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-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aq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6801253" y="4663498"/>
            <a:ext cx="4529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solubility of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/L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16198" y="5267980"/>
            <a:ext cx="2351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1.2 x 10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-8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28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183666" y="3385810"/>
            <a:ext cx="6472282" cy="24053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3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9062"/>
            <a:ext cx="10439401" cy="94297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with a Common 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087563" y="1282700"/>
            <a:ext cx="8240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 the salt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 25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C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1.5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What is its solubility in 0.05 M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52839" y="2397126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AgI(s)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 Ag</a:t>
            </a:r>
            <a:r>
              <a:rPr kumimoji="0" lang="en-US" sz="3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+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(aq) + I</a:t>
            </a:r>
            <a:r>
              <a:rPr kumimoji="0" lang="en-US" sz="32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-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(aq)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2773" name="Group 5"/>
          <p:cNvGraphicFramePr>
            <a:graphicFrameLocks noGrp="1"/>
          </p:cNvGraphicFramePr>
          <p:nvPr>
            <p:ph idx="1"/>
          </p:nvPr>
        </p:nvGraphicFramePr>
        <p:xfrm>
          <a:off x="3497264" y="3014663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183438" y="30226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0.05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749926" y="30448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5684839" y="3617913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+s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7330380" y="3607920"/>
            <a:ext cx="5790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+s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5857875" y="4211638"/>
            <a:ext cx="359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51650" y="416083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0.05+s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273300" y="5111751"/>
            <a:ext cx="8064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1.5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-16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0.05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Symbol" pitchFamily="18" charset="2"/>
              </a:rPr>
              <a:t>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)(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0.05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1998664" y="5881688"/>
            <a:ext cx="5621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= solubility of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/L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78738" y="5881687"/>
            <a:ext cx="283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3.0 x 10</a:t>
            </a:r>
            <a:r>
              <a:rPr kumimoji="0" lang="en-US" sz="3200" b="1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-15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3200" b="1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6407" y="4875222"/>
            <a:ext cx="2536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5% rule!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2" grpId="0"/>
      <p:bldP spid="32793" grpId="0"/>
      <p:bldP spid="32794" grpId="0"/>
      <p:bldP spid="32795" grpId="0"/>
      <p:bldP spid="32796" grpId="0"/>
      <p:bldP spid="32797" grpId="0"/>
      <p:bldP spid="32798" grpId="0"/>
      <p:bldP spid="2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0557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Qualitatively describing how adding something changes solubility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3498" y="1926742"/>
            <a:ext cx="335030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Another Salt: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Look to see if the dissociated ions are in common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5F0365-E556-6B8D-041C-3E9E2F463B3D}"/>
              </a:ext>
            </a:extLst>
          </p:cNvPr>
          <p:cNvSpPr txBox="1"/>
          <p:nvPr/>
        </p:nvSpPr>
        <p:spPr>
          <a:xfrm>
            <a:off x="3810000" y="1904096"/>
            <a:ext cx="3182131" cy="33239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BaCl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+ NaCl</a:t>
            </a:r>
            <a:endParaRPr kumimoji="0" lang="en-US" sz="2800" b="1" i="0" strike="noStrike" kern="1200" cap="none" spc="0" normalizeH="0" baseline="-2500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common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with BaCl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so it will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decrease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the solubility.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9B608-1FA7-B8EF-E4A1-F06DA995F128}"/>
              </a:ext>
            </a:extLst>
          </p:cNvPr>
          <p:cNvSpPr txBox="1"/>
          <p:nvPr/>
        </p:nvSpPr>
        <p:spPr>
          <a:xfrm>
            <a:off x="7215266" y="1904096"/>
            <a:ext cx="4252834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BaCl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+ </a:t>
            </a:r>
            <a:r>
              <a:rPr kumimoji="0" lang="en-US" sz="2800" b="1" i="0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NaF</a:t>
            </a:r>
            <a:endParaRPr kumimoji="0" lang="en-US" sz="2800" b="1" i="0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NOT in common with BaCl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so it will not change the solubility.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4811FE-25D1-FEEC-A201-DE6635F671C0}"/>
              </a:ext>
            </a:extLst>
          </p:cNvPr>
          <p:cNvCxnSpPr>
            <a:cxnSpLocks/>
          </p:cNvCxnSpPr>
          <p:nvPr/>
        </p:nvCxnSpPr>
        <p:spPr bwMode="auto">
          <a:xfrm>
            <a:off x="3810000" y="2552122"/>
            <a:ext cx="31821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DCD6D1-FB22-250B-5790-94FFE4A8197E}"/>
              </a:ext>
            </a:extLst>
          </p:cNvPr>
          <p:cNvCxnSpPr>
            <a:cxnSpLocks/>
          </p:cNvCxnSpPr>
          <p:nvPr/>
        </p:nvCxnSpPr>
        <p:spPr bwMode="auto">
          <a:xfrm>
            <a:off x="7215265" y="2552122"/>
            <a:ext cx="42528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0223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8844" y="921445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N35 -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419540" y="4456400"/>
            <a:ext cx="1155020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I can perform K</a:t>
            </a:r>
            <a:r>
              <a:rPr kumimoji="0" lang="en-US" sz="38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calculations to determine the solubility of different salts. 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DB3CD5-7F28-84DD-6FD9-5FC643DB2483}"/>
              </a:ext>
            </a:extLst>
          </p:cNvPr>
          <p:cNvSpPr txBox="1"/>
          <p:nvPr/>
        </p:nvSpPr>
        <p:spPr>
          <a:xfrm>
            <a:off x="790882" y="2596516"/>
            <a:ext cx="11178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66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</a:t>
            </a:r>
          </a:p>
        </p:txBody>
      </p:sp>
    </p:spTree>
    <p:extLst>
      <p:ext uri="{BB962C8B-B14F-4D97-AF65-F5344CB8AC3E}">
        <p14:creationId xmlns:p14="http://schemas.microsoft.com/office/powerpoint/2010/main" val="243236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20557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Qualitatively describing how adding something changes solubility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3498" y="1926742"/>
            <a:ext cx="335030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Adding an Acid: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Look to see if the dissociated ions will react with one of the ions from the salt.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5F0365-E556-6B8D-041C-3E9E2F463B3D}"/>
              </a:ext>
            </a:extLst>
          </p:cNvPr>
          <p:cNvSpPr txBox="1"/>
          <p:nvPr/>
        </p:nvSpPr>
        <p:spPr>
          <a:xfrm>
            <a:off x="3810000" y="1873508"/>
            <a:ext cx="3182131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BaCl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+ HNO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H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make a strong acid which stays dissociated. Doesn’t affect the solubility of BaCl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09B608-1FA7-B8EF-E4A1-F06DA995F128}"/>
              </a:ext>
            </a:extLst>
          </p:cNvPr>
          <p:cNvSpPr txBox="1"/>
          <p:nvPr/>
        </p:nvSpPr>
        <p:spPr>
          <a:xfrm>
            <a:off x="7215266" y="1873508"/>
            <a:ext cx="4252834" cy="4616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CaF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+ HNO</a:t>
            </a:r>
            <a:r>
              <a:rPr kumimoji="0" lang="en-US" sz="2800" b="1" i="0" strike="noStrike" kern="1200" cap="none" spc="0" normalizeH="0" baseline="-2500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H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NO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make a weak acid which doesn’t dissociate fully!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Removes 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ions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from solution.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Increases the solubility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CaF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trying to replace F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ions 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8D43BE1-8412-4A1E-C5B6-DB9EA0A2D474}"/>
              </a:ext>
            </a:extLst>
          </p:cNvPr>
          <p:cNvCxnSpPr>
            <a:cxnSpLocks/>
          </p:cNvCxnSpPr>
          <p:nvPr/>
        </p:nvCxnSpPr>
        <p:spPr bwMode="auto">
          <a:xfrm>
            <a:off x="3810000" y="2509918"/>
            <a:ext cx="31821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FFB43F-20D0-CA8C-BB79-F1234F3F8182}"/>
              </a:ext>
            </a:extLst>
          </p:cNvPr>
          <p:cNvCxnSpPr>
            <a:cxnSpLocks/>
          </p:cNvCxnSpPr>
          <p:nvPr/>
        </p:nvCxnSpPr>
        <p:spPr bwMode="auto">
          <a:xfrm>
            <a:off x="7215265" y="2509918"/>
            <a:ext cx="425283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5972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799" y="279400"/>
            <a:ext cx="9331569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+mn-lt"/>
              </a:rPr>
              <a:t>In which solution is B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a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S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O</a:t>
            </a:r>
            <a:r>
              <a:rPr lang="en-US" sz="400" dirty="0">
                <a:latin typeface="+mn-lt"/>
              </a:rPr>
              <a:t> </a:t>
            </a:r>
            <a:r>
              <a:rPr lang="en-US" sz="3600" baseline="-25000" dirty="0">
                <a:latin typeface="+mn-lt"/>
              </a:rPr>
              <a:t>4</a:t>
            </a:r>
            <a:r>
              <a:rPr lang="en-US" sz="3600" dirty="0">
                <a:latin typeface="+mn-lt"/>
              </a:rPr>
              <a:t> most soluble?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373794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indent="0">
                <a:buNone/>
              </a:pPr>
              <a:r>
                <a:rPr lang="en-US" sz="3200" dirty="0">
                  <a:latin typeface="+mn-lt"/>
                </a:rPr>
                <a:t>A solution that is 0.10 M in B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a(N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O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3</a:t>
              </a:r>
              <a:r>
                <a:rPr lang="en-US" sz="3200" dirty="0">
                  <a:latin typeface="+mn-lt"/>
                </a:rPr>
                <a:t>)</a:t>
              </a:r>
              <a:r>
                <a:rPr lang="en-US" sz="3200" baseline="-25000" dirty="0">
                  <a:latin typeface="+mn-lt"/>
                </a:rPr>
                <a:t>2</a:t>
              </a:r>
              <a:endParaRPr lang="en-US" sz="3200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627012" cy="685800"/>
            <a:chOff x="609600" y="3073400"/>
            <a:chExt cx="8627012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788812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indent="0">
                <a:buNone/>
              </a:pPr>
              <a:r>
                <a:rPr lang="en-US" sz="3200" dirty="0">
                  <a:latin typeface="+mn-lt"/>
                </a:rPr>
                <a:t>A solution that is 0.10 M in 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a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2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S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O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4</a:t>
              </a:r>
              <a:endParaRPr lang="en-US" sz="3200" dirty="0"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>
                  <a:latin typeface="+mn-lt"/>
                </a:rPr>
                <a:t>A solution that is 0.10 M in 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a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O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3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9428870" cy="685800"/>
            <a:chOff x="609600" y="4902200"/>
            <a:chExt cx="942887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799" y="4914900"/>
              <a:ext cx="8590671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None of these, solubility never changes, </a:t>
              </a:r>
              <a:b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it is a set value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549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799" y="279400"/>
            <a:ext cx="9331569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+mn-lt"/>
              </a:rPr>
              <a:t>In which solution is B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a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S</a:t>
            </a:r>
            <a:r>
              <a:rPr lang="en-US" sz="400" dirty="0">
                <a:latin typeface="+mn-lt"/>
              </a:rPr>
              <a:t> </a:t>
            </a:r>
            <a:r>
              <a:rPr lang="en-US" sz="3600" dirty="0">
                <a:latin typeface="+mn-lt"/>
              </a:rPr>
              <a:t>O</a:t>
            </a:r>
            <a:r>
              <a:rPr lang="en-US" sz="400" dirty="0">
                <a:latin typeface="+mn-lt"/>
              </a:rPr>
              <a:t> </a:t>
            </a:r>
            <a:r>
              <a:rPr lang="en-US" sz="3600" baseline="-25000" dirty="0">
                <a:latin typeface="+mn-lt"/>
              </a:rPr>
              <a:t>4</a:t>
            </a:r>
            <a:r>
              <a:rPr lang="en-US" sz="3600" dirty="0">
                <a:latin typeface="+mn-lt"/>
              </a:rPr>
              <a:t> most soluble?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345658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3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indent="0">
                <a:buNone/>
              </a:pPr>
              <a:r>
                <a:rPr lang="en-US" sz="3200" dirty="0">
                  <a:latin typeface="+mn-lt"/>
                </a:rPr>
                <a:t>A solution that is 0.10 M in </a:t>
              </a:r>
              <a:r>
                <a:rPr lang="en-US" sz="3200" dirty="0">
                  <a:solidFill>
                    <a:srgbClr val="00B050"/>
                  </a:solidFill>
                  <a:latin typeface="+mn-lt"/>
                </a:rPr>
                <a:t>B</a:t>
              </a:r>
              <a:r>
                <a:rPr lang="en-US" sz="300" dirty="0">
                  <a:solidFill>
                    <a:srgbClr val="00B050"/>
                  </a:solidFill>
                  <a:latin typeface="+mn-lt"/>
                </a:rPr>
                <a:t> </a:t>
              </a:r>
              <a:r>
                <a:rPr lang="en-US" sz="3200" dirty="0">
                  <a:solidFill>
                    <a:srgbClr val="00B050"/>
                  </a:solidFill>
                  <a:latin typeface="+mn-lt"/>
                </a:rPr>
                <a:t>a</a:t>
              </a:r>
              <a:r>
                <a:rPr lang="en-US" sz="3200" dirty="0">
                  <a:latin typeface="+mn-lt"/>
                </a:rPr>
                <a:t>(N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O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3</a:t>
              </a:r>
              <a:r>
                <a:rPr lang="en-US" sz="3200" dirty="0">
                  <a:latin typeface="+mn-lt"/>
                </a:rPr>
                <a:t>)</a:t>
              </a:r>
              <a:r>
                <a:rPr lang="en-US" sz="3200" baseline="-25000" dirty="0">
                  <a:latin typeface="+mn-lt"/>
                </a:rPr>
                <a:t>2</a:t>
              </a:r>
              <a:endParaRPr lang="en-US" sz="3200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4"/>
              </p:custDataLst>
            </p:nvPr>
          </p:nvPicPr>
          <p:blipFill>
            <a:blip r:embed="rId16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627012" cy="685800"/>
            <a:chOff x="609600" y="3073400"/>
            <a:chExt cx="8627012" cy="685800"/>
          </a:xfrm>
        </p:grpSpPr>
        <p:sp>
          <p:nvSpPr>
            <p:cNvPr id="6" name="TextBox 5"/>
            <p:cNvSpPr txBox="1"/>
            <p:nvPr>
              <p:custDataLst>
                <p:tags r:id="rId11"/>
              </p:custDataLst>
            </p:nvPr>
          </p:nvSpPr>
          <p:spPr>
            <a:xfrm>
              <a:off x="1447800" y="3086100"/>
              <a:ext cx="7788812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indent="0">
                <a:buNone/>
              </a:pPr>
              <a:r>
                <a:rPr lang="en-US" sz="3200" dirty="0">
                  <a:latin typeface="+mn-lt"/>
                </a:rPr>
                <a:t>A solution that is 0.10 M in N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latin typeface="+mn-lt"/>
                </a:rPr>
                <a:t>a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baseline="-25000" dirty="0">
                  <a:latin typeface="+mn-lt"/>
                </a:rPr>
                <a:t>2</a:t>
              </a:r>
              <a:r>
                <a:rPr lang="en-US" sz="300" dirty="0">
                  <a:latin typeface="+mn-lt"/>
                </a:rPr>
                <a:t> </a:t>
              </a:r>
              <a:r>
                <a:rPr lang="en-US" sz="3200" dirty="0">
                  <a:solidFill>
                    <a:srgbClr val="00B050"/>
                  </a:solidFill>
                  <a:latin typeface="+mn-lt"/>
                </a:rPr>
                <a:t>S</a:t>
              </a:r>
              <a:r>
                <a:rPr lang="en-US" sz="300" dirty="0">
                  <a:solidFill>
                    <a:srgbClr val="00B050"/>
                  </a:solidFill>
                  <a:latin typeface="+mn-lt"/>
                </a:rPr>
                <a:t> </a:t>
              </a:r>
              <a:r>
                <a:rPr lang="en-US" sz="3200" dirty="0">
                  <a:solidFill>
                    <a:srgbClr val="00B050"/>
                  </a:solidFill>
                  <a:latin typeface="+mn-lt"/>
                </a:rPr>
                <a:t>O</a:t>
              </a:r>
              <a:r>
                <a:rPr lang="en-US" sz="300" dirty="0">
                  <a:solidFill>
                    <a:srgbClr val="00B050"/>
                  </a:solidFill>
                  <a:latin typeface="+mn-lt"/>
                </a:rPr>
                <a:t> </a:t>
              </a:r>
              <a:r>
                <a:rPr lang="en-US" sz="3200" baseline="-25000" dirty="0">
                  <a:solidFill>
                    <a:srgbClr val="00B050"/>
                  </a:solidFill>
                  <a:latin typeface="+mn-lt"/>
                </a:rPr>
                <a:t>4</a:t>
              </a:r>
              <a:endParaRPr lang="en-US" sz="3200" dirty="0">
                <a:solidFill>
                  <a:srgbClr val="00B050"/>
                </a:solidFill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2"/>
              </p:custDataLst>
            </p:nvPr>
          </p:nvPicPr>
          <p:blipFill>
            <a:blip r:embed="rId17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11215468" cy="685800"/>
            <a:chOff x="609600" y="3987800"/>
            <a:chExt cx="11215468" cy="685800"/>
          </a:xfrm>
        </p:grpSpPr>
        <p:sp>
          <p:nvSpPr>
            <p:cNvPr id="9" name="TextBox 8"/>
            <p:cNvSpPr txBox="1"/>
            <p:nvPr>
              <p:custDataLst>
                <p:tags r:id="rId9"/>
              </p:custDataLst>
            </p:nvPr>
          </p:nvSpPr>
          <p:spPr>
            <a:xfrm>
              <a:off x="1447800" y="4000500"/>
              <a:ext cx="10377268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800" dirty="0">
                  <a:solidFill>
                    <a:srgbClr val="FF0000"/>
                  </a:solidFill>
                  <a:latin typeface="+mn-lt"/>
                </a:rPr>
                <a:t>A solution that is 0.10 M in N</a:t>
              </a:r>
              <a:r>
                <a:rPr lang="en-US" sz="7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4800" dirty="0">
                  <a:solidFill>
                    <a:srgbClr val="FF0000"/>
                  </a:solidFill>
                  <a:latin typeface="+mn-lt"/>
                </a:rPr>
                <a:t>a</a:t>
              </a:r>
              <a:r>
                <a:rPr lang="en-US" sz="7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4800" dirty="0">
                  <a:solidFill>
                    <a:srgbClr val="FF0000"/>
                  </a:solidFill>
                  <a:latin typeface="+mn-lt"/>
                </a:rPr>
                <a:t>N</a:t>
              </a:r>
              <a:r>
                <a:rPr lang="en-US" sz="7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4800" dirty="0">
                  <a:solidFill>
                    <a:srgbClr val="FF0000"/>
                  </a:solidFill>
                  <a:latin typeface="+mn-lt"/>
                </a:rPr>
                <a:t>O</a:t>
              </a:r>
              <a:r>
                <a:rPr lang="en-US" sz="700" dirty="0">
                  <a:solidFill>
                    <a:srgbClr val="FF0000"/>
                  </a:solidFill>
                  <a:latin typeface="+mn-lt"/>
                </a:rPr>
                <a:t> </a:t>
              </a:r>
              <a:r>
                <a:rPr lang="en-US" sz="4800" baseline="-25000" dirty="0">
                  <a:solidFill>
                    <a:srgbClr val="FF0000"/>
                  </a:solidFill>
                  <a:latin typeface="+mn-lt"/>
                </a:rPr>
                <a:t>3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0"/>
              </p:custDataLst>
            </p:nvPr>
          </p:nvPicPr>
          <p:blipFill>
            <a:blip r:embed="rId18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9428870" cy="685800"/>
            <a:chOff x="609600" y="4902200"/>
            <a:chExt cx="9428870" cy="685800"/>
          </a:xfrm>
        </p:grpSpPr>
        <p:sp>
          <p:nvSpPr>
            <p:cNvPr id="12" name="TextBox 11"/>
            <p:cNvSpPr txBox="1"/>
            <p:nvPr>
              <p:custDataLst>
                <p:tags r:id="rId7"/>
              </p:custDataLst>
            </p:nvPr>
          </p:nvSpPr>
          <p:spPr>
            <a:xfrm>
              <a:off x="1447799" y="4914900"/>
              <a:ext cx="8590671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None of these, solubility never changes, </a:t>
              </a:r>
              <a:b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it is a set value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8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D03DD0-A4BA-4671-424A-75EEB00BD35F}"/>
              </a:ext>
            </a:extLst>
          </p:cNvPr>
          <p:cNvSpPr txBox="1"/>
          <p:nvPr/>
        </p:nvSpPr>
        <p:spPr>
          <a:xfrm>
            <a:off x="5600115" y="5111457"/>
            <a:ext cx="6301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The others have common ions that would drive equilibrium position to the left, resulting in less dissociation of the 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475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4" descr="prec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343400" y="505618"/>
            <a:ext cx="75438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07590"/>
            <a:ext cx="5562600" cy="95410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/>
              <a:t>Precipitation and Qualitative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BA0B4B-0C36-3B6C-7AF0-36B903FEC182}"/>
              </a:ext>
            </a:extLst>
          </p:cNvPr>
          <p:cNvSpPr txBox="1"/>
          <p:nvPr/>
        </p:nvSpPr>
        <p:spPr>
          <a:xfrm>
            <a:off x="1295400" y="1775917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 in the class anymore!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3977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FYI - Complex 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71500" y="1308102"/>
            <a:ext cx="9434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Complex ion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a charged species composed of: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231901" y="2029402"/>
            <a:ext cx="521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A metallic cation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57300" y="2712027"/>
            <a:ext cx="10248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Ligands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0" y="4636969"/>
            <a:ext cx="1074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Ligand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Lewis bases that have a lone electron pair that can form a covalent bond with an empty orbital belonging to the metallic 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274638"/>
            <a:ext cx="11582400" cy="944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NH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3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CN</a:t>
            </a:r>
            <a:r>
              <a:rPr lang="en-US" sz="4400" u="sng" baseline="30000" dirty="0">
                <a:solidFill>
                  <a:schemeClr val="tx1"/>
                </a:solidFill>
                <a:effectLst/>
                <a:latin typeface="+mn-lt"/>
              </a:rPr>
              <a:t>-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and 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O are Common Ligands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512207" y="2466183"/>
          <a:ext cx="19113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2" imgW="545760" imgH="624960" progId="">
                  <p:embed/>
                </p:oleObj>
              </mc:Choice>
              <mc:Fallback>
                <p:oleObj name="ChemSketch" r:id="rId2" imgW="545760" imgH="624960" progId="">
                  <p:embed/>
                  <p:pic>
                    <p:nvPicPr>
                      <p:cNvPr id="1229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2207" y="2466183"/>
                        <a:ext cx="191135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30346" y="2310606"/>
          <a:ext cx="2681287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4" imgW="774360" imgH="646200" progId="">
                  <p:embed/>
                </p:oleObj>
              </mc:Choice>
              <mc:Fallback>
                <p:oleObj name="ChemSketch" r:id="rId4" imgW="774360" imgH="646200" progId="">
                  <p:embed/>
                  <p:pic>
                    <p:nvPicPr>
                      <p:cNvPr id="12291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346" y="2310606"/>
                        <a:ext cx="2681287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2441575"/>
          <a:ext cx="2778125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emSketch" r:id="rId6" imgW="780120" imgH="448200" progId="">
                  <p:embed/>
                </p:oleObj>
              </mc:Choice>
              <mc:Fallback>
                <p:oleObj name="ChemSketch" r:id="rId6" imgW="780120" imgH="448200" progId="">
                  <p:embed/>
                  <p:pic>
                    <p:nvPicPr>
                      <p:cNvPr id="12292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41575"/>
                        <a:ext cx="2778125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0" y="2944019"/>
            <a:ext cx="539749" cy="5818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6949" y="2468940"/>
            <a:ext cx="3638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doni MT" panose="02070603080606020203" pitchFamily="18" charset="0"/>
                <a:ea typeface="+mn-ea"/>
                <a:cs typeface="+mn-cs"/>
              </a:rPr>
              <a:t>[       ]</a:t>
            </a:r>
            <a:r>
              <a:rPr kumimoji="0" lang="en-US" sz="96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odoni MT" panose="02070603080606020203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5181600"/>
            <a:ext cx="11430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*NOTE*</a:t>
            </a:r>
            <a:r>
              <a:rPr kumimoji="0" lang="en-US" sz="28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lot of Lewis acids/bases act as ligands. They are often involved in solubility problems, which is why we tend to put K</a:t>
            </a:r>
            <a:r>
              <a:rPr kumimoji="0" lang="en-US" sz="28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the Acid Base chapter and not always Equilibrium or Solutions chapters.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6852"/>
            <a:ext cx="11087100" cy="8334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Coordination Number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030290"/>
            <a:ext cx="112395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Coordination number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number of ligands attached to the cation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2, 4, and 6 are the most common coordination numbers</a:t>
            </a:r>
          </a:p>
        </p:txBody>
      </p:sp>
      <p:graphicFrame>
        <p:nvGraphicFramePr>
          <p:cNvPr id="35844" name="Group 4"/>
          <p:cNvGraphicFramePr>
            <a:graphicFrameLocks noGrp="1"/>
          </p:cNvGraphicFramePr>
          <p:nvPr>
            <p:ph idx="1"/>
          </p:nvPr>
        </p:nvGraphicFramePr>
        <p:xfrm>
          <a:off x="1600200" y="3049588"/>
          <a:ext cx="8644256" cy="2381251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Coordination #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Example(s)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CoCl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2-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Cu(NH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Co(H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     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Ni(NH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644" y="207963"/>
            <a:ext cx="11087100" cy="74294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Complex Ions and Solubility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79689" y="1520826"/>
            <a:ext cx="887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AgCl(s)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 Ag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+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+ Cl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-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		 K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sp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= 1.6 x 10</a:t>
            </a:r>
            <a:r>
              <a:rPr kumimoji="0" lang="en-US" sz="28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-10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2151063"/>
            <a:ext cx="841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Ag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+ 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 Ag(NH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)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+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	     K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1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= 2.1 x 10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3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524000" y="284003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Ag(NH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+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 Ag(NH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)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2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+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	   K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2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= 8.2 x 10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3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800225" y="3556000"/>
            <a:ext cx="838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2178051" y="2265363"/>
            <a:ext cx="696913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4637088" y="1574801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2017713" y="2932113"/>
            <a:ext cx="696912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5087938" y="2257426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693863" y="3679826"/>
            <a:ext cx="5916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AgCl + 2NH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 Ag(NH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3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)</a:t>
            </a:r>
            <a:r>
              <a:rPr kumimoji="0" lang="en-US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2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+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 + Cl</a:t>
            </a:r>
            <a:r>
              <a:rPr kumimoji="0" lang="en-US" sz="2800" b="1" i="0" u="none" strike="noStrike" kern="1200" cap="none" spc="0" normalizeH="0" baseline="30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Wingdings 3" pitchFamily="18" charset="2"/>
              </a:rPr>
              <a:t>-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616825" y="367823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 = K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Symbol" pitchFamily="18" charset="2"/>
              </a:rPr>
              <a:t>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sym typeface="Symbol" pitchFamily="18" charset="2"/>
              </a:rPr>
              <a:t>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K</a:t>
            </a:r>
            <a:r>
              <a:rPr kumimoji="0" lang="en-US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</a:t>
            </a:r>
          </a:p>
        </p:txBody>
      </p:sp>
      <p:graphicFrame>
        <p:nvGraphicFramePr>
          <p:cNvPr id="36877" name="Object 13"/>
          <p:cNvGraphicFramePr>
            <a:graphicFrameLocks noGrp="1" noChangeAspect="1"/>
          </p:cNvGraphicFramePr>
          <p:nvPr>
            <p:ph idx="1"/>
          </p:nvPr>
        </p:nvGraphicFramePr>
        <p:xfrm>
          <a:off x="2418556" y="4902994"/>
          <a:ext cx="715168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82600" imgH="457200" progId="Equation.3">
                  <p:embed/>
                </p:oleObj>
              </mc:Choice>
              <mc:Fallback>
                <p:oleObj name="Equation" r:id="rId2" imgW="2082600" imgH="457200" progId="Equation.3">
                  <p:embed/>
                  <p:pic>
                    <p:nvPicPr>
                      <p:cNvPr id="36877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556" y="4902994"/>
                        <a:ext cx="715168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68" grpId="0"/>
      <p:bldP spid="36869" grpId="0"/>
      <p:bldP spid="36875" grpId="0"/>
      <p:bldP spid="3687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329EF64-7558-C200-3C9C-00728382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695" y="3012281"/>
            <a:ext cx="8784609" cy="833438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>
                <a:effectLst/>
                <a:latin typeface="+mn-lt"/>
              </a:rPr>
              <a:t>Some more pretty precipitation videos if you are interested </a:t>
            </a:r>
            <a:br>
              <a:rPr lang="en-US" sz="4400" dirty="0">
                <a:effectLst/>
                <a:latin typeface="+mn-lt"/>
              </a:rPr>
            </a:br>
            <a:r>
              <a:rPr lang="en-US" sz="4400" dirty="0">
                <a:effectLst/>
                <a:latin typeface="+mn-lt"/>
                <a:sym typeface="Wingdings" panose="05000000000000000000" pitchFamily="2" charset="2"/>
              </a:rPr>
              <a:t></a:t>
            </a:r>
            <a:endParaRPr lang="en-US" sz="44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28036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Online Media 2" title="Envisioning Chemistry: Precipitation III">
            <a:hlinkClick r:id="" action="ppaction://media"/>
            <a:extLst>
              <a:ext uri="{FF2B5EF4-FFF2-40B4-BE49-F238E27FC236}">
                <a16:creationId xmlns:a16="http://schemas.microsoft.com/office/drawing/2014/main" id="{6CF3D571-7700-9B6B-3D57-CE4AD8A7E2E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097" y="376308"/>
            <a:ext cx="10357806" cy="58521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D77D54-D96F-91C9-8D7B-5DC3E46C95F9}"/>
              </a:ext>
            </a:extLst>
          </p:cNvPr>
          <p:cNvSpPr txBox="1"/>
          <p:nvPr/>
        </p:nvSpPr>
        <p:spPr>
          <a:xfrm>
            <a:off x="334107" y="6180519"/>
            <a:ext cx="115249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u="none" strike="noStrike" dirty="0">
                <a:solidFill>
                  <a:srgbClr val="FFFFFF"/>
                </a:solidFill>
                <a:effectLst/>
                <a:latin typeface="+mn-lt"/>
                <a:hlinkClick r:id="rId4"/>
              </a:rPr>
              <a:t>https://youtu.be/8oc1jFqYnFA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007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304801"/>
            <a:ext cx="7620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application of old info!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1F00F-12D6-517B-309D-B0A2F26B4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2946341-8F16-586E-A4F4-424125C763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00202"/>
            <a:ext cx="7620000" cy="4286250"/>
          </a:xfrm>
          <a:prstGeom prst="rect">
            <a:avLst/>
          </a:prstGeom>
          <a:noFill/>
          <a:ln w="571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623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" name="Online Media 1" title="Envisioning Chemistry: Precipitation IV">
            <a:hlinkClick r:id="" action="ppaction://media"/>
            <a:extLst>
              <a:ext uri="{FF2B5EF4-FFF2-40B4-BE49-F238E27FC236}">
                <a16:creationId xmlns:a16="http://schemas.microsoft.com/office/drawing/2014/main" id="{686EE6D4-7FC3-0B74-F897-E1E6AE7C69B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097" y="348172"/>
            <a:ext cx="10357806" cy="58521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B9E0A5B-D898-E18C-FB8D-934C86899C73}"/>
              </a:ext>
            </a:extLst>
          </p:cNvPr>
          <p:cNvSpPr txBox="1"/>
          <p:nvPr/>
        </p:nvSpPr>
        <p:spPr>
          <a:xfrm>
            <a:off x="320039" y="6173010"/>
            <a:ext cx="115390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u="none" strike="noStrike" dirty="0">
                <a:solidFill>
                  <a:srgbClr val="FFFFFF"/>
                </a:solidFill>
                <a:effectLst/>
                <a:latin typeface="+mn-lt"/>
                <a:hlinkClick r:id="rId4"/>
              </a:rPr>
              <a:t>https://youtu.be/8oc1jFqYnFA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9092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7" name="Online Media 6" title="Envisioning Chemistry: Precipitation V (Super Slow Motion)">
            <a:hlinkClick r:id="" action="ppaction://media"/>
            <a:extLst>
              <a:ext uri="{FF2B5EF4-FFF2-40B4-BE49-F238E27FC236}">
                <a16:creationId xmlns:a16="http://schemas.microsoft.com/office/drawing/2014/main" id="{5F6C60B8-0F95-FDC2-C9F9-28A7603EC4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097" y="320036"/>
            <a:ext cx="10357805" cy="58521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B3C7E6-FBAC-E055-3F00-3280913B7A34}"/>
              </a:ext>
            </a:extLst>
          </p:cNvPr>
          <p:cNvSpPr txBox="1"/>
          <p:nvPr/>
        </p:nvSpPr>
        <p:spPr>
          <a:xfrm>
            <a:off x="334107" y="6152383"/>
            <a:ext cx="115108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u="none" strike="noStrike" dirty="0">
                <a:solidFill>
                  <a:srgbClr val="FFFFFF"/>
                </a:solidFill>
                <a:effectLst/>
                <a:latin typeface="+mn-lt"/>
                <a:hlinkClick r:id="rId4"/>
              </a:rPr>
              <a:t>https://youtu.be/4soja4eu35o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694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93088" y="4042118"/>
            <a:ext cx="69046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https://youtu.be/LWIR91gx-ac</a:t>
            </a:r>
            <a:r>
              <a:rPr lang="en-US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93088" y="218941"/>
            <a:ext cx="11296841" cy="352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YouTube Link to Presentation</a:t>
            </a:r>
          </a:p>
          <a:p>
            <a:pPr algn="l"/>
            <a:r>
              <a:rPr lang="en-US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an old version of the lecture, back when it used to be in the Acid Base chapter. If I get time I will update this with a new video for this AP lecture. </a:t>
            </a:r>
            <a:endParaRPr lang="en-US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11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7625" y="1295401"/>
            <a:ext cx="113209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Equilibrium constants and ICE Tables.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Only real difference is that your reactant is always a solid so it doesn’t show up in the Law of Mass Action.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But that isn’t “new” – we’ve known that forever!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12E1BA-2B9D-67AD-5D08-ABEEF047CCF8}"/>
              </a:ext>
            </a:extLst>
          </p:cNvPr>
          <p:cNvSpPr txBox="1">
            <a:spLocks/>
          </p:cNvSpPr>
          <p:nvPr/>
        </p:nvSpPr>
        <p:spPr>
          <a:xfrm>
            <a:off x="337625" y="304801"/>
            <a:ext cx="7620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application of old info!</a:t>
            </a:r>
          </a:p>
        </p:txBody>
      </p:sp>
    </p:spTree>
    <p:extLst>
      <p:ext uri="{BB962C8B-B14F-4D97-AF65-F5344CB8AC3E}">
        <p14:creationId xmlns:p14="http://schemas.microsoft.com/office/powerpoint/2010/main" val="33600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304801"/>
            <a:ext cx="453917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Solubility Chart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2" y="416513"/>
            <a:ext cx="4415451" cy="512615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6824" y="1366897"/>
            <a:ext cx="69983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Calibri" panose="020F0502020204030204"/>
              </a:rPr>
              <a:t>A solubility chart is a </a:t>
            </a:r>
            <a:br>
              <a:rPr lang="en-US" sz="3600" dirty="0">
                <a:latin typeface="Calibri" panose="020F0502020204030204"/>
              </a:rPr>
            </a:br>
            <a:r>
              <a:rPr lang="en-US" sz="3600" dirty="0">
                <a:solidFill>
                  <a:srgbClr val="0070C0"/>
                </a:solidFill>
                <a:latin typeface="Calibri" panose="020F0502020204030204"/>
              </a:rPr>
              <a:t>qualitative</a:t>
            </a:r>
            <a:r>
              <a:rPr lang="en-US" sz="3600" dirty="0">
                <a:latin typeface="Calibri" panose="020F0502020204030204"/>
              </a:rPr>
              <a:t> distinction!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b="0" dirty="0"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Calibri" panose="020F0502020204030204"/>
              </a:rPr>
              <a:t>When we say insoluble, we mean so little dissociates that it isn’t practical. A few will still dissociate!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Calibri" panose="020F0502020204030204"/>
              </a:rPr>
              <a:t>Can do math to see how much dissociates. </a:t>
            </a:r>
            <a:endParaRPr lang="en-US" sz="2800" dirty="0">
              <a:latin typeface="Calibri" panose="020F0502020204030204"/>
            </a:endParaRP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1F00F-12D6-517B-309D-B0A2F26B4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355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37625" y="304801"/>
            <a:ext cx="5233181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Solubility Product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2" y="416513"/>
            <a:ext cx="4415451" cy="512615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16824" y="1366897"/>
            <a:ext cx="69983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70C0"/>
                </a:solidFill>
                <a:latin typeface="Calibri" panose="020F0502020204030204"/>
              </a:rPr>
              <a:t>K</a:t>
            </a:r>
            <a:r>
              <a:rPr lang="en-US" sz="3600" baseline="-25000" dirty="0">
                <a:solidFill>
                  <a:srgbClr val="0070C0"/>
                </a:solidFill>
                <a:latin typeface="Calibri" panose="020F0502020204030204"/>
              </a:rPr>
              <a:t>sp</a:t>
            </a:r>
            <a:r>
              <a:rPr lang="en-US" sz="3600" dirty="0">
                <a:latin typeface="Calibri" panose="020F0502020204030204"/>
              </a:rPr>
              <a:t> is called the </a:t>
            </a:r>
            <a:r>
              <a:rPr lang="en-US" sz="3600" dirty="0">
                <a:solidFill>
                  <a:srgbClr val="0070C0"/>
                </a:solidFill>
                <a:latin typeface="Calibri" panose="020F0502020204030204"/>
              </a:rPr>
              <a:t>solubility product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dirty="0">
              <a:solidFill>
                <a:srgbClr val="0070C0"/>
              </a:solidFill>
              <a:latin typeface="Calibri" panose="020F050202020403020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B050"/>
                </a:solidFill>
                <a:latin typeface="Calibri" panose="020F0502020204030204"/>
              </a:rPr>
              <a:t>Example: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Calibri" panose="020F0502020204030204"/>
              </a:rPr>
              <a:t>       </a:t>
            </a:r>
            <a:r>
              <a:rPr lang="en-US" sz="3600" dirty="0" err="1">
                <a:solidFill>
                  <a:srgbClr val="000000"/>
                </a:solidFill>
                <a:latin typeface="Calibri" panose="020F0502020204030204"/>
              </a:rPr>
              <a:t>AgBr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</a:rPr>
              <a:t>(s) </a:t>
            </a: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 Ag</a:t>
            </a:r>
            <a:r>
              <a:rPr lang="en-US" sz="3600" baseline="30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+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(</a:t>
            </a:r>
            <a:r>
              <a:rPr lang="en-US" sz="3600" baseline="-25000" dirty="0" err="1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aq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 + Br</a:t>
            </a:r>
            <a:r>
              <a:rPr lang="en-US" sz="3600" baseline="30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-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(</a:t>
            </a:r>
            <a:r>
              <a:rPr lang="en-US" sz="3600" baseline="-25000" dirty="0" err="1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aq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3600" dirty="0">
              <a:solidFill>
                <a:srgbClr val="000000"/>
              </a:solidFill>
              <a:latin typeface="Calibri" panose="020F0502020204030204"/>
              <a:sym typeface="Wingdings" panose="05000000000000000000" pitchFamily="2" charset="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       K</a:t>
            </a:r>
            <a:r>
              <a:rPr lang="en-US" sz="3600" baseline="-25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sp</a:t>
            </a: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 = [Ag</a:t>
            </a:r>
            <a:r>
              <a:rPr lang="en-US" sz="3600" baseline="30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+</a:t>
            </a: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][Br</a:t>
            </a:r>
            <a:r>
              <a:rPr lang="en-US" sz="3600" baseline="300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-</a:t>
            </a:r>
            <a:r>
              <a:rPr lang="en-US" sz="3600" dirty="0">
                <a:solidFill>
                  <a:srgbClr val="000000"/>
                </a:solidFill>
                <a:latin typeface="Calibri" panose="020F0502020204030204"/>
                <a:sym typeface="Wingdings" panose="05000000000000000000" pitchFamily="2" charset="2"/>
              </a:rPr>
              <a:t>] </a:t>
            </a:r>
            <a:endParaRPr lang="en-US" sz="280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F2B1F00F-12D6-517B-309D-B0A2F26B44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679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5209" y="28194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K</a:t>
            </a:r>
            <a:r>
              <a:rPr lang="en-US" b="1" u="sng" baseline="-25000" dirty="0">
                <a:latin typeface="+mn-lt"/>
              </a:rPr>
              <a:t>sp</a:t>
            </a:r>
            <a:r>
              <a:rPr lang="en-US" b="1" u="sng" dirty="0">
                <a:latin typeface="+mn-lt"/>
              </a:rPr>
              <a:t> Values for Some Salts at 25</a:t>
            </a:r>
            <a:r>
              <a:rPr lang="en-US" b="1" u="sng" dirty="0">
                <a:latin typeface="+mn-lt"/>
                <a:sym typeface="Symbol" pitchFamily="18" charset="2"/>
              </a:rPr>
              <a:t>C</a:t>
            </a:r>
          </a:p>
        </p:txBody>
      </p:sp>
      <p:graphicFrame>
        <p:nvGraphicFramePr>
          <p:cNvPr id="3749" name="Group 677"/>
          <p:cNvGraphicFramePr>
            <a:graphicFrameLocks noGrp="1"/>
          </p:cNvGraphicFramePr>
          <p:nvPr/>
        </p:nvGraphicFramePr>
        <p:xfrm>
          <a:off x="1600200" y="1219200"/>
          <a:ext cx="4343400" cy="493776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oxalate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CaSO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7.1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6.9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CuS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756" name="Group 684"/>
          <p:cNvGraphicFramePr>
            <a:graphicFrameLocks noGrp="1"/>
          </p:cNvGraphicFramePr>
          <p:nvPr/>
        </p:nvGraphicFramePr>
        <p:xfrm>
          <a:off x="6172200" y="1219200"/>
          <a:ext cx="4267200" cy="52120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AgBrO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AgBr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5.4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AgCl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fluoride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SrF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4.3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3.4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-7 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Zinc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ZnS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2.0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73" y="202942"/>
            <a:ext cx="10983351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  <a:sym typeface="Symbol" pitchFamily="18" charset="2"/>
              </a:rPr>
              <a:t>K</a:t>
            </a:r>
            <a:r>
              <a:rPr lang="en-US" sz="3200" b="1" u="sng" dirty="0">
                <a:latin typeface="+mn-lt"/>
                <a:sym typeface="Symbol" pitchFamily="18" charset="2"/>
              </a:rPr>
              <a:t>sp</a:t>
            </a:r>
            <a:r>
              <a:rPr lang="en-US" b="1" u="sng" dirty="0">
                <a:latin typeface="+mn-lt"/>
                <a:sym typeface="Symbol" pitchFamily="18" charset="2"/>
              </a:rPr>
              <a:t> isn’t always the most useful value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7129" y="1244084"/>
            <a:ext cx="1145227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 can’t always </a:t>
            </a:r>
            <a:r>
              <a:rPr kumimoji="0" lang="en-US" sz="3200" b="1" i="1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directly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compare the solubility of substances based on their K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values because the stoichiometry comes into play also.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200" dirty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AgCl   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vs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CaCl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        2 ions   	       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 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Instead we will use a value that we calculate that allows us to compare the solubility of two compounds more directly.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74" y="202942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Expressing Solubility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125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typically describe the solubility as 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 much solute can you dissolve in how much solvent.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Moles / Liter    - </a:t>
            </a:r>
            <a:r>
              <a:rPr lang="en-US" sz="3200" b="0" i="1" dirty="0">
                <a:solidFill>
                  <a:srgbClr val="000000"/>
                </a:solidFill>
                <a:latin typeface="Arial"/>
              </a:rPr>
              <a:t>0.25 moles will dissociate in 1 L sol’n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Grams / Liter</a:t>
            </a:r>
          </a:p>
          <a:p>
            <a:pPr lv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Etc…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(Always check what units it wants answers in!)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This </a:t>
            </a:r>
            <a:r>
              <a:rPr lang="en-US" sz="3200" dirty="0">
                <a:latin typeface="Arial"/>
              </a:rPr>
              <a:t>value is called the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Molar Solubility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Usually represented by “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41808837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2099</Words>
  <Application>Microsoft Office PowerPoint</Application>
  <PresentationFormat>Widescreen</PresentationFormat>
  <Paragraphs>351</Paragraphs>
  <Slides>32</Slides>
  <Notes>0</Notes>
  <HiddenSlides>0</HiddenSlides>
  <MMClips>4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7" baseType="lpstr">
      <vt:lpstr>Arial</vt:lpstr>
      <vt:lpstr>Bodoni MT</vt:lpstr>
      <vt:lpstr>Calibri</vt:lpstr>
      <vt:lpstr>Calibri Light</vt:lpstr>
      <vt:lpstr>Cambria Math</vt:lpstr>
      <vt:lpstr>Comic Sans MS</vt:lpstr>
      <vt:lpstr>Impact</vt:lpstr>
      <vt:lpstr>Times New Roman</vt:lpstr>
      <vt:lpstr>Default Design</vt:lpstr>
      <vt:lpstr>chemistry</vt:lpstr>
      <vt:lpstr>Office Theme</vt:lpstr>
      <vt:lpstr>1_Default Design</vt:lpstr>
      <vt:lpstr>2_Default Design</vt:lpstr>
      <vt:lpstr>ChemSketch</vt:lpstr>
      <vt:lpstr>Equation</vt:lpstr>
      <vt:lpstr>N35 - SOLUTIONS</vt:lpstr>
      <vt:lpstr>N35 - SOLUTIONS</vt:lpstr>
      <vt:lpstr>PowerPoint Presentation</vt:lpstr>
      <vt:lpstr>PowerPoint Presentation</vt:lpstr>
      <vt:lpstr>PowerPoint Presentation</vt:lpstr>
      <vt:lpstr>PowerPoint Presentation</vt:lpstr>
      <vt:lpstr>Ksp Values for Some Salts at 25C</vt:lpstr>
      <vt:lpstr>Ksp isn’t always the most useful value</vt:lpstr>
      <vt:lpstr>Expressing Solubility</vt:lpstr>
      <vt:lpstr>Solving Solubility Problems</vt:lpstr>
      <vt:lpstr>Solving Solubility Problems</vt:lpstr>
      <vt:lpstr>Solving Solubility Problems When Not 1:1</vt:lpstr>
      <vt:lpstr>PowerPoint Presentation</vt:lpstr>
      <vt:lpstr>PowerPoint Presentation</vt:lpstr>
      <vt:lpstr>Will Something Precipitate?</vt:lpstr>
      <vt:lpstr>PowerPoint Presentation</vt:lpstr>
      <vt:lpstr>Common Ion Effect</vt:lpstr>
      <vt:lpstr>Solving Solubility with a Common Ion</vt:lpstr>
      <vt:lpstr>Qualitatively describing how adding something changes solubility </vt:lpstr>
      <vt:lpstr>Qualitatively describing how adding something changes solubility </vt:lpstr>
      <vt:lpstr>PowerPoint Presentation</vt:lpstr>
      <vt:lpstr>PowerPoint Presentation</vt:lpstr>
      <vt:lpstr>Precipitation and Qualitative Analysis</vt:lpstr>
      <vt:lpstr>FYI - Complex Ions</vt:lpstr>
      <vt:lpstr>NH3, CN-, and H2O are Common Ligands</vt:lpstr>
      <vt:lpstr>Coordination Number</vt:lpstr>
      <vt:lpstr>Complex Ions and Solubility</vt:lpstr>
      <vt:lpstr>Some more pretty precipitation videos if you are interested  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190</cp:revision>
  <dcterms:created xsi:type="dcterms:W3CDTF">2006-06-08T16:43:21Z</dcterms:created>
  <dcterms:modified xsi:type="dcterms:W3CDTF">2025-02-02T00:24:41Z</dcterms:modified>
</cp:coreProperties>
</file>