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0"/>
  </p:notesMasterIdLst>
  <p:sldIdLst>
    <p:sldId id="350" r:id="rId3"/>
    <p:sldId id="353" r:id="rId4"/>
    <p:sldId id="274" r:id="rId5"/>
    <p:sldId id="343" r:id="rId6"/>
    <p:sldId id="344" r:id="rId7"/>
    <p:sldId id="351" r:id="rId8"/>
    <p:sldId id="345" r:id="rId9"/>
    <p:sldId id="346" r:id="rId10"/>
    <p:sldId id="347" r:id="rId11"/>
    <p:sldId id="348" r:id="rId12"/>
    <p:sldId id="349" r:id="rId13"/>
    <p:sldId id="352" r:id="rId14"/>
    <p:sldId id="342" r:id="rId15"/>
    <p:sldId id="309" r:id="rId16"/>
    <p:sldId id="310" r:id="rId17"/>
    <p:sldId id="319" r:id="rId18"/>
    <p:sldId id="354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99FF99"/>
    <a:srgbClr val="EFEFDD"/>
    <a:srgbClr val="4D4D4D"/>
    <a:srgbClr val="333333"/>
    <a:srgbClr val="5F5F5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93631"/>
  </p:normalViewPr>
  <p:slideViewPr>
    <p:cSldViewPr snapToGrid="0">
      <p:cViewPr varScale="1">
        <p:scale>
          <a:sx n="58" d="100"/>
          <a:sy n="58" d="100"/>
        </p:scale>
        <p:origin x="60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AE65-FD9A-B440-BA8D-CD8D06CA8AA7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269F3-4E57-AE47-95D2-AA9A90D0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69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9AF05DF-D96D-874E-BFCC-B56B94818DCA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8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444CF3A-C4B6-AB44-BBC9-16877AA1FE47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6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444CF3A-C4B6-AB44-BBC9-16877AA1FE47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2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42F5DC0-3541-764A-8521-45256C82BB26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7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86D0668-E13A-9642-A371-8DB9967F2C3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67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8C70C5D-0928-ED44-8760-337080018B3E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80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9DEFE66-34F6-C240-91A1-F023A62972A2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3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D3A603C-7470-DF4F-AAC8-285CD70A99AC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9AF05DF-D96D-874E-BFCC-B56B94818DCA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1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E36E4-6237-486D-ADD0-3BCE375F1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D04A9-7450-48F5-96E0-A52FE1353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40502-689B-49B3-BF74-0B756213C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4FB94-ED9E-4C4A-B32D-7EA0F2298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gray">
          <a:xfrm>
            <a:off x="421218" y="6553200"/>
            <a:ext cx="719878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1000">
                <a:cs typeface="Arial" charset="0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09600"/>
            <a:ext cx="11379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981200"/>
            <a:ext cx="113792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4114800"/>
            <a:ext cx="11379200" cy="1981200"/>
          </a:xfr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428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0EF09-7206-410A-9E3B-9FFE1AF8C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CBCB-43CA-4DA4-A7A0-F4BA60154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4360-BE85-4F48-9642-4EDB55A10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9B2C4-A7CA-417B-B8F5-DD51B98ED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EF7D-CA7A-47A6-B7A5-A8E40E49E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3FC94-57A1-46D6-9243-A65307E97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5B40C-BC62-4182-864B-F13BF1E52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5F99D4B-8686-4BD7-B110-49F94298EA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4" r:id="rId12"/>
    <p:sldLayoutId id="214748368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xOK4y3Jm-Y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N32 -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528810" y="3311604"/>
            <a:ext cx="11160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I can perform calculations to determine if making a particular solution is an endothermic or exothermic reaction.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6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381000" y="1425402"/>
            <a:ext cx="680950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200" b="0" dirty="0">
                <a:solidFill>
                  <a:srgbClr val="000000"/>
                </a:solidFill>
              </a:rPr>
              <a:t>If the total energy cost for breaking attractions between particles in the pure solute and pure solvent is </a:t>
            </a:r>
            <a:r>
              <a:rPr lang="en-US" sz="3200" dirty="0">
                <a:solidFill>
                  <a:srgbClr val="00B050"/>
                </a:solidFill>
              </a:rPr>
              <a:t>less than </a:t>
            </a:r>
            <a:r>
              <a:rPr lang="en-US" sz="3200" b="0" dirty="0">
                <a:solidFill>
                  <a:srgbClr val="000000"/>
                </a:solidFill>
              </a:rPr>
              <a:t>the energy released in making the new attractions between the solute and solvent, the overall process will be </a:t>
            </a:r>
            <a:r>
              <a:rPr lang="en-US" sz="3200" dirty="0">
                <a:solidFill>
                  <a:srgbClr val="FF0000"/>
                </a:solidFill>
              </a:rPr>
              <a:t>exothermic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1748" name="Picture 2" descr="12_06_Figur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>
            <a:fillRect/>
          </a:stretch>
        </p:blipFill>
        <p:spPr bwMode="auto">
          <a:xfrm>
            <a:off x="7611489" y="1226127"/>
            <a:ext cx="3199122" cy="525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Energetics of Solution Formation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5327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"/>
          <p:cNvSpPr txBox="1">
            <a:spLocks noChangeArrowheads="1"/>
          </p:cNvSpPr>
          <p:nvPr/>
        </p:nvSpPr>
        <p:spPr bwMode="auto">
          <a:xfrm>
            <a:off x="380999" y="1491129"/>
            <a:ext cx="640080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If the total energy cost for breaking attractions between particles in the pure solute and pure solvent is </a:t>
            </a:r>
            <a:r>
              <a:rPr lang="en-US" sz="3200" dirty="0">
                <a:solidFill>
                  <a:srgbClr val="00B050"/>
                </a:solidFill>
              </a:rPr>
              <a:t>greater than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00"/>
                </a:solidFill>
              </a:rPr>
              <a:t>the energy released in making the new attractions between the solute and solvent, the overall process will be </a:t>
            </a:r>
            <a:r>
              <a:rPr lang="en-US" sz="3200" dirty="0">
                <a:solidFill>
                  <a:srgbClr val="0070C0"/>
                </a:solidFill>
              </a:rPr>
              <a:t>endothermic.</a:t>
            </a:r>
          </a:p>
        </p:txBody>
      </p:sp>
      <p:pic>
        <p:nvPicPr>
          <p:cNvPr id="32772" name="Picture 2" descr="12_06_Figure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54"/>
          <a:stretch>
            <a:fillRect/>
          </a:stretch>
        </p:blipFill>
        <p:spPr bwMode="auto">
          <a:xfrm>
            <a:off x="7162799" y="1226127"/>
            <a:ext cx="3182364" cy="524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Energetics of Solution Formation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7116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0999" y="1226128"/>
            <a:ext cx="11443855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When endothermic - 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Solute-Solvent attractions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&lt;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Solute-Solute + Solvent-Solvent attractions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solution will only form if the energy difference is small enough to be overcome by a large enough increase in entropy from mixing.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Interactions &amp; Solution Formation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3371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 descr="12_02_Tabl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74"/>
          <a:stretch>
            <a:fillRect/>
          </a:stretch>
        </p:blipFill>
        <p:spPr bwMode="auto">
          <a:xfrm>
            <a:off x="381000" y="1848379"/>
            <a:ext cx="11450782" cy="352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Interactions &amp; Solution Formation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83440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31" name="Group 16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0179381"/>
              </p:ext>
            </p:extLst>
          </p:nvPr>
        </p:nvGraphicFramePr>
        <p:xfrm>
          <a:off x="1911926" y="1869356"/>
          <a:ext cx="9538856" cy="1737360"/>
        </p:xfrm>
        <a:graphic>
          <a:graphicData uri="http://schemas.openxmlformats.org/drawingml/2006/table">
            <a:tbl>
              <a:tblPr/>
              <a:tblGrid>
                <a:gridCol w="571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Fats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Benzene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Steroids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Hexane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Waxes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Toluene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90945" y="4072663"/>
            <a:ext cx="11610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and ionic solutes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 best in </a:t>
            </a:r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solvents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14400" y="1364530"/>
            <a:ext cx="105363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Nonpolar solutes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 best in </a:t>
            </a:r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nonpolar solvents</a:t>
            </a:r>
          </a:p>
        </p:txBody>
      </p:sp>
      <p:graphicFrame>
        <p:nvGraphicFramePr>
          <p:cNvPr id="62637" name="Group 17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8551854"/>
              </p:ext>
            </p:extLst>
          </p:nvPr>
        </p:nvGraphicFramePr>
        <p:xfrm>
          <a:off x="914400" y="4605920"/>
          <a:ext cx="10390909" cy="1737360"/>
        </p:xfrm>
        <a:graphic>
          <a:graphicData uri="http://schemas.openxmlformats.org/drawingml/2006/table">
            <a:tbl>
              <a:tblPr/>
              <a:tblGrid>
                <a:gridCol w="660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Inorganic Salts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Water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Sugars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Small alcohols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Acetic acid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“Like Dissolves Like”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87" name="Group 1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105226"/>
              </p:ext>
            </p:extLst>
          </p:nvPr>
        </p:nvGraphicFramePr>
        <p:xfrm>
          <a:off x="381000" y="1226127"/>
          <a:ext cx="11402289" cy="5358384"/>
        </p:xfrm>
        <a:graphic>
          <a:graphicData uri="http://schemas.openxmlformats.org/drawingml/2006/table">
            <a:tbl>
              <a:tblPr/>
              <a:tblGrid>
                <a:gridCol w="2219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44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Solute/</a:t>
                      </a:r>
                      <a:b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Solvent/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H</a:t>
                      </a:r>
                      <a:r>
                        <a:rPr kumimoji="0" lang="en-US" sz="3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H</a:t>
                      </a:r>
                      <a:r>
                        <a:rPr kumimoji="0" lang="en-US" sz="3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H</a:t>
                      </a:r>
                      <a:r>
                        <a:rPr kumimoji="0" lang="en-US" sz="3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3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H</a:t>
                      </a:r>
                      <a:r>
                        <a:rPr kumimoji="0" lang="en-US" sz="3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sol’n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(usually)</a:t>
                      </a:r>
                      <a:b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Nonpolar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(usually)</a:t>
                      </a:r>
                      <a:b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Nonpolar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 Solution Formation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10363200" cy="41148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Negative value of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</a:t>
            </a:r>
            <a:r>
              <a:rPr lang="en-US" sz="3200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sol’n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(exothermic)</a:t>
            </a:r>
          </a:p>
          <a:p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Positive S = Increase entropy</a:t>
            </a:r>
          </a:p>
          <a:p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positive values of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sol’n</a:t>
            </a: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it is the increase in entropy that outweighs the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in energy and causes the solution process of occur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Favoring Solution Formation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https://youtu.be/lxOK4y3Jm-Y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to YouTube Presentation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3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N32 -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33116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Heat of Solution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3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97305" y="1067553"/>
            <a:ext cx="111973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of Solution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amount of heat energy absorbed (endothermic) or released (exothermic) when a specific amount of solute dissolves in a solvent.</a:t>
            </a:r>
          </a:p>
        </p:txBody>
      </p:sp>
      <p:graphicFrame>
        <p:nvGraphicFramePr>
          <p:cNvPr id="21530" name="Group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584314"/>
              </p:ext>
            </p:extLst>
          </p:nvPr>
        </p:nvGraphicFramePr>
        <p:xfrm>
          <a:off x="2725738" y="2819400"/>
          <a:ext cx="6578600" cy="3102864"/>
        </p:xfrm>
        <a:graphic>
          <a:graphicData uri="http://schemas.openxmlformats.org/drawingml/2006/table">
            <a:tbl>
              <a:tblPr/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 of Solution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(kJ/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-44.51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+25.69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+34.89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-74.84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86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of Solution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4"/>
          <p:cNvSpPr>
            <a:spLocks noGrp="1"/>
          </p:cNvSpPr>
          <p:nvPr>
            <p:ph idx="1"/>
          </p:nvPr>
        </p:nvSpPr>
        <p:spPr>
          <a:xfrm>
            <a:off x="381000" y="1266828"/>
            <a:ext cx="11339945" cy="4509268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When some compounds, such as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NaOH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dissolve in water, a lot of heat is released.</a:t>
            </a:r>
          </a:p>
          <a:p>
            <a:pPr lvl="1"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container gets hot.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When other compounds, such as NH</a:t>
            </a:r>
            <a:r>
              <a:rPr lang="en-US" sz="32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</a:t>
            </a:r>
            <a:r>
              <a:rPr lang="en-US" sz="32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dissolve in water, heat is absorbed from the surroundings.</a:t>
            </a:r>
          </a:p>
          <a:p>
            <a:pPr lvl="1"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container gets cold.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Why is this???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86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of Solution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12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05245" y="1724890"/>
            <a:ext cx="11786755" cy="381346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To make a solution you must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Overcome all attractions between the solute particles;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therefore,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solute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is endothermic.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1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AutoNum type="arabicPeriod" startAt="2"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Overcome some attractions between solvent molecules;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therefore,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solvent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is endothermic.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2</a:t>
            </a:r>
          </a:p>
          <a:p>
            <a:pPr>
              <a:spcBef>
                <a:spcPct val="0"/>
              </a:spcBef>
              <a:buFontTx/>
              <a:buAutoNum type="arabicPeriod" startAt="2"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3.	 Form new attractions between solute particles and solvent molecules;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therefore,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mix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is exothermic.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3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568545" cy="152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4000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Energetics of Solution Formation: </a:t>
            </a:r>
            <a:br>
              <a:rPr lang="en-US" sz="4000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Enthalpy of Solution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432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24890"/>
            <a:ext cx="11381509" cy="2286001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overall </a:t>
            </a:r>
            <a:r>
              <a:rPr lang="el-GR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 for making a solution depends on the relative sizes of the </a:t>
            </a:r>
            <a:r>
              <a:rPr lang="el-GR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 for these three processes.</a:t>
            </a:r>
          </a:p>
          <a:p>
            <a:pPr marL="0" indent="0">
              <a:spcBef>
                <a:spcPct val="0"/>
              </a:spcBef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440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</a:t>
            </a:r>
            <a:r>
              <a:rPr lang="ja-JP" altLang="en-US" sz="440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’</a:t>
            </a:r>
            <a:r>
              <a:rPr lang="en-US" altLang="ja-JP" sz="440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n</a:t>
            </a:r>
            <a:r>
              <a:rPr lang="en-US" altLang="ja-JP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= </a:t>
            </a:r>
            <a:r>
              <a:rPr lang="el-GR" altLang="ja-JP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altLang="ja-JP" sz="44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altLang="ja-JP" sz="440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solute</a:t>
            </a:r>
            <a:r>
              <a:rPr lang="en-US" altLang="ja-JP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+ </a:t>
            </a:r>
            <a:r>
              <a:rPr lang="el-GR" altLang="ja-JP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altLang="ja-JP" sz="44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altLang="ja-JP" sz="440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solvent</a:t>
            </a:r>
            <a:r>
              <a:rPr lang="en-US" altLang="ja-JP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+ </a:t>
            </a:r>
            <a:r>
              <a:rPr lang="el-GR" altLang="ja-JP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altLang="ja-JP" sz="44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altLang="ja-JP" sz="440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mix</a:t>
            </a:r>
            <a:endParaRPr lang="en-US" sz="44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52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Energetics of Solution Formation: The Enthalpy of Solution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167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81000" y="1409830"/>
            <a:ext cx="108827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</a:rPr>
              <a:t>Step 1: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Separating the solute into its constituent particles</a:t>
            </a:r>
          </a:p>
        </p:txBody>
      </p:sp>
      <p:pic>
        <p:nvPicPr>
          <p:cNvPr id="28676" name="Picture 2" descr="12_Pg552_UnFigure_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5"/>
          <a:stretch>
            <a:fillRect/>
          </a:stretch>
        </p:blipFill>
        <p:spPr bwMode="auto">
          <a:xfrm>
            <a:off x="1828800" y="2904690"/>
            <a:ext cx="85344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 Process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871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81000" y="1379147"/>
            <a:ext cx="113191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</a:rPr>
              <a:t>Step 2: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Separating the solvent particles from each other to make room for the solute particles</a:t>
            </a:r>
          </a:p>
        </p:txBody>
      </p:sp>
      <p:pic>
        <p:nvPicPr>
          <p:cNvPr id="29700" name="Picture 3" descr="12_Pg552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>
            <a:fillRect/>
          </a:stretch>
        </p:blipFill>
        <p:spPr bwMode="auto">
          <a:xfrm>
            <a:off x="3416618" y="3409509"/>
            <a:ext cx="7015855" cy="297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 Process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135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81000" y="1298864"/>
            <a:ext cx="114022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</a:rPr>
              <a:t>Step 3: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Mixing the solute particles with the solvent particles</a:t>
            </a:r>
          </a:p>
        </p:txBody>
      </p:sp>
      <p:pic>
        <p:nvPicPr>
          <p:cNvPr id="30724" name="Picture 2" descr="12_Pg552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>
            <a:fillRect/>
          </a:stretch>
        </p:blipFill>
        <p:spPr bwMode="auto">
          <a:xfrm>
            <a:off x="1828800" y="3065259"/>
            <a:ext cx="85344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 Process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9822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6882</TotalTime>
  <Words>627</Words>
  <Application>Microsoft Office PowerPoint</Application>
  <PresentationFormat>Widescreen</PresentationFormat>
  <Paragraphs>132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Impact</vt:lpstr>
      <vt:lpstr>Times New Roman</vt:lpstr>
      <vt:lpstr>Default Design</vt:lpstr>
      <vt:lpstr>chemistry</vt:lpstr>
      <vt:lpstr>N32 - SOLUTIONS</vt:lpstr>
      <vt:lpstr>N32 -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Daniel [DH]</cp:lastModifiedBy>
  <cp:revision>166</cp:revision>
  <dcterms:created xsi:type="dcterms:W3CDTF">2006-06-08T16:43:21Z</dcterms:created>
  <dcterms:modified xsi:type="dcterms:W3CDTF">2022-01-29T22:37:24Z</dcterms:modified>
</cp:coreProperties>
</file>