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49" r:id="rId2"/>
  </p:sldMasterIdLst>
  <p:notesMasterIdLst>
    <p:notesMasterId r:id="rId16"/>
  </p:notesMasterIdLst>
  <p:sldIdLst>
    <p:sldId id="392" r:id="rId3"/>
    <p:sldId id="393" r:id="rId4"/>
    <p:sldId id="314" r:id="rId5"/>
    <p:sldId id="384" r:id="rId6"/>
    <p:sldId id="381" r:id="rId7"/>
    <p:sldId id="382" r:id="rId8"/>
    <p:sldId id="383" r:id="rId9"/>
    <p:sldId id="318" r:id="rId10"/>
    <p:sldId id="321" r:id="rId11"/>
    <p:sldId id="385" r:id="rId12"/>
    <p:sldId id="387" r:id="rId13"/>
    <p:sldId id="391" r:id="rId14"/>
    <p:sldId id="394" r:id="rId15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  <a:srgbClr val="99FF99"/>
    <a:srgbClr val="EFEFDD"/>
    <a:srgbClr val="4D4D4D"/>
    <a:srgbClr val="333333"/>
    <a:srgbClr val="5F5F5F"/>
    <a:srgbClr val="FFFF00"/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9216" autoAdjust="0"/>
    <p:restoredTop sz="93631"/>
  </p:normalViewPr>
  <p:slideViewPr>
    <p:cSldViewPr snapToGrid="0">
      <p:cViewPr varScale="1">
        <p:scale>
          <a:sx n="60" d="100"/>
          <a:sy n="60" d="100"/>
        </p:scale>
        <p:origin x="72" y="150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71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theme" Target="theme/theme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206AE65-FD9A-B440-BA8D-CD8D06CA8AA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76269F3-4E57-AE47-95D2-AA9A90D02BA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620017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120866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01CA37F4-6467-7D43-986B-C36447E00AA4}" type="slidenum">
              <a:rPr lang="en-US" sz="1200"/>
              <a:pPr eaLnBrk="1" hangingPunct="1"/>
              <a:t>5</a:t>
            </a:fld>
            <a:endParaRPr lang="en-US" sz="1200"/>
          </a:p>
        </p:txBody>
      </p:sp>
      <p:sp>
        <p:nvSpPr>
          <p:cNvPr id="1546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462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84250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6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4255EED6-098C-B04F-A90E-371AF14C4995}" type="slidenum">
              <a:rPr lang="en-US" sz="1200"/>
              <a:pPr eaLnBrk="1" hangingPunct="1"/>
              <a:t>6</a:t>
            </a:fld>
            <a:endParaRPr lang="en-US" sz="1200"/>
          </a:p>
        </p:txBody>
      </p:sp>
      <p:sp>
        <p:nvSpPr>
          <p:cNvPr id="1556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5652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92541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9A61B8D3-6BCD-DB40-A898-39DA0D7D774D}" type="slidenum">
              <a:rPr lang="en-US" sz="1200"/>
              <a:pPr eaLnBrk="1" hangingPunct="1"/>
              <a:t>7</a:t>
            </a:fld>
            <a:endParaRPr lang="en-US" sz="1200"/>
          </a:p>
        </p:txBody>
      </p:sp>
      <p:sp>
        <p:nvSpPr>
          <p:cNvPr id="1566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566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171516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67345836-9F0B-F74F-8BBE-EE2AF505D4B3}" type="slidenum">
              <a:rPr lang="en-US" sz="1200"/>
              <a:pPr eaLnBrk="1" hangingPunct="1"/>
              <a:t>10</a:t>
            </a:fld>
            <a:endParaRPr lang="en-US" sz="1200"/>
          </a:p>
        </p:txBody>
      </p:sp>
      <p:sp>
        <p:nvSpPr>
          <p:cNvPr id="1638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38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305734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3B0560-62BD-C446-895A-C651F29D9E8C}" type="slidenum">
              <a:rPr lang="en-US" sz="1200"/>
              <a:pPr eaLnBrk="1" hangingPunct="1"/>
              <a:t>11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0950146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="" xmlns:ma14="http://schemas.microsoft.com/office/mac/drawingml/2011/main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401311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DC3B0560-62BD-C446-895A-C651F29D9E8C}" type="slidenum">
              <a:rPr lang="en-US" sz="1200"/>
              <a:pPr eaLnBrk="1" hangingPunct="1"/>
              <a:t>13</a:t>
            </a:fld>
            <a:endParaRPr lang="en-US" sz="1200"/>
          </a:p>
        </p:txBody>
      </p:sp>
      <p:sp>
        <p:nvSpPr>
          <p:cNvPr id="1648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164868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 sz="2400">
              <a:latin typeface="Times New Roman" charset="0"/>
              <a:ea typeface="MS PGothic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532260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6DE36E4-6237-486D-ADD0-3BCE375F1CB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BD04A9-7450-48F5-96E0-A52FE13531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A40502-689B-49B3-BF74-0B756213C0E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9144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981200"/>
            <a:ext cx="508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F4FB94-ED9E-4C4A-B32D-7EA0F22987E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6800" y="609600"/>
            <a:ext cx="2590800" cy="5486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914400" y="609600"/>
            <a:ext cx="7569200" cy="5486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609600"/>
            <a:ext cx="103632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914400" y="1981200"/>
            <a:ext cx="1036320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30EF09-7206-410A-9E3B-9FFE1AF8C2F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CAACBCB-43CA-4DA4-A7A0-F4BA601547A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7284360-BE85-4F48-9642-4EDB55A1056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9B2C4-A7CA-417B-B8F5-DD51B98ED55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918EF7D-CA7A-47A6-B7A5-A8E40E49E83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93FC94-57A1-46D6-9243-A65307E97DF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75B40C-BC62-4182-864B-F13BF1E52DE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1"/>
            <a:ext cx="109728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latin typeface="+mn-lt"/>
              </a:defRPr>
            </a:lvl1pPr>
          </a:lstStyle>
          <a:p>
            <a:fld id="{35F99D4B-8686-4BD7-B110-49F94298EAFC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3" r:id="rId2"/>
    <p:sldLayoutId id="2147483654" r:id="rId3"/>
    <p:sldLayoutId id="2147483655" r:id="rId4"/>
    <p:sldLayoutId id="2147483656" r:id="rId5"/>
    <p:sldLayoutId id="2147483657" r:id="rId6"/>
    <p:sldLayoutId id="2147483658" r:id="rId7"/>
    <p:sldLayoutId id="2147483659" r:id="rId8"/>
    <p:sldLayoutId id="2147483660" r:id="rId9"/>
    <p:sldLayoutId id="2147483661" r:id="rId10"/>
    <p:sldLayoutId id="2147483662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609600"/>
            <a:ext cx="103632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981200"/>
            <a:ext cx="10363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  <p:sldLayoutId id="2147483684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2pPr>
      <a:lvl3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3pPr>
      <a:lvl4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4pPr>
      <a:lvl5pPr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3600" b="1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Comic Sans MS" pitchFamily="66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400" b="1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7.xml"/><Relationship Id="rId4" Type="http://schemas.microsoft.com/office/2007/relationships/hdphoto" Target="../media/hdphoto4.wdp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youtu.be/FOtx5wrEcPU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2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Relationship Id="rId4" Type="http://schemas.microsoft.com/office/2007/relationships/hdphoto" Target="../media/hdphoto3.wdp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1287851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N33 - SOLUTIONS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3C6080-80B7-57AA-7FC3-E31FB912496F}"/>
              </a:ext>
            </a:extLst>
          </p:cNvPr>
          <p:cNvSpPr txBox="1"/>
          <p:nvPr/>
        </p:nvSpPr>
        <p:spPr>
          <a:xfrm>
            <a:off x="2088355" y="2875002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Raoult’s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Law</a:t>
            </a:r>
          </a:p>
        </p:txBody>
      </p:sp>
    </p:spTree>
    <p:extLst>
      <p:ext uri="{BB962C8B-B14F-4D97-AF65-F5344CB8AC3E}">
        <p14:creationId xmlns:p14="http://schemas.microsoft.com/office/powerpoint/2010/main" val="291505559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1" name="Rectangle 3"/>
          <p:cNvSpPr>
            <a:spLocks noGrp="1" noChangeArrowheads="1"/>
          </p:cNvSpPr>
          <p:nvPr>
            <p:ph idx="1"/>
          </p:nvPr>
        </p:nvSpPr>
        <p:spPr>
          <a:xfrm>
            <a:off x="331942" y="1105612"/>
            <a:ext cx="11409785" cy="3810000"/>
          </a:xfrm>
        </p:spPr>
        <p:txBody>
          <a:bodyPr/>
          <a:lstStyle/>
          <a:p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Ideal solutions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Solute–Solvent interactions being made are equal to the sum of the broken Solute–Solute and </a:t>
            </a:r>
            <a:b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Solvent–Solvent interactions.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Ideal solutions follow </a:t>
            </a:r>
            <a:r>
              <a:rPr lang="en-US" sz="320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Raoult</a:t>
            </a:r>
            <a:r>
              <a:rPr lang="ja-JP" alt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’</a:t>
            </a:r>
            <a:r>
              <a:rPr lang="en-US" altLang="ja-JP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 law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Effectively, the solute is diluting the solvent.</a:t>
            </a:r>
          </a:p>
          <a:p>
            <a:pPr marL="0" indent="0">
              <a:buNone/>
            </a:pPr>
            <a:endParaRPr lang="en-US" sz="32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If the solute–solvent interactions are stronger or weaker than the broken interactions the solution is </a:t>
            </a:r>
            <a:r>
              <a:rPr lang="en-US" sz="3200" dirty="0" err="1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nonideal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.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9684894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versus Non-Ideal Solutions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012319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7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3731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331941" y="1143000"/>
            <a:ext cx="1145135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Negative Deviations</a:t>
            </a:r>
          </a:p>
          <a:p>
            <a:pPr marL="0" indent="0"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Solute–Solvent interactions are stronger than the Solute–Solute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Symbol" charset="0"/>
              </a:rPr>
              <a:t>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Solvent–Solvent,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Total VP of the solution will be less than predicted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by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Raoult</a:t>
            </a:r>
            <a:r>
              <a:rPr lang="ja-JP" alt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’</a:t>
            </a:r>
            <a:r>
              <a:rPr lang="en-US" altLang="ja-JP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 law, because the VP of the solute and solvent are lower than ideal.</a:t>
            </a:r>
            <a:br>
              <a:rPr lang="en-US" altLang="ja-JP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</a:br>
            <a:endParaRPr lang="en-US" altLang="ja-JP" sz="32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Positive Deviations</a:t>
            </a:r>
          </a:p>
          <a:p>
            <a:pPr marL="0" indent="0">
              <a:buNone/>
            </a:pP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Solute–Solvent interactions are weaker than the </a:t>
            </a:r>
            <a:b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</a:b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Solute–Solute 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  <a:sym typeface="Symbol" charset="0"/>
              </a:rPr>
              <a:t>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Solvent–Solvent.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Total VP of the solution will be more than predicted</a:t>
            </a:r>
            <a:r>
              <a:rPr 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 by </a:t>
            </a:r>
            <a:r>
              <a:rPr lang="en-US" sz="3200" b="0" dirty="0" err="1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Raoult</a:t>
            </a:r>
            <a:r>
              <a:rPr lang="ja-JP" altLang="en-US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’</a:t>
            </a:r>
            <a:r>
              <a:rPr lang="en-US" altLang="ja-JP" sz="3200" b="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s Law.</a:t>
            </a:r>
            <a:endParaRPr lang="en-US" sz="3200" b="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941" y="249918"/>
            <a:ext cx="1124353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Pressure of Non-Ideal Solutions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8906630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9" name="Picture 1" descr="12_15_Figure.jpg"/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23250" b="3879"/>
          <a:stretch/>
        </p:blipFill>
        <p:spPr bwMode="auto">
          <a:xfrm>
            <a:off x="331941" y="2784763"/>
            <a:ext cx="11370206" cy="37822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941" y="249918"/>
            <a:ext cx="11243531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Deviations from </a:t>
            </a:r>
            <a:r>
              <a:rPr lang="en-US" b="1" u="sng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Raoult’s</a:t>
            </a: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420993" y="1036909"/>
            <a:ext cx="5065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STRONG 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SOLUTE-SOLVENT ATTRACTIONS</a:t>
            </a:r>
          </a:p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NEGATIVE DEV.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87031" y="1862317"/>
            <a:ext cx="3200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SOL’N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 DEVIATION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7306400" y="1063653"/>
            <a:ext cx="5065425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WEAK 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SOLUTE-SOLVENT ATTRACTIONS</a:t>
            </a:r>
            <a:b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8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POSITIVE DEV.</a:t>
            </a:r>
          </a:p>
        </p:txBody>
      </p:sp>
    </p:spTree>
    <p:extLst>
      <p:ext uri="{BB962C8B-B14F-4D97-AF65-F5344CB8AC3E}">
        <p14:creationId xmlns:p14="http://schemas.microsoft.com/office/powerpoint/2010/main" val="2282764352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8" grpId="0"/>
      <p:bldP spid="9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3"/>
          <p:cNvSpPr>
            <a:spLocks noGrp="1" noChangeArrowheads="1"/>
          </p:cNvSpPr>
          <p:nvPr>
            <p:ph idx="1"/>
          </p:nvPr>
        </p:nvSpPr>
        <p:spPr>
          <a:xfrm>
            <a:off x="331941" y="1143000"/>
            <a:ext cx="11451350" cy="50292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https://youtu.be/FOtx5wrEcPU</a:t>
            </a: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941" y="249918"/>
            <a:ext cx="11243531" cy="893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YouTube Link to Presentation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7658257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75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754" grpId="0" uiExpand="1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1722911" y="293247"/>
            <a:ext cx="8746177" cy="2023753"/>
          </a:xfrm>
        </p:spPr>
        <p:txBody>
          <a:bodyPr>
            <a:normAutofit/>
          </a:bodyPr>
          <a:lstStyle/>
          <a:p>
            <a:pPr algn="ctr"/>
            <a:r>
              <a:rPr lang="en-US" sz="8000" u="sng" dirty="0">
                <a:latin typeface="Impact" panose="020B0806030902050204" pitchFamily="34" charset="0"/>
              </a:rPr>
              <a:t>N33 - SOLUTIONS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B67DC9B-EEAE-F64D-A8B6-FF023D9B83FE}"/>
              </a:ext>
            </a:extLst>
          </p:cNvPr>
          <p:cNvSpPr txBox="1"/>
          <p:nvPr/>
        </p:nvSpPr>
        <p:spPr>
          <a:xfrm>
            <a:off x="2088355" y="1796533"/>
            <a:ext cx="8015287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6600" b="1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Raoult’s</a:t>
            </a:r>
            <a:r>
              <a:rPr kumimoji="0" lang="en-US" sz="66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Law</a:t>
            </a:r>
          </a:p>
        </p:txBody>
      </p:sp>
      <p:sp>
        <p:nvSpPr>
          <p:cNvPr id="4" name="Frame 3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5F967CA-3EE3-32CE-5532-19F81FF440D9}"/>
              </a:ext>
            </a:extLst>
          </p:cNvPr>
          <p:cNvSpPr txBox="1"/>
          <p:nvPr/>
        </p:nvSpPr>
        <p:spPr>
          <a:xfrm>
            <a:off x="418641" y="3311604"/>
            <a:ext cx="11391441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Target: I can use </a:t>
            </a:r>
            <a:r>
              <a:rPr kumimoji="0" lang="en-US" sz="5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Raoult’s</a:t>
            </a:r>
            <a:r>
              <a:rPr kumimoji="0" lang="en-US" sz="5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Law to perform calculations related to vapor pressure. </a:t>
            </a:r>
          </a:p>
        </p:txBody>
      </p:sp>
    </p:spTree>
    <p:extLst>
      <p:ext uri="{BB962C8B-B14F-4D97-AF65-F5344CB8AC3E}">
        <p14:creationId xmlns:p14="http://schemas.microsoft.com/office/powerpoint/2010/main" val="40220185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4" name="Text Box 4"/>
          <p:cNvSpPr txBox="1">
            <a:spLocks noChangeArrowheads="1"/>
          </p:cNvSpPr>
          <p:nvPr/>
        </p:nvSpPr>
        <p:spPr bwMode="auto">
          <a:xfrm>
            <a:off x="331942" y="1099246"/>
            <a:ext cx="9777259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presence of a nonvolatile solute lowers the vapor pressure of the solvent.</a:t>
            </a:r>
          </a:p>
        </p:txBody>
      </p:sp>
      <p:sp>
        <p:nvSpPr>
          <p:cNvPr id="76807" name="Text Box 7"/>
          <p:cNvSpPr txBox="1">
            <a:spLocks noChangeArrowheads="1"/>
          </p:cNvSpPr>
          <p:nvPr/>
        </p:nvSpPr>
        <p:spPr bwMode="auto">
          <a:xfrm>
            <a:off x="1065092" y="3832445"/>
            <a:ext cx="11180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i="1" dirty="0" err="1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en-US" sz="3600" i="1" baseline="-25000" dirty="0" err="1">
                <a:solidFill>
                  <a:srgbClr val="0070C0"/>
                </a:solidFill>
                <a:latin typeface="Times New Roman" pitchFamily="18" charset="0"/>
              </a:rPr>
              <a:t>solution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Observed Vapor pressure of the solution</a:t>
            </a:r>
          </a:p>
        </p:txBody>
      </p:sp>
      <p:sp>
        <p:nvSpPr>
          <p:cNvPr id="76808" name="Text Box 8"/>
          <p:cNvSpPr txBox="1">
            <a:spLocks noChangeArrowheads="1"/>
          </p:cNvSpPr>
          <p:nvPr/>
        </p:nvSpPr>
        <p:spPr bwMode="auto">
          <a:xfrm>
            <a:off x="1065091" y="5515166"/>
            <a:ext cx="104614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</a:rPr>
              <a:t>P</a:t>
            </a:r>
            <a:r>
              <a:rPr lang="en-US" sz="3600" i="1" baseline="30000" dirty="0">
                <a:solidFill>
                  <a:srgbClr val="0070C0"/>
                </a:solidFill>
                <a:latin typeface="Times New Roman" pitchFamily="18" charset="0"/>
              </a:rPr>
              <a:t>0</a:t>
            </a:r>
            <a:r>
              <a:rPr lang="en-US" sz="3600" i="1" baseline="-25000" dirty="0">
                <a:solidFill>
                  <a:srgbClr val="0070C0"/>
                </a:solidFill>
                <a:latin typeface="Times New Roman" pitchFamily="18" charset="0"/>
              </a:rPr>
              <a:t>solvent</a:t>
            </a:r>
            <a:r>
              <a:rPr lang="en-US" sz="3200" dirty="0"/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Vapor pressure of the pure solvent</a:t>
            </a:r>
          </a:p>
        </p:txBody>
      </p:sp>
      <p:sp>
        <p:nvSpPr>
          <p:cNvPr id="76809" name="Text Box 9"/>
          <p:cNvSpPr txBox="1">
            <a:spLocks noChangeArrowheads="1"/>
          </p:cNvSpPr>
          <p:nvPr/>
        </p:nvSpPr>
        <p:spPr bwMode="auto">
          <a:xfrm>
            <a:off x="1065092" y="4648200"/>
            <a:ext cx="10461421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en-US" sz="3600" i="1" dirty="0">
                <a:solidFill>
                  <a:srgbClr val="0070C0"/>
                </a:solidFill>
                <a:latin typeface="Times New Roman" pitchFamily="18" charset="0"/>
                <a:sym typeface="Symbol" pitchFamily="18" charset="2"/>
              </a:rPr>
              <a:t></a:t>
            </a:r>
            <a:r>
              <a:rPr lang="en-US" sz="3600" i="1" baseline="-25000" dirty="0">
                <a:solidFill>
                  <a:srgbClr val="0070C0"/>
                </a:solidFill>
                <a:latin typeface="Times New Roman" pitchFamily="18" charset="0"/>
              </a:rPr>
              <a:t>solvent</a:t>
            </a:r>
            <a:r>
              <a:rPr lang="en-US" sz="3200" dirty="0">
                <a:solidFill>
                  <a:srgbClr val="0070C0"/>
                </a:solidFill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 Mole fraction of the solvent</a:t>
            </a:r>
          </a:p>
        </p:txBody>
      </p:sp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Raoult’s</a:t>
            </a:r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Law</a:t>
            </a:r>
          </a:p>
        </p:txBody>
      </p:sp>
      <p:sp>
        <p:nvSpPr>
          <p:cNvPr id="10" name="Frame 9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2097136" y="2370526"/>
                <a:ext cx="8400953" cy="109728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𝒔𝒐𝒍𝒖𝒕𝒊𝒐𝒏</m:t>
                          </m:r>
                        </m:sub>
                      </m:sSub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n-US" sz="5400" i="1" dirty="0" smtClean="0">
                              <a:solidFill>
                                <a:srgbClr val="000000"/>
                              </a:solidFill>
                              <a:latin typeface="Times New Roman" pitchFamily="18" charset="0"/>
                              <a:sym typeface="Symbol" pitchFamily="18" charset="2"/>
                            </a:rPr>
                            <m:t>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𝒔𝒐𝒍𝒗𝒆𝒏𝒕</m:t>
                          </m:r>
                        </m:sub>
                      </m:sSub>
                      <m:sSubSup>
                        <m:sSubSupPr>
                          <m:ctrlP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𝒔𝒐𝒍𝒗𝒆𝒏𝒕</m:t>
                          </m:r>
                        </m:sub>
                        <m:sup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𝟎</m:t>
                          </m:r>
                        </m:sup>
                      </m:sSubSup>
                    </m:oMath>
                  </m:oMathPara>
                </a14:m>
                <a:endParaRPr lang="en-US" sz="48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7136" y="2370526"/>
                <a:ext cx="8400953" cy="10972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6386422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8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6807" grpId="0"/>
      <p:bldP spid="76808" grpId="0"/>
      <p:bldP spid="7680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391107" y="1147630"/>
            <a:ext cx="11409785" cy="49530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vapor pressure of a solvent in a solution is always lower than the vapor pressure of the pure solvent.</a:t>
            </a:r>
          </a:p>
          <a:p>
            <a:pPr marL="0" indent="0">
              <a:buNone/>
            </a:pPr>
            <a:endParaRPr lang="en-US" sz="2000" dirty="0">
              <a:solidFill>
                <a:srgbClr val="00000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VP of the solution is directly proportional to the amount of the solvent in the solution.</a:t>
            </a:r>
          </a:p>
          <a:p>
            <a:pPr marL="0" indent="0">
              <a:buNone/>
            </a:pPr>
            <a:endParaRPr lang="en-US" sz="2000" dirty="0">
              <a:solidFill>
                <a:srgbClr val="0070C0"/>
              </a:solidFill>
              <a:effectLst/>
              <a:latin typeface="Arial" charset="0"/>
              <a:ea typeface="MS PGothic" charset="0"/>
            </a:endParaRPr>
          </a:p>
          <a:p>
            <a:pPr marL="0" indent="0">
              <a:buNone/>
            </a:pP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Vapor Pressure Lowering 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- The difference between the VP of the pure solvent and the VP of the solvent in solution 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Pressure Lowering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415724" y="5394584"/>
                <a:ext cx="11385168" cy="91440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40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∆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𝑷</m:t>
                      </m:r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 </m:t>
                      </m:r>
                      <m:sSubSup>
                        <m:sSubSup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𝒔𝒐𝒍𝒗𝒆𝒏𝒕</m:t>
                          </m:r>
                        </m:sub>
                        <m:sup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𝒔𝒐𝒍𝒖𝒕𝒊𝒐𝒏</m:t>
                          </m:r>
                        </m:sub>
                      </m:sSub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4400" dirty="0">
                              <a:solidFill>
                                <a:srgbClr val="000000"/>
                              </a:solidFill>
                              <a:latin typeface="Times New Roman" charset="0"/>
                              <a:ea typeface="MS PGothic" charset="0"/>
                              <a:cs typeface="Times New Roman" charset="0"/>
                            </a:rPr>
                            <m:t>χ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𝒔𝒐𝒍𝒖𝒕𝒆</m:t>
                          </m:r>
                        </m:sub>
                      </m:sSub>
                      <m:r>
                        <a:rPr lang="en-US" sz="4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 ∙ </m:t>
                      </m:r>
                      <m:sSubSup>
                        <m:sSubSupPr>
                          <m:ctrlP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𝒔𝒐𝒍𝒗𝒆𝒏𝒕</m:t>
                          </m:r>
                        </m:sub>
                        <m:sup>
                          <m:r>
                            <a:rPr lang="en-US" sz="4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sz="4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5724" y="5394584"/>
                <a:ext cx="11385168" cy="914400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7303444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8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682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3"/>
          <p:cNvSpPr>
            <a:spLocks noGrp="1" noChangeArrowheads="1"/>
          </p:cNvSpPr>
          <p:nvPr>
            <p:ph idx="1"/>
          </p:nvPr>
        </p:nvSpPr>
        <p:spPr>
          <a:xfrm>
            <a:off x="557356" y="1272322"/>
            <a:ext cx="11072957" cy="28194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VP of a solvent above a solution is lower than the VP of the pure solvent.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solute particles replace some of </a:t>
            </a:r>
            <a:b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</a:b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solvent molecules at the surface.</a:t>
            </a:r>
          </a:p>
          <a:p>
            <a:pPr lvl="1"/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The pure solvent establishes a </a:t>
            </a:r>
            <a:b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</a:br>
            <a:r>
              <a:rPr lang="en-US" sz="3200" dirty="0">
                <a:solidFill>
                  <a:srgbClr val="0070C0"/>
                </a:solidFill>
                <a:effectLst/>
                <a:latin typeface="Arial" charset="0"/>
                <a:ea typeface="MS PGothic" charset="0"/>
              </a:rPr>
              <a:t>dynamic liquid vapor equilibrium</a:t>
            </a: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.</a:t>
            </a:r>
          </a:p>
        </p:txBody>
      </p:sp>
      <p:pic>
        <p:nvPicPr>
          <p:cNvPr id="64516" name="Picture 1" descr="12_Pg567_UnFigure_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524"/>
          <a:stretch>
            <a:fillRect/>
          </a:stretch>
        </p:blipFill>
        <p:spPr bwMode="auto">
          <a:xfrm>
            <a:off x="9019309" y="2516454"/>
            <a:ext cx="2424835" cy="38355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Pressure of Solutions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08117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1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14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idx="1"/>
          </p:nvPr>
        </p:nvSpPr>
        <p:spPr>
          <a:xfrm>
            <a:off x="557357" y="1272322"/>
            <a:ext cx="5240770" cy="1066800"/>
          </a:xfrm>
        </p:spPr>
        <p:txBody>
          <a:bodyPr/>
          <a:lstStyle/>
          <a:p>
            <a:pPr marL="0" indent="0">
              <a:buNone/>
            </a:pPr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Addition of a nonvolatile solute reduces the rate of vaporization, decreasing the amount of vapor.</a:t>
            </a:r>
          </a:p>
        </p:txBody>
      </p:sp>
      <p:pic>
        <p:nvPicPr>
          <p:cNvPr id="65540" name="Picture 1" descr="12_Pg568_UnFigure_1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4335"/>
          <a:stretch>
            <a:fillRect/>
          </a:stretch>
        </p:blipFill>
        <p:spPr bwMode="auto">
          <a:xfrm>
            <a:off x="7605579" y="1349371"/>
            <a:ext cx="3671455" cy="5181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Pressure of Solutions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798789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3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5538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3"/>
          <p:cNvSpPr>
            <a:spLocks noGrp="1" noChangeArrowheads="1"/>
          </p:cNvSpPr>
          <p:nvPr>
            <p:ph idx="1"/>
          </p:nvPr>
        </p:nvSpPr>
        <p:spPr>
          <a:xfrm>
            <a:off x="331942" y="1272322"/>
            <a:ext cx="7336549" cy="1447800"/>
          </a:xfrm>
        </p:spPr>
        <p:txBody>
          <a:bodyPr/>
          <a:lstStyle/>
          <a:p>
            <a:r>
              <a:rPr lang="en-US" sz="3200" dirty="0">
                <a:solidFill>
                  <a:srgbClr val="000000"/>
                </a:solidFill>
                <a:effectLst/>
                <a:latin typeface="Arial" charset="0"/>
                <a:ea typeface="MS PGothic" charset="0"/>
              </a:rPr>
              <a:t>Eventually, equilibrium is re-established, but with a smaller number of vapor molecules; therefore, the vapor pressure will be lower.</a:t>
            </a:r>
          </a:p>
        </p:txBody>
      </p:sp>
      <p:pic>
        <p:nvPicPr>
          <p:cNvPr id="66564" name="Picture 1" descr="12_Pg568_UnFigure_2.jpg"/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b="3580"/>
          <a:stretch>
            <a:fillRect/>
          </a:stretch>
        </p:blipFill>
        <p:spPr bwMode="auto">
          <a:xfrm>
            <a:off x="7668491" y="1272322"/>
            <a:ext cx="4156652" cy="52843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7772400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Vapor Pressure of Solutions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646900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Rectangle 2"/>
          <p:cNvSpPr>
            <a:spLocks noGrp="1" noChangeArrowheads="1"/>
          </p:cNvSpPr>
          <p:nvPr>
            <p:ph type="title"/>
          </p:nvPr>
        </p:nvSpPr>
        <p:spPr>
          <a:xfrm>
            <a:off x="331941" y="1088233"/>
            <a:ext cx="11222749" cy="1143000"/>
          </a:xfrm>
        </p:spPr>
        <p:txBody>
          <a:bodyPr/>
          <a:lstStyle/>
          <a:p>
            <a:pPr algn="l"/>
            <a:r>
              <a:rPr lang="en-US" sz="32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Liquid-liquid solutions in which both components are volatile (Non-Ideal)</a:t>
            </a:r>
          </a:p>
        </p:txBody>
      </p:sp>
      <p:sp>
        <p:nvSpPr>
          <p:cNvPr id="81925" name="Rectangle 5"/>
          <p:cNvSpPr>
            <a:spLocks noChangeArrowheads="1"/>
          </p:cNvSpPr>
          <p:nvPr/>
        </p:nvSpPr>
        <p:spPr bwMode="auto">
          <a:xfrm>
            <a:off x="331941" y="2558475"/>
            <a:ext cx="4628190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0" hangingPunct="0">
              <a:tabLst>
                <a:tab pos="1143000" algn="r"/>
                <a:tab pos="2743200" algn="ctr"/>
                <a:tab pos="5486400" algn="r"/>
              </a:tabLst>
            </a:pP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Modified </a:t>
            </a:r>
            <a:r>
              <a:rPr lang="en-US" sz="3200" dirty="0" err="1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Raoult's</a:t>
            </a:r>
            <a:r>
              <a:rPr lang="en-US" sz="3200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Law:</a:t>
            </a:r>
          </a:p>
        </p:txBody>
      </p:sp>
      <p:sp>
        <p:nvSpPr>
          <p:cNvPr id="81926" name="Rectangle 6"/>
          <p:cNvSpPr>
            <a:spLocks noChangeArrowheads="1"/>
          </p:cNvSpPr>
          <p:nvPr/>
        </p:nvSpPr>
        <p:spPr bwMode="auto">
          <a:xfrm>
            <a:off x="1201452" y="4881463"/>
            <a:ext cx="9483725" cy="15696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anchor="ctr">
            <a:spAutoFit/>
          </a:bodyPr>
          <a:lstStyle/>
          <a:p>
            <a:pPr>
              <a:tabLst>
                <a:tab pos="1600200" algn="r"/>
                <a:tab pos="2743200" algn="ctr"/>
                <a:tab pos="5486400" algn="r"/>
              </a:tabLst>
            </a:pPr>
            <a:r>
              <a:rPr lang="en-US" sz="3200" i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</a:t>
            </a:r>
            <a:r>
              <a:rPr lang="en-US" sz="3200" i="1" baseline="30000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°</a:t>
            </a:r>
            <a:r>
              <a:rPr lang="en-US" sz="32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is the vapor pressure of the pure solvent</a:t>
            </a:r>
          </a:p>
          <a:p>
            <a:pPr>
              <a:tabLst>
                <a:tab pos="1600200" algn="r"/>
                <a:tab pos="2743200" algn="ctr"/>
                <a:tab pos="5486400" algn="r"/>
              </a:tabLst>
            </a:pPr>
            <a:endParaRPr lang="en-US" sz="3200" dirty="0">
              <a:latin typeface="Arial" panose="020B0604020202020204" pitchFamily="34" charset="0"/>
              <a:ea typeface="Times New Roman" pitchFamily="18" charset="0"/>
              <a:cs typeface="Arial" panose="020B0604020202020204" pitchFamily="34" charset="0"/>
            </a:endParaRPr>
          </a:p>
          <a:p>
            <a:pPr eaLnBrk="0" hangingPunct="0">
              <a:tabLst>
                <a:tab pos="1600200" algn="r"/>
                <a:tab pos="2743200" algn="ctr"/>
                <a:tab pos="5486400" algn="r"/>
              </a:tabLst>
            </a:pPr>
            <a:r>
              <a:rPr lang="en-US" sz="3200" i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</a:t>
            </a:r>
            <a:r>
              <a:rPr lang="en-US" sz="3200" i="1" baseline="-30000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</a:t>
            </a:r>
            <a:r>
              <a:rPr lang="en-US" sz="3200" i="1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and</a:t>
            </a:r>
            <a:r>
              <a:rPr lang="en-US" sz="32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3200" i="1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P</a:t>
            </a:r>
            <a:r>
              <a:rPr lang="en-US" sz="3200" i="1" baseline="-30000" dirty="0">
                <a:solidFill>
                  <a:srgbClr val="0070C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B</a:t>
            </a:r>
            <a:r>
              <a:rPr lang="en-US" sz="3200" dirty="0"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 </a:t>
            </a:r>
            <a:r>
              <a:rPr lang="en-US" sz="3200" dirty="0">
                <a:solidFill>
                  <a:srgbClr val="000000"/>
                </a:solidFill>
                <a:latin typeface="Arial" panose="020B0604020202020204" pitchFamily="34" charset="0"/>
                <a:ea typeface="Times New Roman" pitchFamily="18" charset="0"/>
                <a:cs typeface="Arial" panose="020B0604020202020204" pitchFamily="34" charset="0"/>
              </a:rPr>
              <a:t>are the partial pressures</a:t>
            </a:r>
            <a:endParaRPr lang="en-US" sz="320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9684894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Non-Ideal Liquid-Liquid Solutions </a:t>
            </a:r>
          </a:p>
        </p:txBody>
      </p:sp>
      <p:sp>
        <p:nvSpPr>
          <p:cNvPr id="7" name="Frame 6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947603" y="3319466"/>
                <a:ext cx="10296793" cy="1097280"/>
              </a:xfrm>
              <a:prstGeom prst="rect">
                <a:avLst/>
              </a:prstGeom>
              <a:solidFill>
                <a:schemeClr val="bg1">
                  <a:lumMod val="20000"/>
                  <a:lumOff val="80000"/>
                </a:schemeClr>
              </a:solidFill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5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𝒕𝒐𝒕𝒂𝒍</m:t>
                          </m:r>
                        </m:sub>
                      </m:sSub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5400" dirty="0">
                              <a:solidFill>
                                <a:srgbClr val="000000"/>
                              </a:solidFill>
                              <a:latin typeface="Times New Roman" charset="0"/>
                              <a:ea typeface="MS PGothic" charset="0"/>
                              <a:cs typeface="Times New Roman" charset="0"/>
                            </a:rPr>
                            <m:t>χ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</m:sSub>
                      <m:sSubSup>
                        <m:sSubSupPr>
                          <m:ctrlP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𝑨</m:t>
                          </m:r>
                        </m:sub>
                        <m:sup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  <m:r>
                        <a:rPr lang="en-US" sz="5400" b="1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sSub>
                        <m:sSubPr>
                          <m:ctrlP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m:rPr>
                              <m:nor/>
                            </m:rPr>
                            <a:rPr lang="el-GR" sz="5400" dirty="0">
                              <a:solidFill>
                                <a:srgbClr val="000000"/>
                              </a:solidFill>
                              <a:latin typeface="Times New Roman" charset="0"/>
                              <a:ea typeface="MS PGothic" charset="0"/>
                              <a:cs typeface="Times New Roman" charset="0"/>
                            </a:rPr>
                            <m:t>χ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</m:sSub>
                      <m:sSubSup>
                        <m:sSubSupPr>
                          <m:ctrlP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𝑷</m:t>
                          </m:r>
                        </m:e>
                        <m:sub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𝑩</m:t>
                          </m:r>
                        </m:sub>
                        <m:sup>
                          <m:r>
                            <a:rPr lang="en-US" sz="5400" b="1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°</m:t>
                          </m:r>
                        </m:sup>
                      </m:sSubSup>
                    </m:oMath>
                  </m:oMathPara>
                </a14:m>
                <a:endParaRPr lang="en-US" sz="540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47603" y="3319466"/>
                <a:ext cx="10296793" cy="1097280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14418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31942" y="1097412"/>
            <a:ext cx="11472131" cy="6010506"/>
          </a:xfrm>
        </p:spPr>
        <p:txBody>
          <a:bodyPr/>
          <a:lstStyle/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1. Liquid-liquid</a:t>
            </a:r>
            <a:r>
              <a:rPr lang="en-US" sz="2800" dirty="0">
                <a:effectLst/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solution that 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obeys </a:t>
            </a:r>
            <a:r>
              <a:rPr lang="en-US" sz="2800" dirty="0" err="1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Raoult's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law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No solution is perfectly ideal, though some are close</a:t>
            </a:r>
            <a:b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2. 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Negative deviations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Raoult's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law = lower than predicted VP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Solute and solvent are similar, with strong forces of attraction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sym typeface="Symbol"/>
              </a:rPr>
              <a:t>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Hsol'n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is large and negative</a:t>
            </a:r>
            <a:b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800" dirty="0">
              <a:solidFill>
                <a:srgbClr val="000000"/>
              </a:solidFill>
              <a:effectLst/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buNone/>
            </a:pP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3. </a:t>
            </a:r>
            <a:r>
              <a:rPr lang="en-US" sz="2800" dirty="0">
                <a:solidFill>
                  <a:srgbClr val="0070C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Positive deviations 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from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Raoult's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 law = higher than predicted VP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Solute and solvent are </a:t>
            </a:r>
            <a:r>
              <a:rPr lang="en-US" sz="2800" dirty="0" err="1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dissimiliar</a:t>
            </a:r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, weak forces of attraction</a:t>
            </a:r>
          </a:p>
          <a:p>
            <a:pPr lvl="1"/>
            <a:r>
              <a:rPr lang="en-US" sz="2800" dirty="0">
                <a:solidFill>
                  <a:srgbClr val="000000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Particles easily escape attractions in solution to enter the vapor phase</a:t>
            </a:r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331942" y="249918"/>
            <a:ext cx="9684894" cy="7724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2"/>
                </a:solidFill>
                <a:latin typeface="Arial" pitchFamily="34" charset="0"/>
              </a:defRPr>
            </a:lvl9pPr>
          </a:lstStyle>
          <a:p>
            <a:pPr algn="l"/>
            <a:r>
              <a:rPr lang="en-US" b="1" u="sng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Ideal Solutions </a:t>
            </a:r>
          </a:p>
        </p:txBody>
      </p:sp>
      <p:sp>
        <p:nvSpPr>
          <p:cNvPr id="6" name="Frame 5"/>
          <p:cNvSpPr/>
          <p:nvPr/>
        </p:nvSpPr>
        <p:spPr>
          <a:xfrm>
            <a:off x="0" y="0"/>
            <a:ext cx="12192000" cy="6858000"/>
          </a:xfrm>
          <a:prstGeom prst="frame">
            <a:avLst>
              <a:gd name="adj1" fmla="val 3192"/>
            </a:avLst>
          </a:prstGeom>
          <a:solidFill>
            <a:srgbClr val="FFFF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768567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hemistry">
  <a:themeElements>
    <a:clrScheme name="chemistry 8">
      <a:dk1>
        <a:srgbClr val="808080"/>
      </a:dk1>
      <a:lt1>
        <a:srgbClr val="FFFFFF"/>
      </a:lt1>
      <a:dk2>
        <a:srgbClr val="3366FF"/>
      </a:dk2>
      <a:lt2>
        <a:srgbClr val="FFFFFF"/>
      </a:lt2>
      <a:accent1>
        <a:srgbClr val="FFFF00"/>
      </a:accent1>
      <a:accent2>
        <a:srgbClr val="3333CC"/>
      </a:accent2>
      <a:accent3>
        <a:srgbClr val="ADB8FF"/>
      </a:accent3>
      <a:accent4>
        <a:srgbClr val="DADADA"/>
      </a:accent4>
      <a:accent5>
        <a:srgbClr val="FFFFAA"/>
      </a:accent5>
      <a:accent6>
        <a:srgbClr val="2D2DB9"/>
      </a:accent6>
      <a:hlink>
        <a:srgbClr val="CCCCFF"/>
      </a:hlink>
      <a:folHlink>
        <a:srgbClr val="B2B2B2"/>
      </a:folHlink>
    </a:clrScheme>
    <a:fontScheme name="chemistry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Comic Sans MS" pitchFamily="66" charset="0"/>
          </a:defRPr>
        </a:defPPr>
      </a:lstStyle>
    </a:lnDef>
  </a:objectDefaults>
  <a:extraClrSchemeLst>
    <a:extraClrScheme>
      <a:clrScheme name="chemistry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hemistry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hemistry 8">
        <a:dk1>
          <a:srgbClr val="808080"/>
        </a:dk1>
        <a:lt1>
          <a:srgbClr val="FFFFFF"/>
        </a:lt1>
        <a:dk2>
          <a:srgbClr val="3366FF"/>
        </a:dk2>
        <a:lt2>
          <a:srgbClr val="FFFFFF"/>
        </a:lt2>
        <a:accent1>
          <a:srgbClr val="FFFF00"/>
        </a:accent1>
        <a:accent2>
          <a:srgbClr val="3333CC"/>
        </a:accent2>
        <a:accent3>
          <a:srgbClr val="ADB8FF"/>
        </a:accent3>
        <a:accent4>
          <a:srgbClr val="DADADA"/>
        </a:accent4>
        <a:accent5>
          <a:srgbClr val="FFFFA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8170</TotalTime>
  <Words>561</Words>
  <Application>Microsoft Office PowerPoint</Application>
  <PresentationFormat>Widescreen</PresentationFormat>
  <Paragraphs>67</Paragraphs>
  <Slides>13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Cambria Math</vt:lpstr>
      <vt:lpstr>Comic Sans MS</vt:lpstr>
      <vt:lpstr>Impact</vt:lpstr>
      <vt:lpstr>Times New Roman</vt:lpstr>
      <vt:lpstr>Default Design</vt:lpstr>
      <vt:lpstr>chemistry</vt:lpstr>
      <vt:lpstr>N33 - SOLUTIONS</vt:lpstr>
      <vt:lpstr>N33 - SOLUTIONS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Liquid-liquid solutions in which both components are volatile (Non-Ideal)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Visalia Unified School District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Andy Allan</dc:creator>
  <cp:lastModifiedBy>Farmer, Stephanie [DH]</cp:lastModifiedBy>
  <cp:revision>170</cp:revision>
  <dcterms:created xsi:type="dcterms:W3CDTF">2006-06-08T16:43:21Z</dcterms:created>
  <dcterms:modified xsi:type="dcterms:W3CDTF">2023-01-31T18:22:29Z</dcterms:modified>
</cp:coreProperties>
</file>