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3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41"/>
  </p:notesMasterIdLst>
  <p:sldIdLst>
    <p:sldId id="405" r:id="rId4"/>
    <p:sldId id="394" r:id="rId5"/>
    <p:sldId id="377" r:id="rId6"/>
    <p:sldId id="295" r:id="rId7"/>
    <p:sldId id="299" r:id="rId8"/>
    <p:sldId id="300" r:id="rId9"/>
    <p:sldId id="302" r:id="rId10"/>
    <p:sldId id="312" r:id="rId11"/>
    <p:sldId id="296" r:id="rId12"/>
    <p:sldId id="298" r:id="rId13"/>
    <p:sldId id="392" r:id="rId14"/>
    <p:sldId id="407" r:id="rId15"/>
    <p:sldId id="279" r:id="rId16"/>
    <p:sldId id="313" r:id="rId17"/>
    <p:sldId id="262" r:id="rId18"/>
    <p:sldId id="277" r:id="rId19"/>
    <p:sldId id="263" r:id="rId20"/>
    <p:sldId id="404" r:id="rId21"/>
    <p:sldId id="332" r:id="rId22"/>
    <p:sldId id="395" r:id="rId23"/>
    <p:sldId id="375" r:id="rId24"/>
    <p:sldId id="397" r:id="rId25"/>
    <p:sldId id="376" r:id="rId26"/>
    <p:sldId id="398" r:id="rId27"/>
    <p:sldId id="379" r:id="rId28"/>
    <p:sldId id="402" r:id="rId29"/>
    <p:sldId id="401" r:id="rId30"/>
    <p:sldId id="378" r:id="rId31"/>
    <p:sldId id="380" r:id="rId32"/>
    <p:sldId id="403" r:id="rId33"/>
    <p:sldId id="406" r:id="rId34"/>
    <p:sldId id="396" r:id="rId35"/>
    <p:sldId id="355" r:id="rId36"/>
    <p:sldId id="373" r:id="rId37"/>
    <p:sldId id="399" r:id="rId38"/>
    <p:sldId id="374" r:id="rId39"/>
    <p:sldId id="400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99"/>
    <a:srgbClr val="EFEFDD"/>
    <a:srgbClr val="4D4D4D"/>
    <a:srgbClr val="333333"/>
    <a:srgbClr val="5F5F5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93631"/>
  </p:normalViewPr>
  <p:slideViewPr>
    <p:cSldViewPr snapToGrid="0">
      <p:cViewPr varScale="1">
        <p:scale>
          <a:sx n="60" d="100"/>
          <a:sy n="60" d="100"/>
        </p:scale>
        <p:origin x="72" y="1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AE65-FD9A-B440-BA8D-CD8D06CA8AA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269F3-4E57-AE47-95D2-AA9A90D0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D217D4B3-C189-004E-BEF5-D040556AF2E8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4BF7BA0-5BB6-3C43-A75F-12A427A0108A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3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64A870-58B0-534E-9633-09F7E7FE485A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4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E36E4-6237-486D-ADD0-3BCE375F1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D04A9-7450-48F5-96E0-A52FE1353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40502-689B-49B3-BF74-0B756213C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4FB94-ED9E-4C4A-B32D-7EA0F2298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8C5F0F-3526-43B3-97E0-3A0D2258C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0007-204D-4DCE-BB01-9CF461262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F7447-DE3E-43F1-B2F8-7CC9AE766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A1DDB-55CC-4016-A213-058AE388B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9ED14-686D-4204-A15E-E8EFC8EDE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068FE-655B-4589-99DA-6E1AF05A96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0EF09-7206-410A-9E3B-9FFE1AF8C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E7606-D185-4C14-BD73-EF871779A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9BF43-6D53-40D3-9B47-89CC01F17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AC228-6269-42F5-B969-3343BF335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34D93-FBA9-4C12-A129-208D85DC3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870F6-B413-4E78-AEBA-1752923DF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CBCB-43CA-4DA4-A7A0-F4BA60154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4360-BE85-4F48-9642-4EDB55A10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9B2C4-A7CA-417B-B8F5-DD51B98ED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EF7D-CA7A-47A6-B7A5-A8E40E49E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3FC94-57A1-46D6-9243-A65307E97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5B40C-BC62-4182-864B-F13BF1E52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5F99D4B-8686-4BD7-B110-49F94298EA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j-lt"/>
              </a:defRPr>
            </a:lvl1pPr>
          </a:lstStyle>
          <a:p>
            <a:fld id="{675AD6FD-C283-40CE-9D2E-5293AD0C3D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4.xml"/><Relationship Id="rId21" Type="http://schemas.openxmlformats.org/officeDocument/2006/relationships/image" Target="../media/image1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14.png"/><Relationship Id="rId10" Type="http://schemas.openxmlformats.org/officeDocument/2006/relationships/tags" Target="../tags/tag11.xml"/><Relationship Id="rId19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21.xml"/><Relationship Id="rId21" Type="http://schemas.openxmlformats.org/officeDocument/2006/relationships/image" Target="../media/image12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image" Target="../media/image11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image" Target="../media/image14.png"/><Relationship Id="rId10" Type="http://schemas.openxmlformats.org/officeDocument/2006/relationships/tags" Target="../tags/tag28.xml"/><Relationship Id="rId19" Type="http://schemas.openxmlformats.org/officeDocument/2006/relationships/image" Target="../media/image10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38.xml"/><Relationship Id="rId21" Type="http://schemas.openxmlformats.org/officeDocument/2006/relationships/image" Target="../media/image12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image" Target="../media/image11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14.png"/><Relationship Id="rId10" Type="http://schemas.openxmlformats.org/officeDocument/2006/relationships/tags" Target="../tags/tag45.xml"/><Relationship Id="rId19" Type="http://schemas.openxmlformats.org/officeDocument/2006/relationships/image" Target="../media/image10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55.xml"/><Relationship Id="rId21" Type="http://schemas.openxmlformats.org/officeDocument/2006/relationships/image" Target="../media/image12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image" Target="../media/image11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image" Target="../media/image14.png"/><Relationship Id="rId10" Type="http://schemas.openxmlformats.org/officeDocument/2006/relationships/tags" Target="../tags/tag62.xml"/><Relationship Id="rId19" Type="http://schemas.openxmlformats.org/officeDocument/2006/relationships/image" Target="../media/image10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72.xml"/><Relationship Id="rId21" Type="http://schemas.openxmlformats.org/officeDocument/2006/relationships/image" Target="../media/image12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image" Target="../media/image11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14.png"/><Relationship Id="rId10" Type="http://schemas.openxmlformats.org/officeDocument/2006/relationships/tags" Target="../tags/tag79.xml"/><Relationship Id="rId19" Type="http://schemas.openxmlformats.org/officeDocument/2006/relationships/image" Target="../media/image10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89.xml"/><Relationship Id="rId21" Type="http://schemas.openxmlformats.org/officeDocument/2006/relationships/image" Target="../media/image12.png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image" Target="../media/image11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image" Target="../media/image150.pn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image" Target="../media/image14.png"/><Relationship Id="rId10" Type="http://schemas.openxmlformats.org/officeDocument/2006/relationships/tags" Target="../tags/tag96.xml"/><Relationship Id="rId19" Type="http://schemas.openxmlformats.org/officeDocument/2006/relationships/image" Target="../media/image10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06.xml"/><Relationship Id="rId21" Type="http://schemas.openxmlformats.org/officeDocument/2006/relationships/image" Target="../media/image12.png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image" Target="../media/image11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image" Target="../media/image14.png"/><Relationship Id="rId10" Type="http://schemas.openxmlformats.org/officeDocument/2006/relationships/tags" Target="../tags/tag113.xml"/><Relationship Id="rId19" Type="http://schemas.openxmlformats.org/officeDocument/2006/relationships/image" Target="../media/image10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23.xml"/><Relationship Id="rId21" Type="http://schemas.openxmlformats.org/officeDocument/2006/relationships/image" Target="../media/image12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image" Target="../media/image11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17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image" Target="../media/image14.png"/><Relationship Id="rId10" Type="http://schemas.openxmlformats.org/officeDocument/2006/relationships/tags" Target="../tags/tag130.xml"/><Relationship Id="rId19" Type="http://schemas.openxmlformats.org/officeDocument/2006/relationships/image" Target="../media/image10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40.xml"/><Relationship Id="rId21" Type="http://schemas.openxmlformats.org/officeDocument/2006/relationships/image" Target="../media/image12.png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image" Target="../media/image11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image" Target="../media/image14.png"/><Relationship Id="rId10" Type="http://schemas.openxmlformats.org/officeDocument/2006/relationships/tags" Target="../tags/tag147.xml"/><Relationship Id="rId19" Type="http://schemas.openxmlformats.org/officeDocument/2006/relationships/image" Target="../media/image10.png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57.xml"/><Relationship Id="rId21" Type="http://schemas.openxmlformats.org/officeDocument/2006/relationships/image" Target="../media/image12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image" Target="../media/image11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16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image" Target="../media/image14.png"/><Relationship Id="rId10" Type="http://schemas.openxmlformats.org/officeDocument/2006/relationships/tags" Target="../tags/tag164.xml"/><Relationship Id="rId19" Type="http://schemas.openxmlformats.org/officeDocument/2006/relationships/image" Target="../media/image10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74.xml"/><Relationship Id="rId21" Type="http://schemas.openxmlformats.org/officeDocument/2006/relationships/image" Target="../media/image12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image" Target="../media/image11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image" Target="../media/image14.png"/><Relationship Id="rId10" Type="http://schemas.openxmlformats.org/officeDocument/2006/relationships/tags" Target="../tags/tag181.xml"/><Relationship Id="rId19" Type="http://schemas.openxmlformats.org/officeDocument/2006/relationships/image" Target="../media/image10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91.xml"/><Relationship Id="rId21" Type="http://schemas.openxmlformats.org/officeDocument/2006/relationships/image" Target="../media/image12.png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image" Target="../media/image11.pn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image" Target="../media/image14.png"/><Relationship Id="rId10" Type="http://schemas.openxmlformats.org/officeDocument/2006/relationships/tags" Target="../tags/tag198.xml"/><Relationship Id="rId19" Type="http://schemas.openxmlformats.org/officeDocument/2006/relationships/image" Target="../media/image10.png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vzXm1hauo8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208.xml"/><Relationship Id="rId21" Type="http://schemas.openxmlformats.org/officeDocument/2006/relationships/image" Target="../media/image12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image" Target="../media/image11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image" Target="../media/image14.png"/><Relationship Id="rId10" Type="http://schemas.openxmlformats.org/officeDocument/2006/relationships/tags" Target="../tags/tag215.xml"/><Relationship Id="rId19" Type="http://schemas.openxmlformats.org/officeDocument/2006/relationships/image" Target="../media/image10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225.xml"/><Relationship Id="rId21" Type="http://schemas.openxmlformats.org/officeDocument/2006/relationships/image" Target="../media/image12.png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image" Target="../media/image11.pn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image" Target="../media/image14.png"/><Relationship Id="rId10" Type="http://schemas.openxmlformats.org/officeDocument/2006/relationships/tags" Target="../tags/tag232.xml"/><Relationship Id="rId19" Type="http://schemas.openxmlformats.org/officeDocument/2006/relationships/image" Target="../media/image10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242.xml"/><Relationship Id="rId21" Type="http://schemas.openxmlformats.org/officeDocument/2006/relationships/image" Target="../media/image12.png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image" Target="../media/image11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image" Target="../media/image14.png"/><Relationship Id="rId10" Type="http://schemas.openxmlformats.org/officeDocument/2006/relationships/tags" Target="../tags/tag249.xml"/><Relationship Id="rId19" Type="http://schemas.openxmlformats.org/officeDocument/2006/relationships/image" Target="../media/image10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259.xml"/><Relationship Id="rId21" Type="http://schemas.openxmlformats.org/officeDocument/2006/relationships/image" Target="../media/image12.png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image" Target="../media/image11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image" Target="../media/image14.png"/><Relationship Id="rId10" Type="http://schemas.openxmlformats.org/officeDocument/2006/relationships/tags" Target="../tags/tag266.xml"/><Relationship Id="rId19" Type="http://schemas.openxmlformats.org/officeDocument/2006/relationships/image" Target="../media/image10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N35 -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1268361" y="3311604"/>
            <a:ext cx="9674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Colligative Properties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06" name="Group 15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9200895"/>
              </p:ext>
            </p:extLst>
          </p:nvPr>
        </p:nvGraphicFramePr>
        <p:xfrm>
          <a:off x="2133600" y="2310661"/>
          <a:ext cx="7924800" cy="3581400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sz="32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sz="3200" b="1" i="1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sz="3200" b="1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Acetic acid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Nitrobenzene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3088" y="572236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Freezing Point Depression and Boiling Point Elevation Constants, °C/m</a:t>
            </a:r>
            <a:endParaRPr lang="en-US" b="1" i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 descr="12_Pg574_UnFigure_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60"/>
          <a:stretch>
            <a:fillRect/>
          </a:stretch>
        </p:blipFill>
        <p:spPr bwMode="auto">
          <a:xfrm>
            <a:off x="447579" y="2341851"/>
            <a:ext cx="5800821" cy="419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2" descr="12_Pg574_UnFigure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41851"/>
            <a:ext cx="3857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7579" y="661460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Freezing Point Depression and </a:t>
            </a:r>
            <a:b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Boiling Point Elevation</a:t>
            </a:r>
            <a:endParaRPr lang="en-US" b="1" i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87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40507" y="1611424"/>
            <a:ext cx="115109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5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X</a:t>
            </a:r>
            <a:r>
              <a:rPr lang="en-US" sz="5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5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4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54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Pressure Lowering</a:t>
            </a:r>
            <a:endParaRPr lang="en-US" b="1" i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lligative properties -- Vapor pressure lowering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36289" r="2445" b="8519"/>
          <a:stretch/>
        </p:blipFill>
        <p:spPr bwMode="auto">
          <a:xfrm>
            <a:off x="3228442" y="3295168"/>
            <a:ext cx="7030342" cy="271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29" y="2201798"/>
            <a:ext cx="10859100" cy="394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93087" y="1210370"/>
            <a:ext cx="115109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minimum pressure that stops the osmosis is equal to the osmotic pressure of the solution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Osmotic Pressure</a:t>
            </a:r>
            <a:endParaRPr lang="en-US" b="1" i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726479" y="2985869"/>
            <a:ext cx="49888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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= Osmotic pressure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704254" y="3674844"/>
            <a:ext cx="61734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= Molarity of the solution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783630" y="4424144"/>
            <a:ext cx="8981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= Gas Constant = 0.08206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Latm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molK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751879" y="5144869"/>
            <a:ext cx="6609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= Absolute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Temperature (K)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Osmotic Pressure Calculations</a:t>
            </a:r>
            <a:endParaRPr lang="en-US" b="1" i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74197" y="1563677"/>
                <a:ext cx="3534622" cy="9233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m:t></m:t>
                      </m:r>
                      <m:r>
                        <m:rPr>
                          <m:nor/>
                        </m:rPr>
                        <a:rPr lang="en-US" sz="6000" b="0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60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m:t>iMRT</m:t>
                      </m:r>
                    </m:oMath>
                  </m:oMathPara>
                </a14:m>
                <a:endParaRPr lang="en-US" sz="6000" b="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197" y="1563677"/>
                <a:ext cx="353462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59" grpId="0"/>
      <p:bldP spid="74760" grpId="0"/>
      <p:bldP spid="747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93088" y="1242030"/>
            <a:ext cx="104177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Suspensions and colloids are NOT solutions.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93088" y="2283614"/>
            <a:ext cx="110080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The particles are so large that they settle out of the solvent if not constantly stirred.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93088" y="3817641"/>
            <a:ext cx="110080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Colloids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particles intermediate in size between those of a suspension and those of a solution.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Suspensions and Colloids</a:t>
            </a:r>
            <a:endParaRPr lang="en-US" b="1" i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6" name="Group 2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999590"/>
              </p:ext>
            </p:extLst>
          </p:nvPr>
        </p:nvGraphicFramePr>
        <p:xfrm>
          <a:off x="578702" y="1438970"/>
          <a:ext cx="11034595" cy="4553712"/>
        </p:xfrm>
        <a:graphic>
          <a:graphicData uri="http://schemas.openxmlformats.org/drawingml/2006/table">
            <a:tbl>
              <a:tblPr/>
              <a:tblGrid>
                <a:gridCol w="4360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Dispersing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Dispersed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Colloid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Fog, aerosol sprays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Aerosol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Smoke,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airborn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Aerosol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Whipped cream, soap suds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Milk, mayonnaise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Emulsion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Paint, clays, gelatin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Marshmallow, Styrofoam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Foam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Butter, cheese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Emulsion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Ruby glass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sol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Colloids</a:t>
            </a:r>
            <a:endParaRPr lang="en-US" b="1" i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3243" y="1295400"/>
            <a:ext cx="442970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Colloids scatter light, making a beam visible. Solutions do not scatter light.</a:t>
            </a:r>
          </a:p>
        </p:txBody>
      </p:sp>
      <p:pic>
        <p:nvPicPr>
          <p:cNvPr id="10244" name="Picture 4" descr="tyndall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087214" y="1295400"/>
            <a:ext cx="6609165" cy="4956874"/>
          </a:xfrm>
          <a:noFill/>
          <a:ln>
            <a:solidFill>
              <a:srgbClr val="000000"/>
            </a:solidFill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17370" y="3886199"/>
            <a:ext cx="43550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glass contains a colloid?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126246" y="5279135"/>
            <a:ext cx="146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solution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00230" y="5275960"/>
            <a:ext cx="124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colloid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6525705" y="4821934"/>
            <a:ext cx="53340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 flipV="1">
            <a:off x="9202446" y="4821934"/>
            <a:ext cx="38100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Tyndall Effect</a:t>
            </a:r>
            <a:endParaRPr lang="en-US" b="1" i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060312" y="3809998"/>
            <a:ext cx="310896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9522214" y="3809998"/>
            <a:ext cx="2743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48" grpId="0" animBg="1"/>
      <p:bldP spid="102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2FF4EA-6E2F-4396-9B16-5D9642F90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76" y="398999"/>
            <a:ext cx="9590471" cy="612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0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11727" y="279400"/>
            <a:ext cx="11596255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 following are colligative properties except: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720437" y="18288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Osmotic Pressure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720437" y="27432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Boiling Point elevation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720437" y="36576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Freezing Point depression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720437" y="45720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Density elevation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720437" y="54864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2" y="689413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N35 -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390939" y="3831357"/>
            <a:ext cx="11410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I can take into account how the number of particles in a solution affects various properties.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1258529" y="2321004"/>
            <a:ext cx="9674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Colligative Properties</a:t>
            </a:r>
          </a:p>
        </p:txBody>
      </p:sp>
    </p:spTree>
    <p:extLst>
      <p:ext uri="{BB962C8B-B14F-4D97-AF65-F5344CB8AC3E}">
        <p14:creationId xmlns:p14="http://schemas.microsoft.com/office/powerpoint/2010/main" val="36586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11727" y="279400"/>
            <a:ext cx="11596255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 following are colligative properties except: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720437" y="18288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Osmotic Pressure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720437" y="27432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Boiling Point elevation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720437" y="36576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Freezing Point depression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720437" y="45720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Density elevation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720437" y="54864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9333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53290" y="406400"/>
            <a:ext cx="11388437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121.2 g of NaCl completely dissolve (producing Na</a:t>
            </a:r>
            <a:r>
              <a:rPr lang="en-US" sz="3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ions) in 1.00 Kg of water at 25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C. The VP of pure water at this temp is 23.8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torr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 Determine the VP of the solution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78873" y="21717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22.1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78873" y="30861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22.9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78873" y="40005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20.6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78873" y="49149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19.9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78873" y="58293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23.8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797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53290" y="406400"/>
            <a:ext cx="11388437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121.2 g of NaCl completely dissolve (producing Na</a:t>
            </a:r>
            <a:r>
              <a:rPr lang="en-US" sz="3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ions) in 1.00 Kg of water at 25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C. The VP of pure water at this temp is 23.8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torr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 Determine the VP of the solution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78873" y="21717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22.1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78873" y="30861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22.9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78873" y="40005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20.6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78873" y="49149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19.9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78873" y="58293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23.8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>
            <a:cxnSpLocks/>
            <a:endCxn id="26" idx="1"/>
          </p:cNvCxnSpPr>
          <p:nvPr/>
        </p:nvCxnSpPr>
        <p:spPr bwMode="auto">
          <a:xfrm flipV="1">
            <a:off x="4322616" y="2788732"/>
            <a:ext cx="5592607" cy="1681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024993" y="2088572"/>
            <a:ext cx="10391" cy="139584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388425" y="2150341"/>
            <a:ext cx="144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121.2g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8343" y="2887519"/>
            <a:ext cx="144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58.44g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87784" y="2137644"/>
            <a:ext cx="144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1mol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15223" y="2250123"/>
            <a:ext cx="2235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4.15 mol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352057" y="4501571"/>
            <a:ext cx="340475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054434" y="3784598"/>
            <a:ext cx="10391" cy="139584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417866" y="3846367"/>
            <a:ext cx="144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87784" y="4583545"/>
            <a:ext cx="144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18.02g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17225" y="3833670"/>
            <a:ext cx="144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1mol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96297" y="3916796"/>
            <a:ext cx="223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55.5mol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98716" y="5569527"/>
            <a:ext cx="223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5241865" y="5994395"/>
            <a:ext cx="164592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856882" y="5994395"/>
            <a:ext cx="272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(4.15 + 55.5)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62152" y="5348723"/>
            <a:ext cx="144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46793" y="5550619"/>
            <a:ext cx="166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0.930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24765" y="5044470"/>
            <a:ext cx="2533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(0.930)(23.8)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22.1torr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1A866DD-FDDE-4B40-B992-28F8E192B361}"/>
              </a:ext>
            </a:extLst>
          </p:cNvPr>
          <p:cNvCxnSpPr/>
          <p:nvPr/>
        </p:nvCxnSpPr>
        <p:spPr bwMode="auto">
          <a:xfrm>
            <a:off x="7756811" y="2084671"/>
            <a:ext cx="10391" cy="139584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FF01F4F-CC61-45AE-A99C-1FE38598F4C0}"/>
              </a:ext>
            </a:extLst>
          </p:cNvPr>
          <p:cNvSpPr txBox="1"/>
          <p:nvPr/>
        </p:nvSpPr>
        <p:spPr>
          <a:xfrm>
            <a:off x="7877947" y="2907797"/>
            <a:ext cx="2216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1mol NaCl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0C5650-0A11-4060-A291-42AE6E49C7CA}"/>
              </a:ext>
            </a:extLst>
          </p:cNvPr>
          <p:cNvSpPr txBox="1"/>
          <p:nvPr/>
        </p:nvSpPr>
        <p:spPr>
          <a:xfrm>
            <a:off x="7907388" y="2157922"/>
            <a:ext cx="223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2mol 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58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18654" y="406400"/>
            <a:ext cx="11554691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40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heptane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 vapor pressure of about 92.0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octane has a vapor pressure of about 31.2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Assuming ideal behavior, what is the vapor pressure of a solution that contains twice as many moles of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heptane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octane?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78873" y="21717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61.3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78873" y="30861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51.5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78873" y="40005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71.7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78873" y="49149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82.1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78873" y="58293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157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18654" y="406400"/>
            <a:ext cx="11554691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40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heptane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 vapor pressure of about 92.0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octane has a vapor pressure of about 31.2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Assuming ideal behavior, what is the vapor pressure of a solution that contains twice as many moles of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heptane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octane?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78873" y="21717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61.3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78873" y="30861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51.5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78873" y="40005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71.7 </a:t>
              </a:r>
              <a:r>
                <a:rPr lang="en-US" sz="6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78873" y="49149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82.1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78873" y="58293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6194" y="2437825"/>
            <a:ext cx="354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Octane = 1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6194" y="2966319"/>
            <a:ext cx="354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Heptane = 2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6194" y="3961250"/>
            <a:ext cx="354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X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56194" y="4713726"/>
                <a:ext cx="6088206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𝟑𝟏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3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𝟗𝟐</m:t>
                    </m:r>
                    <m:r>
                      <a:rPr lang="en-US" sz="3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3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200" baseline="-25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94" y="4713726"/>
                <a:ext cx="6088206" cy="829330"/>
              </a:xfrm>
              <a:prstGeom prst="rect">
                <a:avLst/>
              </a:prstGeom>
              <a:blipFill>
                <a:blip r:embed="rId24"/>
                <a:stretch>
                  <a:fillRect l="-2503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256194" y="5690764"/>
            <a:ext cx="354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71.7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torr</a:t>
            </a:r>
            <a:endParaRPr lang="en-US" sz="32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3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35527" y="300182"/>
            <a:ext cx="115062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boiling point change for a solution containing 0.681 moles of naphthalene (a nonvolatile,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nonionizing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compound) in 250. g of liquid benzene? (K</a:t>
            </a:r>
            <a:r>
              <a:rPr lang="en-US" sz="28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2.53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C/m for benzene)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595745" y="2087419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6.89 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C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595745" y="3001819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0.93 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C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595745" y="3916219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3.72 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C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595745" y="4830619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1.723 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C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595745" y="5745019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0.431 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C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777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35527" y="300182"/>
            <a:ext cx="115062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boiling point change for a solution containing 0.681 moles of naphthalene (a nonvolatile,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nonionizing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compound) in 250. g of liquid benzene? (K</a:t>
            </a:r>
            <a:r>
              <a:rPr lang="en-US" sz="28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2.53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C/m for benzene)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595745" y="2087419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6.89 </a:t>
              </a:r>
              <a:r>
                <a:rPr lang="en-US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C</a:t>
              </a:r>
              <a:r>
                <a:rPr lang="en-US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595745" y="3001819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0.93 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C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595745" y="3916219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3.72 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C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595745" y="4830619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1.723 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C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595745" y="5745019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0.431 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C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5315" y="2256708"/>
            <a:ext cx="354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∆T =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iKm</a:t>
            </a:r>
            <a:endParaRPr lang="en-US" sz="32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3377" y="2997202"/>
            <a:ext cx="718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20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n-US" sz="320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endParaRPr lang="en-US" sz="32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72204" y="3890399"/>
                <a:ext cx="2591735" cy="1021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𝟔𝟖𝟏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𝟐𝟓𝟎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𝒌𝒈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204" y="3890399"/>
                <a:ext cx="2591735" cy="102175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050495" y="4144822"/>
            <a:ext cx="354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2.724 m</a:t>
            </a:r>
            <a:endParaRPr lang="en-US" sz="32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85315" y="5400100"/>
            <a:ext cx="427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∆T = (1)(2.53)(2.724)</a:t>
            </a:r>
            <a:endParaRPr lang="en-US" sz="32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41529" y="5452631"/>
            <a:ext cx="427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6.89°C</a:t>
            </a:r>
            <a:endParaRPr lang="en-US" sz="32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8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66700" y="381000"/>
            <a:ext cx="11658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7.12 g sample of a compound is dissolved in 250. grams of benzene.  The freezing point of this solution is 1.02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C below that of pure benzene. What is the molar mass of this compound? 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K</a:t>
            </a:r>
            <a:r>
              <a:rPr lang="en-US" sz="280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8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benzene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5.12 C/m). Ignore sig. figs.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16527" y="22225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35.7 g/mol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16527" y="31369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143 g/mol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16527" y="40513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286 g/mol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16527" y="49657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5.67 g/mol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16527" y="58801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71.5 g/mol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063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66700" y="381000"/>
            <a:ext cx="11658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7.12 g sample of a compound is dissolved in 250. grams of benzene.  The freezing point of this solution is 1.02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C below that of pure benzene. What is the molar mass of this compound? 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K</a:t>
            </a:r>
            <a:r>
              <a:rPr lang="en-US" sz="280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8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benzene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5.12 C/m). Ignore sig. figs.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16527" y="22225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35.7 g/mol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16527" y="31369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143 g/mol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16527" y="40513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286 g/mol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16527" y="49657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5.67 g/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mol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16527" y="58801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71.5 g/mol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5315" y="2256708"/>
            <a:ext cx="354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∆T =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iKm</a:t>
            </a:r>
            <a:endParaRPr lang="en-US" sz="32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6662" y="2285425"/>
            <a:ext cx="494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1.02 = (1)(5.12)(m)</a:t>
            </a:r>
            <a:endParaRPr lang="en-US" sz="32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2348" y="3174712"/>
            <a:ext cx="718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0.199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20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n-US" sz="320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endParaRPr lang="en-US" sz="32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31508" y="3958954"/>
                <a:ext cx="3599703" cy="1021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𝟏𝟗𝟗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𝟐𝟓𝟎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𝒌𝒈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508" y="3958954"/>
                <a:ext cx="3599703" cy="102175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537745" y="4177443"/>
            <a:ext cx="354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0.04975 moles</a:t>
            </a:r>
            <a:endParaRPr lang="en-US" sz="32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85315" y="5181025"/>
            <a:ext cx="354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= g/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32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3692" y="5219407"/>
            <a:ext cx="354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7.12g/0.04975mol</a:t>
            </a:r>
            <a:endParaRPr lang="en-US" sz="32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1144" y="5940418"/>
            <a:ext cx="354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143g/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32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4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90945" y="279400"/>
            <a:ext cx="11492345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Osmotic Pressure of a solution that contains 0.017 g of a hydrocarbon solute (molar mass = 340 g/mol) dissolved in benzene to make 350-ml solution. The temperature is 20.0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C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16527" y="21082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0.18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16527" y="30226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16527" y="39370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16527" y="48514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2.6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16527" y="57658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2.4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26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6796" y="1210370"/>
            <a:ext cx="11178407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Colligative properties </a:t>
            </a:r>
          </a:p>
          <a:p>
            <a:pPr marL="0" indent="0">
              <a:buNone/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Properties whose value depends only on the 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solute particles, and not on what they are.</a:t>
            </a:r>
          </a:p>
          <a:p>
            <a:pPr lvl="1"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of the property depends on the concentration of the solution.</a:t>
            </a:r>
          </a:p>
          <a:p>
            <a:pPr>
              <a:defRPr/>
            </a:pP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difference between the solution and the pure substance is related to the different attractive forces present in the solution, and the solute particles occupying solvent molecules positions.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Solutes</a:t>
            </a:r>
          </a:p>
        </p:txBody>
      </p:sp>
    </p:spTree>
    <p:extLst>
      <p:ext uri="{BB962C8B-B14F-4D97-AF65-F5344CB8AC3E}">
        <p14:creationId xmlns:p14="http://schemas.microsoft.com/office/powerpoint/2010/main" val="3979408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90945" y="279400"/>
            <a:ext cx="11492345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Osmotic Pressure of a solution that contains 0.017 g of a hydrocarbon solute (molar mass = 340 g/mol) dissolved in benzene to make 350-ml solution. The temperature is 20.0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C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16527" y="21082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0.18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16527" y="30226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16527" y="39370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16527" y="48514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2.6 </a:t>
              </a:r>
              <a:r>
                <a:rPr lang="en-US" sz="6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16527" y="57658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2.4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torr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051911" y="1760104"/>
            <a:ext cx="19704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 =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iMRT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051911" y="5095577"/>
            <a:ext cx="5609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 = (1)(1.43x10</a:t>
            </a:r>
            <a:r>
              <a:rPr lang="en-US" sz="3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-4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)(62.4)(293)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9854557" y="5760027"/>
            <a:ext cx="19287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2.6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torr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322616" y="3200395"/>
            <a:ext cx="340475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024993" y="2483422"/>
            <a:ext cx="10391" cy="139584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388425" y="2545191"/>
            <a:ext cx="144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0.017g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58343" y="3282369"/>
            <a:ext cx="144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87784" y="2532494"/>
            <a:ext cx="144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1mol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66856" y="2615620"/>
            <a:ext cx="285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5x10</a:t>
            </a:r>
            <a:r>
              <a:rPr lang="en-US" sz="3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542388" y="4077851"/>
            <a:ext cx="6888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(5x10</a:t>
            </a:r>
            <a:r>
              <a:rPr lang="en-US" sz="3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-5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mol)/(0.350L) = 1.43x10</a:t>
            </a:r>
            <a:r>
              <a:rPr lang="en-US" sz="3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-4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68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93088" y="1242030"/>
            <a:ext cx="104177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https://youtu.be/pvzXm1hauo8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3088" y="351463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YouTube Link to Presentation </a:t>
            </a:r>
            <a:endParaRPr kumimoji="0" lang="en-US" sz="4400" b="1" i="1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78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28B6-2FC0-BC4B-8B54-DAA3C6098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381000"/>
            <a:ext cx="9067800" cy="6096000"/>
          </a:xfrm>
        </p:spPr>
        <p:txBody>
          <a:bodyPr/>
          <a:lstStyle/>
          <a:p>
            <a:r>
              <a:rPr lang="en-US" sz="9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stop here!</a:t>
            </a:r>
            <a:br>
              <a:rPr lang="en-US" sz="9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Henry’s Law not covered anymore. You can keep going if interested though!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500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Henry</a:t>
            </a:r>
            <a:r>
              <a:rPr lang="ja-JP" altLang="en-US" dirty="0">
                <a:latin typeface="Arial" charset="0"/>
                <a:ea typeface="MS PGothic" charset="0"/>
                <a:cs typeface="Arial" charset="0"/>
              </a:rPr>
              <a:t>’</a:t>
            </a:r>
            <a:r>
              <a:rPr lang="en-US" altLang="ja-JP" dirty="0">
                <a:latin typeface="Arial" charset="0"/>
                <a:ea typeface="MS PGothic" charset="0"/>
                <a:cs typeface="Arial" charset="0"/>
              </a:rPr>
              <a:t>s Law (</a:t>
            </a:r>
            <a:r>
              <a:rPr lang="en-US" altLang="ja-JP">
                <a:latin typeface="Arial" charset="0"/>
                <a:ea typeface="MS PGothic" charset="0"/>
                <a:cs typeface="Arial" charset="0"/>
              </a:rPr>
              <a:t>removed from AP)</a:t>
            </a:r>
            <a:endParaRPr lang="en-US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573944" y="1003538"/>
            <a:ext cx="4533900" cy="41148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MS PGothic" charset="0"/>
              </a:rPr>
              <a:t>The solubility of a gas (</a:t>
            </a:r>
            <a:r>
              <a:rPr lang="en-US" sz="2800" i="1" dirty="0" err="1">
                <a:latin typeface="Arial" charset="0"/>
                <a:ea typeface="MS PGothic" charset="0"/>
              </a:rPr>
              <a:t>S</a:t>
            </a:r>
            <a:r>
              <a:rPr lang="en-US" sz="2800" baseline="-25000" dirty="0" err="1">
                <a:latin typeface="Arial" charset="0"/>
                <a:ea typeface="MS PGothic" charset="0"/>
              </a:rPr>
              <a:t>gas</a:t>
            </a:r>
            <a:r>
              <a:rPr lang="en-US" sz="2800" dirty="0">
                <a:latin typeface="Arial" charset="0"/>
                <a:ea typeface="MS PGothic" charset="0"/>
              </a:rPr>
              <a:t>) is directly proportional to its partial pressure, (</a:t>
            </a:r>
            <a:r>
              <a:rPr lang="en-US" sz="2800" i="1" dirty="0" err="1">
                <a:latin typeface="Arial" charset="0"/>
                <a:ea typeface="MS PGothic" charset="0"/>
              </a:rPr>
              <a:t>P</a:t>
            </a:r>
            <a:r>
              <a:rPr lang="en-US" sz="2800" baseline="-25000" dirty="0" err="1">
                <a:latin typeface="Arial" charset="0"/>
                <a:ea typeface="MS PGothic" charset="0"/>
              </a:rPr>
              <a:t>gas</a:t>
            </a:r>
            <a:r>
              <a:rPr lang="en-US" sz="2800" dirty="0">
                <a:latin typeface="Arial" charset="0"/>
                <a:ea typeface="MS PGothic" charset="0"/>
              </a:rPr>
              <a:t>).</a:t>
            </a:r>
          </a:p>
          <a:p>
            <a:pPr algn="ctr">
              <a:buFontTx/>
              <a:buNone/>
            </a:pPr>
            <a:r>
              <a:rPr lang="en-US" sz="2800" i="1" dirty="0" err="1">
                <a:latin typeface="Arial" charset="0"/>
                <a:ea typeface="MS PGothic" charset="0"/>
              </a:rPr>
              <a:t>S</a:t>
            </a:r>
            <a:r>
              <a:rPr lang="en-US" sz="2800" baseline="-25000" dirty="0" err="1">
                <a:latin typeface="Arial" charset="0"/>
                <a:ea typeface="MS PGothic" charset="0"/>
              </a:rPr>
              <a:t>gas</a:t>
            </a:r>
            <a:r>
              <a:rPr lang="en-US" sz="2800" i="1" dirty="0">
                <a:latin typeface="Arial" charset="0"/>
                <a:ea typeface="MS PGothic" charset="0"/>
              </a:rPr>
              <a:t> = </a:t>
            </a:r>
            <a:r>
              <a:rPr lang="en-US" sz="2800" i="1" dirty="0" err="1">
                <a:latin typeface="Arial" charset="0"/>
                <a:ea typeface="MS PGothic" charset="0"/>
              </a:rPr>
              <a:t>k</a:t>
            </a:r>
            <a:r>
              <a:rPr lang="en-US" sz="2800" baseline="-25000" dirty="0" err="1">
                <a:latin typeface="Arial" charset="0"/>
                <a:ea typeface="MS PGothic" charset="0"/>
              </a:rPr>
              <a:t>H</a:t>
            </a:r>
            <a:r>
              <a:rPr lang="en-US" sz="2800" i="1" dirty="0" err="1">
                <a:latin typeface="Arial" charset="0"/>
                <a:ea typeface="MS PGothic" charset="0"/>
              </a:rPr>
              <a:t>P</a:t>
            </a:r>
            <a:r>
              <a:rPr lang="en-US" sz="2800" baseline="-25000" dirty="0" err="1">
                <a:latin typeface="Arial" charset="0"/>
                <a:ea typeface="MS PGothic" charset="0"/>
              </a:rPr>
              <a:t>gas</a:t>
            </a:r>
            <a:endParaRPr lang="en-US" sz="2800" dirty="0">
              <a:latin typeface="Arial" charset="0"/>
              <a:ea typeface="MS PGothic" charset="0"/>
            </a:endParaRPr>
          </a:p>
          <a:p>
            <a:endParaRPr lang="en-US" i="1" dirty="0">
              <a:latin typeface="Arial" charset="0"/>
              <a:ea typeface="MS PGothic" charset="0"/>
            </a:endParaRPr>
          </a:p>
          <a:p>
            <a:r>
              <a:rPr lang="en-US" sz="2800" i="1" dirty="0" err="1">
                <a:latin typeface="Arial" charset="0"/>
                <a:ea typeface="MS PGothic" charset="0"/>
              </a:rPr>
              <a:t>k</a:t>
            </a:r>
            <a:r>
              <a:rPr lang="en-US" sz="2800" baseline="-25000" dirty="0" err="1">
                <a:latin typeface="Arial" charset="0"/>
                <a:ea typeface="MS PGothic" charset="0"/>
              </a:rPr>
              <a:t>H</a:t>
            </a:r>
            <a:r>
              <a:rPr lang="en-US" sz="2800" dirty="0">
                <a:latin typeface="Arial" charset="0"/>
                <a:ea typeface="MS PGothic" charset="0"/>
              </a:rPr>
              <a:t> is called the </a:t>
            </a:r>
            <a:r>
              <a:rPr lang="en-US" sz="2800" dirty="0">
                <a:solidFill>
                  <a:srgbClr val="3C8C93"/>
                </a:solidFill>
                <a:latin typeface="Arial" charset="0"/>
                <a:ea typeface="MS PGothic" charset="0"/>
              </a:rPr>
              <a:t>Henry</a:t>
            </a:r>
            <a:r>
              <a:rPr lang="ja-JP" altLang="en-US" sz="2800" dirty="0">
                <a:solidFill>
                  <a:srgbClr val="3C8C93"/>
                </a:solidFill>
                <a:latin typeface="Arial" charset="0"/>
                <a:ea typeface="MS PGothic" charset="0"/>
              </a:rPr>
              <a:t>’</a:t>
            </a:r>
            <a:r>
              <a:rPr lang="en-US" altLang="ja-JP" sz="2800" dirty="0">
                <a:solidFill>
                  <a:srgbClr val="3C8C93"/>
                </a:solidFill>
                <a:latin typeface="Arial" charset="0"/>
                <a:ea typeface="MS PGothic" charset="0"/>
              </a:rPr>
              <a:t>s law constant</a:t>
            </a:r>
            <a:r>
              <a:rPr lang="en-US" altLang="ja-JP" sz="2800" dirty="0">
                <a:latin typeface="Arial" charset="0"/>
                <a:ea typeface="MS PGothic" charset="0"/>
              </a:rPr>
              <a:t>.</a:t>
            </a:r>
            <a:endParaRPr lang="en-US" sz="2800" i="1" dirty="0">
              <a:latin typeface="Arial" charset="0"/>
              <a:ea typeface="MS PGothic" charset="0"/>
            </a:endParaRPr>
          </a:p>
        </p:txBody>
      </p:sp>
      <p:pic>
        <p:nvPicPr>
          <p:cNvPr id="50180" name="Picture 1" descr="12_04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"/>
          <a:stretch>
            <a:fillRect/>
          </a:stretch>
        </p:blipFill>
        <p:spPr bwMode="auto">
          <a:xfrm>
            <a:off x="6248401" y="990600"/>
            <a:ext cx="43164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16369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-1" y="196273"/>
            <a:ext cx="10390909" cy="1093906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correct statement of Henry's law is: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599" y="1560670"/>
            <a:ext cx="10965873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concentration of a gas in solution is inversely proportional to temperature.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505144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599" y="2679786"/>
            <a:ext cx="10965873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concentration of a gas in solution is directly proportional to the mole fraction of solvent.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505144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599" y="3744312"/>
            <a:ext cx="10965873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concentration of a gas in solution is independent of pressure.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505144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599" y="4699655"/>
            <a:ext cx="10965873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concentration of a gas in a solution is inversely proportional to pressure.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505144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599" y="5668646"/>
            <a:ext cx="10965873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56595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505144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8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-1" y="196273"/>
            <a:ext cx="10390909" cy="1093906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correct statement of Henry's law is: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599" y="1560670"/>
            <a:ext cx="10965873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concentration of a gas in solution is inversely proportional to temperature.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505144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599" y="2679786"/>
            <a:ext cx="10965873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concentration of a gas in solution is directly proportional to the mole fraction of solvent.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505144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599" y="3744312"/>
            <a:ext cx="10965873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concentration of a gas in solution is independent of pressure.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505144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599" y="4699655"/>
            <a:ext cx="10965873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concentration of a gas in a solution is inversely proportional to pressure.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505144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599" y="5668646"/>
            <a:ext cx="10965873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56595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505144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049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32509" y="279400"/>
            <a:ext cx="114300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solubility of O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water is 0.590g/L at an oxygen pressure of around 14.7 atm.  What is the Henry’s Law constant for O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units of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L·atm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16528" y="2025073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4.01E</a:t>
              </a:r>
              <a:r>
                <a:rPr lang="en-US" sz="32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16528" y="2939473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1.25E</a:t>
              </a:r>
              <a:r>
                <a:rPr lang="en-US" sz="32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16528" y="3853873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7.97E</a:t>
              </a:r>
              <a:r>
                <a:rPr lang="en-US" sz="32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16528" y="4768273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2.71E</a:t>
              </a:r>
              <a:r>
                <a:rPr lang="en-US" sz="32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16527" y="5682673"/>
            <a:ext cx="10827523" cy="685800"/>
            <a:chOff x="609600" y="5816600"/>
            <a:chExt cx="7846422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217022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them are within 5% of the correct answer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496981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861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32509" y="279400"/>
            <a:ext cx="114300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solubility of O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water is 0.590g/L at an oxygen pressure of around 14.7 atm.  What is the Henry’s Law constant for O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units of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L·atm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16528" y="2025073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4.01E</a:t>
              </a:r>
              <a:r>
                <a:rPr lang="en-US" sz="32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16528" y="2939473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1.25E</a:t>
              </a:r>
              <a:r>
                <a:rPr lang="en-US" sz="60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16528" y="3853873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7.97E</a:t>
              </a:r>
              <a:r>
                <a:rPr lang="en-US" sz="32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16528" y="4768273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2.71E</a:t>
              </a:r>
              <a:r>
                <a:rPr lang="en-US" sz="32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16527" y="5682673"/>
            <a:ext cx="10827523" cy="685800"/>
            <a:chOff x="609600" y="5816600"/>
            <a:chExt cx="7846422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217022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them are within 5% of the correct answer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496981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9980" y="1964174"/>
            <a:ext cx="354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endParaRPr lang="en-US" sz="32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752357" y="2712022"/>
            <a:ext cx="10391" cy="139584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115789" y="2773791"/>
            <a:ext cx="144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0.590g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5707" y="3510969"/>
            <a:ext cx="144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15148" y="2761094"/>
            <a:ext cx="144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94220" y="2844220"/>
            <a:ext cx="2235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=0.0184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049980" y="3429000"/>
            <a:ext cx="340475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008219" y="4307028"/>
            <a:ext cx="639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(0.0184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/L) = K (14.7atm)</a:t>
            </a:r>
            <a:endParaRPr lang="en-US" sz="32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8219" y="5039870"/>
            <a:ext cx="639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= 1.25E-3</a:t>
            </a:r>
            <a:endParaRPr lang="en-US" sz="32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90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93087" y="1095376"/>
            <a:ext cx="114694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Colligative properties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those that depend on the concentration of particles in a solution, not upon the identity of those properties.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673196" y="2768984"/>
            <a:ext cx="884560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Boiling Point Elevation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Freezing Point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Vapor Pressure Lowering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Osmotic Pressure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Colligative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76117" y="1210370"/>
            <a:ext cx="105421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Electrolytes may have two, three or more times the effect on boiling point, freezing point, and osmotic pressure, depending on its dissociation.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u="sng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van’t</a:t>
            </a:r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Hoff Factor, </a:t>
            </a:r>
            <a:r>
              <a:rPr lang="en-US" b="1" i="1" u="sng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b="1" i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6117" y="3172614"/>
            <a:ext cx="11201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Comp.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AB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B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	         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en-US" sz="36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  2C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D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2-</a:t>
            </a:r>
          </a:p>
          <a:p>
            <a:pPr marL="0" indent="0">
              <a:buNone/>
            </a:pPr>
            <a:r>
              <a:rPr lang="en-US" sz="28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#particles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		 2		         1		   3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Nonelectrolyte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XY(s)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XY(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aq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r>
              <a:rPr lang="en-US" sz="28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#particles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1		 1	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276600" y="1847851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 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276600" y="2609851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AgNO</a:t>
            </a:r>
            <a:r>
              <a:rPr lang="en-US" sz="2800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 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276600" y="3371851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MgCl</a:t>
            </a:r>
            <a:r>
              <a:rPr lang="en-US" sz="2800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 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352800" y="4133851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 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352800" y="4895851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AlCl</a:t>
            </a:r>
            <a:r>
              <a:rPr lang="en-US" sz="2800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 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257800" y="186213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(aq) + Cl</a:t>
            </a:r>
            <a:r>
              <a:rPr lang="en-US" sz="28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(aq)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562600" y="2609851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en-US" sz="28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(aq) + NO</a:t>
            </a:r>
            <a:r>
              <a:rPr lang="en-US" sz="2800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(aq)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486400" y="338613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sz="28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(aq) + 2 Cl</a:t>
            </a:r>
            <a:r>
              <a:rPr lang="en-US" sz="28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(aq)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867400" y="4133851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Na</a:t>
            </a:r>
            <a:r>
              <a:rPr lang="en-US" sz="28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(aq) + SO</a:t>
            </a:r>
            <a:r>
              <a:rPr lang="en-US" sz="2800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410200" y="4895851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8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(aq) + 3 Cl</a:t>
            </a:r>
            <a:r>
              <a:rPr lang="en-US" sz="28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(aq)</a:t>
            </a: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H="1">
            <a:off x="5943600" y="1543050"/>
            <a:ext cx="2743200" cy="38100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H="1">
            <a:off x="7696200" y="1543050"/>
            <a:ext cx="990600" cy="38100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6172200" y="2305050"/>
            <a:ext cx="2743200" cy="38100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H="1">
            <a:off x="8001000" y="2305050"/>
            <a:ext cx="990600" cy="38100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 flipH="1">
            <a:off x="6324600" y="3032492"/>
            <a:ext cx="3142383" cy="41555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>
            <a:off x="8153400" y="3067050"/>
            <a:ext cx="1371600" cy="45720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H="1">
            <a:off x="6629400" y="3752850"/>
            <a:ext cx="3200400" cy="45720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H="1">
            <a:off x="8534400" y="3752850"/>
            <a:ext cx="1371600" cy="45720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 flipV="1">
            <a:off x="5867400" y="5353050"/>
            <a:ext cx="3810000" cy="507423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H="1" flipV="1">
            <a:off x="7772400" y="5353050"/>
            <a:ext cx="1981200" cy="486641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8823326" y="993341"/>
            <a:ext cx="15215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itchFamily="18" charset="0"/>
              </a:rPr>
              <a:t>i</a:t>
            </a:r>
            <a:r>
              <a:rPr lang="en-US" sz="4400" dirty="0">
                <a:solidFill>
                  <a:srgbClr val="0070C0"/>
                </a:solidFill>
              </a:rPr>
              <a:t> = 2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9067801" y="1820139"/>
            <a:ext cx="15215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itchFamily="18" charset="0"/>
              </a:rPr>
              <a:t>i</a:t>
            </a:r>
            <a:r>
              <a:rPr lang="en-US" sz="4400" dirty="0">
                <a:solidFill>
                  <a:srgbClr val="0070C0"/>
                </a:solidFill>
              </a:rPr>
              <a:t> = 2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9621983" y="2589067"/>
            <a:ext cx="15215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itchFamily="18" charset="0"/>
              </a:rPr>
              <a:t>i</a:t>
            </a:r>
            <a:r>
              <a:rPr lang="en-US" sz="4400" dirty="0">
                <a:solidFill>
                  <a:srgbClr val="0070C0"/>
                </a:solidFill>
              </a:rPr>
              <a:t> = 3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9908600" y="3357993"/>
            <a:ext cx="15215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itchFamily="18" charset="0"/>
              </a:rPr>
              <a:t>i</a:t>
            </a:r>
            <a:r>
              <a:rPr lang="en-US" sz="4400" dirty="0">
                <a:solidFill>
                  <a:srgbClr val="0070C0"/>
                </a:solidFill>
              </a:rPr>
              <a:t> = 3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9906000" y="5428307"/>
            <a:ext cx="15215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itchFamily="18" charset="0"/>
              </a:rPr>
              <a:t>i</a:t>
            </a:r>
            <a:r>
              <a:rPr lang="en-US" sz="4400" dirty="0">
                <a:solidFill>
                  <a:srgbClr val="0070C0"/>
                </a:solidFill>
              </a:rPr>
              <a:t> = 4</a:t>
            </a:r>
          </a:p>
        </p:txBody>
      </p:sp>
      <p:sp>
        <p:nvSpPr>
          <p:cNvPr id="29" name="Frame 2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Dissociation Equations and </a:t>
            </a:r>
            <a:r>
              <a:rPr lang="en-US" b="1" i="1" u="sng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b="1" i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 animBg="1"/>
      <p:bldP spid="51214" grpId="0" animBg="1"/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  <p:bldP spid="51221" grpId="0" animBg="1"/>
      <p:bldP spid="51222" grpId="0" animBg="1"/>
      <p:bldP spid="51223" grpId="0"/>
      <p:bldP spid="51224" grpId="0"/>
      <p:bldP spid="51225" grpId="0"/>
      <p:bldP spid="51226" grpId="0"/>
      <p:bldP spid="51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93088" y="1210370"/>
            <a:ext cx="8169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ideal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van’t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Hoff Factor is only achieved in </a:t>
            </a:r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DILUTE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solution.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32" y="2506529"/>
            <a:ext cx="11508627" cy="285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vs. Real </a:t>
            </a:r>
            <a:r>
              <a:rPr lang="en-US" b="1" u="sng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van’t</a:t>
            </a:r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Hoff Factor</a:t>
            </a:r>
            <a:endParaRPr lang="en-US" b="1" i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93088" y="1222375"/>
            <a:ext cx="110953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mole of solute particles raises the boiling point of 1 kilogram of water by 0.51 degrees Celsius.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45187" y="4060877"/>
            <a:ext cx="8988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i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kilogram/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mol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(for water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0.51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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 )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145187" y="4700640"/>
            <a:ext cx="72395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molality of the solution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145187" y="5356277"/>
            <a:ext cx="72395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Hoff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91538" y="2677315"/>
                <a:ext cx="6141874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𝑠𝑜𝑙𝑢𝑡𝑒</m:t>
                          </m:r>
                        </m:sub>
                      </m:sSub>
                    </m:oMath>
                  </m:oMathPara>
                </a14:m>
                <a:endParaRPr lang="en-US" sz="5400" b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538" y="2677315"/>
                <a:ext cx="614187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Boiling Point Elevation</a:t>
            </a:r>
            <a:endParaRPr lang="en-US" b="1" i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93088" y="1222375"/>
            <a:ext cx="112968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mole of solute particles lowers the freezing point of 1 kilogram of water by 1.86 degrees Celsius.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45186" y="4060877"/>
            <a:ext cx="90682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i="1" baseline="-25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kilogram/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mol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(for water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1.86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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C)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145187" y="4700640"/>
            <a:ext cx="72395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molality of the solution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145187" y="5356277"/>
            <a:ext cx="72395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Hoff factor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Freezing Point Depression</a:t>
            </a:r>
            <a:endParaRPr lang="en-US" b="1" i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91538" y="2677315"/>
                <a:ext cx="6099940" cy="10058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𝑠𝑜𝑙𝑢𝑡𝑒</m:t>
                          </m:r>
                        </m:sub>
                      </m:sSub>
                    </m:oMath>
                  </m:oMathPara>
                </a14:m>
                <a:endParaRPr lang="en-US" sz="5400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538" y="2677315"/>
                <a:ext cx="6099940" cy="10058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1" grpId="0"/>
      <p:bldP spid="471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51.5 tor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61.3 tor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A"/>
  <p:tag name="QUESTION WEIGHT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What is the boiling point change for a solution containing 0.681 moles of naphthalene (a nonvolatile, nonionizing compound) in 250. g of liquid benzene? (Kb = 2.53 C/m for benzene)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YE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Density elevati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0.431 C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1.723 C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3.72 C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0.93 C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6.89 C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A"/>
  <p:tag name="QUESTION WEIGHT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What is the boiling point change for a solution containing 0.681 moles of naphthalene (a nonvolatile, nonionizing compound) in 250. g of liquid benzene? (Kb = 2.53 C/m for benzene)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YE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0.431 C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Freezing Point depressio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1.723 C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3.72 C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0.93 C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6.89 C 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A 7.12 g sample of a compound is dissolved in 250. grams of benzene.  The freezing point of this solution is 1.02C below that of pure benzene. What is the molar mass of this compound? (Kf benzene = 5.12 C/m). Ignor sig. figs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71.5 g/mo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5.67 g/mo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286 g/mo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Boiling Point elevatio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143 g/mo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35.7 g/mo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A 7.12 g sample of a compound is dissolved in 250. grams of benzene.  The freezing point of this solution is 1.02C below that of pure benzene. What is the molar mass of this compound? (Kf benzene = 5.12 C/m). Ignor sig. figs.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YES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71.5 g/mo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5.67 g/mo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286 g/mo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143 g/mo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Osmotic Pressur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35.7 g/mo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Determine the Osmotic Pressure of a solution that contains 0.017 g of a hydrocarbon solute (molar mass = 340 g/mol) dissolved in benzene to make 350-ml solution. The temperature is 20.0C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2.4 tor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2.6 tor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1.2 tor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0.9 tor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0.18 tor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Determine the Osmotic Pressure of a solution that contains 0.017 g of a hydrocarbon solute (molar mass = 340 g/mol) dissolved in benzene to make 350-ml solution. The temperature is 20.0C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2.4 tor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2.6 torr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All of the following are colligative properties except: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1.2 tor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0.9 tor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0.18 tor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E"/>
  <p:tag name="QUESTION WEIGHT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A correct statement of Henry's law is: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YES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the concentration of a gas in a solution is inversely proportional to pressure.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the concentration of a gas in solution is independent of pressure.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the concentration of a gas in solution is directly proportional to the mole fraction of solven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the concentration of a gas in solution is inversely proportional to temperature.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E"/>
  <p:tag name="QUESTION WEIGHT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A correct statement of Henry's law is: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the concentration of a gas in a solution is inversely proportional to pressure.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the concentration of a gas in solution is independent of pressure.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the concentration of a gas in solution is directly proportional to the mole fraction of solvent.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the concentration of a gas in solution is inversely proportional to temperature.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The solubility of O2 in water is 0.590g/L at an oxygen pressure of around 14.7 atm.  What is the Henry’s Law constant for O2 (in units of L·atm/mol)?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m are within 5% of the correct answe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2.71E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7.97E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1.25E-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4.01E-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The solubility of O2 in water is 0.590g/L at an oxygen pressure of around 14.7 atm.  What is the Henry’s Law constant for O2 (in units of L·atm/mol)?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m are within 5% of the correct answe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2.71E-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7.97E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1.25E-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4.01E-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Density eleva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All of the following are colligative properties except: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Freezing Point depress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Boiling Point elevati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Osmotic Pressur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A"/>
  <p:tag name="QUESTION WEIGH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121.2 g of NaCl completely dissolve (producing Na+ and Cl- ions) in 1.00 Kg of water at 25C. The vapor pressure of pure water at this temperature is 23.8 torr. Determine the vapor pressure of the soluti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Y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23.8 tor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19.9 tor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20.6 tor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22.9 tor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22.1 tor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A"/>
  <p:tag name="QUESTION WEIGHT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121.2 g of NaCl completely dissolve (producing Na+ and Cl- ions) in 1.00 Kg of water at 25C. The vapor pressure of pure water at this temperature is 23.8 torr. Determine the vapor pressure of the soluti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Y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23.8 tor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19.9 tor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20.6 tor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22.9 tor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22.1 tor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At 40C, heptane has a vapor pressure of about 92.0 torr and octane has a vapor pressure of about 31.2 torr.  Assuming ideal behavior, what is the vapor pressure of a solution that contains twice as many moles of heptane as octane?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82.1 tor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71.7 tor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51.5 tor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61.3 tor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At 40C, heptane has a vapor pressure of about 92.0 torr and octane has a vapor pressure of about 31.2 torr.  Assuming ideal behavior, what is the vapor pressure of a solution that contains twice as many moles of heptane as octane?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82.1 tor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71.7 tor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9594</TotalTime>
  <Words>1767</Words>
  <Application>Microsoft Office PowerPoint</Application>
  <PresentationFormat>Widescreen</PresentationFormat>
  <Paragraphs>288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MS PGothic</vt:lpstr>
      <vt:lpstr>MS PGothic</vt:lpstr>
      <vt:lpstr>Arial</vt:lpstr>
      <vt:lpstr>Calibri</vt:lpstr>
      <vt:lpstr>Cambria Math</vt:lpstr>
      <vt:lpstr>Comic Sans MS</vt:lpstr>
      <vt:lpstr>Impact</vt:lpstr>
      <vt:lpstr>Symbol</vt:lpstr>
      <vt:lpstr>Times New Roman</vt:lpstr>
      <vt:lpstr>Wingdings</vt:lpstr>
      <vt:lpstr>Default Design</vt:lpstr>
      <vt:lpstr>chemistry</vt:lpstr>
      <vt:lpstr>1_Default Design</vt:lpstr>
      <vt:lpstr>N35 - SOLUTIONS</vt:lpstr>
      <vt:lpstr>N35 -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stop here! Henry’s Law not covered anymore. You can keep going if interested though!</vt:lpstr>
      <vt:lpstr>Henry’s Law (removed from AP)</vt:lpstr>
      <vt:lpstr>PowerPoint Presentation</vt:lpstr>
      <vt:lpstr>PowerPoint Presentation</vt:lpstr>
      <vt:lpstr>PowerPoint Presentation</vt:lpstr>
      <vt:lpstr>PowerPoint Presentation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182</cp:revision>
  <dcterms:created xsi:type="dcterms:W3CDTF">2006-06-08T16:43:21Z</dcterms:created>
  <dcterms:modified xsi:type="dcterms:W3CDTF">2022-02-07T17:02:54Z</dcterms:modified>
</cp:coreProperties>
</file>