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92"/>
  </p:notesMasterIdLst>
  <p:sldIdLst>
    <p:sldId id="256" r:id="rId4"/>
    <p:sldId id="258" r:id="rId5"/>
    <p:sldId id="259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56" r:id="rId15"/>
    <p:sldId id="274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42" r:id="rId24"/>
    <p:sldId id="309" r:id="rId25"/>
    <p:sldId id="310" r:id="rId26"/>
    <p:sldId id="319" r:id="rId27"/>
    <p:sldId id="314" r:id="rId28"/>
    <p:sldId id="384" r:id="rId29"/>
    <p:sldId id="381" r:id="rId30"/>
    <p:sldId id="382" r:id="rId31"/>
    <p:sldId id="383" r:id="rId32"/>
    <p:sldId id="318" r:id="rId33"/>
    <p:sldId id="321" r:id="rId34"/>
    <p:sldId id="385" r:id="rId35"/>
    <p:sldId id="387" r:id="rId36"/>
    <p:sldId id="391" r:id="rId37"/>
    <p:sldId id="272" r:id="rId38"/>
    <p:sldId id="273" r:id="rId39"/>
    <p:sldId id="350" r:id="rId40"/>
    <p:sldId id="351" r:id="rId41"/>
    <p:sldId id="352" r:id="rId42"/>
    <p:sldId id="353" r:id="rId43"/>
    <p:sldId id="354" r:id="rId44"/>
    <p:sldId id="320" r:id="rId45"/>
    <p:sldId id="265" r:id="rId46"/>
    <p:sldId id="264" r:id="rId47"/>
    <p:sldId id="266" r:id="rId48"/>
    <p:sldId id="404" r:id="rId49"/>
    <p:sldId id="377" r:id="rId50"/>
    <p:sldId id="295" r:id="rId51"/>
    <p:sldId id="299" r:id="rId52"/>
    <p:sldId id="300" r:id="rId53"/>
    <p:sldId id="302" r:id="rId54"/>
    <p:sldId id="296" r:id="rId55"/>
    <p:sldId id="392" r:id="rId56"/>
    <p:sldId id="312" r:id="rId57"/>
    <p:sldId id="298" r:id="rId58"/>
    <p:sldId id="279" r:id="rId59"/>
    <p:sldId id="313" r:id="rId60"/>
    <p:sldId id="393" r:id="rId61"/>
    <p:sldId id="394" r:id="rId62"/>
    <p:sldId id="262" r:id="rId63"/>
    <p:sldId id="277" r:id="rId64"/>
    <p:sldId id="263" r:id="rId65"/>
    <p:sldId id="332" r:id="rId66"/>
    <p:sldId id="357" r:id="rId67"/>
    <p:sldId id="358" r:id="rId68"/>
    <p:sldId id="359" r:id="rId69"/>
    <p:sldId id="360" r:id="rId70"/>
    <p:sldId id="361" r:id="rId71"/>
    <p:sldId id="362" r:id="rId72"/>
    <p:sldId id="363" r:id="rId73"/>
    <p:sldId id="364" r:id="rId74"/>
    <p:sldId id="373" r:id="rId75"/>
    <p:sldId id="374" r:id="rId76"/>
    <p:sldId id="375" r:id="rId77"/>
    <p:sldId id="376" r:id="rId78"/>
    <p:sldId id="378" r:id="rId79"/>
    <p:sldId id="379" r:id="rId80"/>
    <p:sldId id="380" r:id="rId81"/>
    <p:sldId id="395" r:id="rId82"/>
    <p:sldId id="396" r:id="rId83"/>
    <p:sldId id="397" r:id="rId84"/>
    <p:sldId id="398" r:id="rId85"/>
    <p:sldId id="399" r:id="rId86"/>
    <p:sldId id="400" r:id="rId87"/>
    <p:sldId id="401" r:id="rId88"/>
    <p:sldId id="402" r:id="rId89"/>
    <p:sldId id="403" r:id="rId90"/>
    <p:sldId id="355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EFEFDD"/>
    <a:srgbClr val="4D4D4D"/>
    <a:srgbClr val="333333"/>
    <a:srgbClr val="5F5F5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3631"/>
  </p:normalViewPr>
  <p:slideViewPr>
    <p:cSldViewPr snapToGrid="0">
      <p:cViewPr varScale="1">
        <p:scale>
          <a:sx n="101" d="100"/>
          <a:sy n="101" d="100"/>
        </p:scale>
        <p:origin x="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F5CF334-0711-7A43-BD7A-BA2F3B9184D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44CF3A-C4B6-AB44-BBC9-16877AA1FE4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63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42F5DC0-3541-764A-8521-45256C82BB2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7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6D0668-E13A-9642-A371-8DB9967F2C3B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67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8C70C5D-0928-ED44-8760-337080018B3E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8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DEFE66-34F6-C240-91A1-F023A62972A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39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D3A603C-7470-DF4F-AAC8-285CD70A99A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1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AF05DF-D96D-874E-BFCC-B56B94818DCA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6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86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1CA37F4-6467-7D43-986B-C36447E00AA4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25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255EED6-098C-B04F-A90E-371AF14C4995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5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97EACCC-A2C6-5E41-8FDE-AF97EE9ED4D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96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A61B8D3-6BCD-DB40-A898-39DA0D7D774D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15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7345836-9F0B-F74F-8BBE-EE2AF505D4B3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73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3B0560-62BD-C446-895A-C651F29D9E8C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01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31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9843BB7-14C9-0B45-B9D5-5451E24F605A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79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072D751-ED2D-3543-A10E-F087E20F336F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89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1D8E540-8070-2C43-8FA7-69C65D81CA62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5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31444C5-23F1-F946-B3C7-DEBAB28FB2B4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07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C02877-C52E-8542-9F8D-2A6A9A962724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7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217D4B3-C189-004E-BEF5-D040556AF2E8}" type="slidenum">
              <a:rPr lang="en-US" sz="1200"/>
              <a:pPr algn="r" eaLnBrk="1" hangingPunct="1"/>
              <a:t>47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5819B05-D0A6-F345-93B3-9360C1EE59B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6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4BF7BA0-5BB6-3C43-A75F-12A427A0108A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32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820FFA1-DD80-5144-ACBA-D9B33336686F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2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00D4A3A-D19A-2943-BD77-C54545E0E364}" type="slidenum">
              <a:rPr lang="en-US" sz="1200"/>
              <a:pPr eaLnBrk="1" hangingPunct="1"/>
              <a:t>87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10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64A870-58B0-534E-9633-09F7E7FE485A}" type="slidenum">
              <a:rPr lang="en-US" sz="1200"/>
              <a:pPr eaLnBrk="1" hangingPunct="1"/>
              <a:t>88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4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4791121-BF39-BE46-ADE0-0CEB372A7C4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5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D000E2F-60E8-8A41-86CC-8AF0BDA6475D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9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EA6BAC6-2776-2543-9FE2-80973849403E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9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7DF750-03E3-CC41-A81C-4FB81E5DBAC5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3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557F2EE-3614-5049-914B-7643F75242D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000">
                <a:cs typeface="Arial" charset="0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85344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114800"/>
            <a:ext cx="8534400" cy="19812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280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8C5F0F-3526-43B3-97E0-3A0D2258C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0007-204D-4DCE-BB01-9CF461262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F7447-DE3E-43F1-B2F8-7CC9AE766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1DDB-55CC-4016-A213-058AE388B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9ED14-686D-4204-A15E-E8EFC8EDE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068FE-655B-4589-99DA-6E1AF05A9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E7606-D185-4C14-BD73-EF871779A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9BF43-6D53-40D3-9B47-89CC01F17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AC228-6269-42F5-B969-3343BF335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4D93-FBA9-4C12-A129-208D85DC3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870F6-B413-4E78-AEBA-1752923DF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j-lt"/>
              </a:defRPr>
            </a:lvl1pPr>
          </a:lstStyle>
          <a:p>
            <a:fld id="{675AD6FD-C283-40CE-9D2E-5293AD0C3D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3.xml"/><Relationship Id="rId21" Type="http://schemas.openxmlformats.org/officeDocument/2006/relationships/image" Target="../media/image3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8.png"/><Relationship Id="rId10" Type="http://schemas.openxmlformats.org/officeDocument/2006/relationships/tags" Target="../tags/tag10.xml"/><Relationship Id="rId19" Type="http://schemas.openxmlformats.org/officeDocument/2006/relationships/image" Target="../media/image3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0.xml"/><Relationship Id="rId21" Type="http://schemas.openxmlformats.org/officeDocument/2006/relationships/image" Target="../media/image36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3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38.png"/><Relationship Id="rId10" Type="http://schemas.openxmlformats.org/officeDocument/2006/relationships/tags" Target="../tags/tag27.xml"/><Relationship Id="rId19" Type="http://schemas.openxmlformats.org/officeDocument/2006/relationships/image" Target="../media/image3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37.xml"/><Relationship Id="rId21" Type="http://schemas.openxmlformats.org/officeDocument/2006/relationships/image" Target="../media/image36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35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38.png"/><Relationship Id="rId10" Type="http://schemas.openxmlformats.org/officeDocument/2006/relationships/tags" Target="../tags/tag44.xml"/><Relationship Id="rId19" Type="http://schemas.openxmlformats.org/officeDocument/2006/relationships/image" Target="../media/image34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54.xml"/><Relationship Id="rId21" Type="http://schemas.openxmlformats.org/officeDocument/2006/relationships/image" Target="../media/image36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35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8.png"/><Relationship Id="rId10" Type="http://schemas.openxmlformats.org/officeDocument/2006/relationships/tags" Target="../tags/tag61.xml"/><Relationship Id="rId19" Type="http://schemas.openxmlformats.org/officeDocument/2006/relationships/image" Target="../media/image34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71.xml"/><Relationship Id="rId21" Type="http://schemas.openxmlformats.org/officeDocument/2006/relationships/image" Target="../media/image36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image" Target="../media/image35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38.png"/><Relationship Id="rId10" Type="http://schemas.openxmlformats.org/officeDocument/2006/relationships/tags" Target="../tags/tag78.xml"/><Relationship Id="rId19" Type="http://schemas.openxmlformats.org/officeDocument/2006/relationships/image" Target="../media/image34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88.xml"/><Relationship Id="rId21" Type="http://schemas.openxmlformats.org/officeDocument/2006/relationships/image" Target="../media/image36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35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38.png"/><Relationship Id="rId10" Type="http://schemas.openxmlformats.org/officeDocument/2006/relationships/tags" Target="../tags/tag95.xml"/><Relationship Id="rId19" Type="http://schemas.openxmlformats.org/officeDocument/2006/relationships/image" Target="../media/image34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3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05.xml"/><Relationship Id="rId21" Type="http://schemas.openxmlformats.org/officeDocument/2006/relationships/image" Target="../media/image36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35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38.png"/><Relationship Id="rId10" Type="http://schemas.openxmlformats.org/officeDocument/2006/relationships/tags" Target="../tags/tag112.xml"/><Relationship Id="rId19" Type="http://schemas.openxmlformats.org/officeDocument/2006/relationships/image" Target="../media/image34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22.xml"/><Relationship Id="rId21" Type="http://schemas.openxmlformats.org/officeDocument/2006/relationships/image" Target="../media/image36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35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38.png"/><Relationship Id="rId10" Type="http://schemas.openxmlformats.org/officeDocument/2006/relationships/tags" Target="../tags/tag129.xml"/><Relationship Id="rId19" Type="http://schemas.openxmlformats.org/officeDocument/2006/relationships/image" Target="../media/image34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3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39.xml"/><Relationship Id="rId21" Type="http://schemas.openxmlformats.org/officeDocument/2006/relationships/image" Target="../media/image36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image" Target="../media/image35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38.png"/><Relationship Id="rId10" Type="http://schemas.openxmlformats.org/officeDocument/2006/relationships/tags" Target="../tags/tag146.xml"/><Relationship Id="rId19" Type="http://schemas.openxmlformats.org/officeDocument/2006/relationships/image" Target="../media/image34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56.xml"/><Relationship Id="rId21" Type="http://schemas.openxmlformats.org/officeDocument/2006/relationships/image" Target="../media/image36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image" Target="../media/image35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38.png"/><Relationship Id="rId10" Type="http://schemas.openxmlformats.org/officeDocument/2006/relationships/tags" Target="../tags/tag163.xml"/><Relationship Id="rId19" Type="http://schemas.openxmlformats.org/officeDocument/2006/relationships/image" Target="../media/image34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3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73.xml"/><Relationship Id="rId21" Type="http://schemas.openxmlformats.org/officeDocument/2006/relationships/image" Target="../media/image36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image" Target="../media/image35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38.png"/><Relationship Id="rId10" Type="http://schemas.openxmlformats.org/officeDocument/2006/relationships/tags" Target="../tags/tag180.xml"/><Relationship Id="rId19" Type="http://schemas.openxmlformats.org/officeDocument/2006/relationships/image" Target="../media/image34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90.xml"/><Relationship Id="rId21" Type="http://schemas.openxmlformats.org/officeDocument/2006/relationships/image" Target="../media/image36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image" Target="../media/image35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image" Target="../media/image38.png"/><Relationship Id="rId10" Type="http://schemas.openxmlformats.org/officeDocument/2006/relationships/tags" Target="../tags/tag197.xml"/><Relationship Id="rId19" Type="http://schemas.openxmlformats.org/officeDocument/2006/relationships/image" Target="../media/image34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44.png"/><Relationship Id="rId5" Type="http://schemas.openxmlformats.org/officeDocument/2006/relationships/tags" Target="../tags/tag209.xml"/><Relationship Id="rId10" Type="http://schemas.openxmlformats.org/officeDocument/2006/relationships/image" Target="../media/image43.png"/><Relationship Id="rId4" Type="http://schemas.openxmlformats.org/officeDocument/2006/relationships/tags" Target="../tags/tag208.xml"/><Relationship Id="rId9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44.png"/><Relationship Id="rId5" Type="http://schemas.openxmlformats.org/officeDocument/2006/relationships/tags" Target="../tags/tag217.xml"/><Relationship Id="rId10" Type="http://schemas.openxmlformats.org/officeDocument/2006/relationships/image" Target="../media/image43.png"/><Relationship Id="rId4" Type="http://schemas.openxmlformats.org/officeDocument/2006/relationships/tags" Target="../tags/tag216.xml"/><Relationship Id="rId9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44.png"/><Relationship Id="rId5" Type="http://schemas.openxmlformats.org/officeDocument/2006/relationships/tags" Target="../tags/tag225.xml"/><Relationship Id="rId10" Type="http://schemas.openxmlformats.org/officeDocument/2006/relationships/image" Target="../media/image43.png"/><Relationship Id="rId4" Type="http://schemas.openxmlformats.org/officeDocument/2006/relationships/tags" Target="../tags/tag224.xml"/><Relationship Id="rId9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44.png"/><Relationship Id="rId5" Type="http://schemas.openxmlformats.org/officeDocument/2006/relationships/tags" Target="../tags/tag233.xml"/><Relationship Id="rId10" Type="http://schemas.openxmlformats.org/officeDocument/2006/relationships/image" Target="../media/image43.png"/><Relationship Id="rId4" Type="http://schemas.openxmlformats.org/officeDocument/2006/relationships/tags" Target="../tags/tag232.xml"/><Relationship Id="rId9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image" Target="../media/image44.png"/><Relationship Id="rId5" Type="http://schemas.openxmlformats.org/officeDocument/2006/relationships/tags" Target="../tags/tag241.xml"/><Relationship Id="rId10" Type="http://schemas.openxmlformats.org/officeDocument/2006/relationships/image" Target="../media/image43.png"/><Relationship Id="rId4" Type="http://schemas.openxmlformats.org/officeDocument/2006/relationships/tags" Target="../tags/tag240.xml"/><Relationship Id="rId9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44.png"/><Relationship Id="rId5" Type="http://schemas.openxmlformats.org/officeDocument/2006/relationships/tags" Target="../tags/tag249.xml"/><Relationship Id="rId10" Type="http://schemas.openxmlformats.org/officeDocument/2006/relationships/image" Target="../media/image43.png"/><Relationship Id="rId4" Type="http://schemas.openxmlformats.org/officeDocument/2006/relationships/tags" Target="../tags/tag248.xml"/><Relationship Id="rId9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../media/image44.png"/><Relationship Id="rId5" Type="http://schemas.openxmlformats.org/officeDocument/2006/relationships/tags" Target="../tags/tag257.xml"/><Relationship Id="rId10" Type="http://schemas.openxmlformats.org/officeDocument/2006/relationships/image" Target="../media/image43.png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Properties of Solutions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1298"/>
            <a:ext cx="8077200" cy="48006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The</a:t>
            </a:r>
            <a:r>
              <a:rPr lang="en-US" sz="2800" dirty="0">
                <a:latin typeface="Arial" charset="0"/>
                <a:ea typeface="MS PGothic" charset="0"/>
              </a:rPr>
              <a:t> </a:t>
            </a:r>
            <a:r>
              <a:rPr lang="en-US" sz="2800" b="1" dirty="0">
                <a:solidFill>
                  <a:srgbClr val="3C8C93"/>
                </a:solidFill>
                <a:latin typeface="Arial" charset="0"/>
                <a:ea typeface="MS PGothic" charset="0"/>
              </a:rPr>
              <a:t>mole fraction</a:t>
            </a:r>
            <a:r>
              <a:rPr lang="en-US" sz="2800" dirty="0">
                <a:solidFill>
                  <a:srgbClr val="3C8C93"/>
                </a:solidFill>
                <a:latin typeface="Arial" charset="0"/>
                <a:ea typeface="MS PGothic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is the fraction of the moles of one component in the total moles of all the components of the solution.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Total of all the mole fractions in a solution = 1.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Unitless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MS PGothic" charset="0"/>
              </a:rPr>
              <a:t>The </a:t>
            </a:r>
            <a:r>
              <a:rPr lang="en-US" sz="2800" b="1" dirty="0">
                <a:solidFill>
                  <a:srgbClr val="3C8C93"/>
                </a:solidFill>
                <a:latin typeface="Arial" charset="0"/>
                <a:ea typeface="MS PGothic" charset="0"/>
              </a:rPr>
              <a:t>mole percentage</a:t>
            </a:r>
            <a:r>
              <a:rPr lang="en-US" sz="2800" dirty="0">
                <a:solidFill>
                  <a:srgbClr val="3C8C93"/>
                </a:solidFill>
                <a:latin typeface="Arial" charset="0"/>
                <a:ea typeface="MS PGothic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is the percentage of the moles of one component in the total moles of all the components of the solution.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MS PGothic" charset="0"/>
              </a:rPr>
              <a:t>= mole fraction × 100%</a:t>
            </a:r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0" y="289697"/>
            <a:ext cx="9144000" cy="5842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Solution Concentrations: Mole Fraction, </a:t>
            </a:r>
            <a:r>
              <a:rPr lang="en-US" i="1" dirty="0">
                <a:latin typeface="Arial" charset="0"/>
                <a:ea typeface="MS PGothic" charset="0"/>
                <a:cs typeface="Arial" charset="0"/>
              </a:rPr>
              <a:t>X</a:t>
            </a:r>
            <a:r>
              <a:rPr lang="en-US" i="1" baseline="-25000" dirty="0">
                <a:latin typeface="Arial" charset="0"/>
                <a:ea typeface="MS PGothic" charset="0"/>
                <a:cs typeface="Arial" charset="0"/>
              </a:rPr>
              <a:t>A</a:t>
            </a:r>
            <a:endParaRPr lang="en-US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5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8705850" cy="37115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1.	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Write the given concentration as a ratio.</a:t>
            </a:r>
          </a:p>
          <a:p>
            <a:pPr marL="609600" indent="-609600"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2.	Separate the numerator and denominator.</a:t>
            </a:r>
          </a:p>
          <a:p>
            <a:pPr marL="990600" lvl="1" indent="-533400"/>
            <a:r>
              <a:rPr lang="en-US" sz="2400" dirty="0">
                <a:solidFill>
                  <a:srgbClr val="000000"/>
                </a:solidFill>
                <a:latin typeface="Arial" charset="0"/>
                <a:ea typeface="MS PGothic" charset="0"/>
              </a:rPr>
              <a:t>Separate into the solute part and solution part</a:t>
            </a:r>
          </a:p>
          <a:p>
            <a:pPr marL="609600" indent="-609600"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3.	Convert the solute part into the required unit.</a:t>
            </a:r>
          </a:p>
          <a:p>
            <a:pPr marL="609600" indent="-609600"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4.	Convert the solution part into the required unit.</a:t>
            </a:r>
          </a:p>
          <a:p>
            <a:pPr marL="609600" indent="-609600"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5.	Use the definitions to calculate the new concentration units.</a:t>
            </a:r>
          </a:p>
        </p:txBody>
      </p:sp>
      <p:sp>
        <p:nvSpPr>
          <p:cNvPr id="62467" name="Title 1"/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Converting Concentration Units</a:t>
            </a:r>
          </a:p>
        </p:txBody>
      </p:sp>
    </p:spTree>
    <p:extLst>
      <p:ext uri="{BB962C8B-B14F-4D97-AF65-F5344CB8AC3E}">
        <p14:creationId xmlns:p14="http://schemas.microsoft.com/office/powerpoint/2010/main" val="96264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Concentrations</a:t>
            </a:r>
          </a:p>
        </p:txBody>
      </p:sp>
      <p:pic>
        <p:nvPicPr>
          <p:cNvPr id="52227" name="Picture 1" descr="12_05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1"/>
          <a:stretch>
            <a:fillRect/>
          </a:stretch>
        </p:blipFill>
        <p:spPr bwMode="auto">
          <a:xfrm>
            <a:off x="304800" y="632929"/>
            <a:ext cx="86106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2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029200" cy="762000"/>
          </a:xfrm>
        </p:spPr>
        <p:txBody>
          <a:bodyPr/>
          <a:lstStyle/>
          <a:p>
            <a:r>
              <a:rPr lang="en-US"/>
              <a:t>Heat of Solution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800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The </a:t>
            </a:r>
            <a:r>
              <a:rPr lang="en-US" sz="2800">
                <a:solidFill>
                  <a:schemeClr val="accent1"/>
                </a:solidFill>
              </a:rPr>
              <a:t>Heat of Solution</a:t>
            </a:r>
            <a:r>
              <a:rPr lang="en-US" sz="2800"/>
              <a:t> is the amount of heat energy absorbed (endothermic) or released (exothermic) when a specific amount of solute dissolves in a solvent.</a:t>
            </a:r>
          </a:p>
        </p:txBody>
      </p:sp>
      <p:graphicFrame>
        <p:nvGraphicFramePr>
          <p:cNvPr id="21530" name="Group 26"/>
          <p:cNvGraphicFramePr>
            <a:graphicFrameLocks noGrp="1"/>
          </p:cNvGraphicFramePr>
          <p:nvPr>
            <p:ph idx="1"/>
          </p:nvPr>
        </p:nvGraphicFramePr>
        <p:xfrm>
          <a:off x="1201738" y="2819400"/>
          <a:ext cx="6578600" cy="3102864"/>
        </p:xfrm>
        <a:graphic>
          <a:graphicData uri="http://schemas.openxmlformats.org/drawingml/2006/table">
            <a:tbl>
              <a:tblPr/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Substance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Heat of Solution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(kJ/mol)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NaOH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-44.51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NH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+25.69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KNO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+34.89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HCl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-74.84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Heat of Solution</a:t>
            </a:r>
          </a:p>
        </p:txBody>
      </p:sp>
      <p:sp>
        <p:nvSpPr>
          <p:cNvPr id="52226" name="Content Placeholder 4"/>
          <p:cNvSpPr>
            <a:spLocks noGrp="1"/>
          </p:cNvSpPr>
          <p:nvPr>
            <p:ph idx="1"/>
          </p:nvPr>
        </p:nvSpPr>
        <p:spPr>
          <a:xfrm>
            <a:off x="384175" y="1051696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When some compounds, such as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dissolve in water, a lot of heat is released.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The container gets hot.</a:t>
            </a:r>
          </a:p>
          <a:p>
            <a:pPr marL="0" indent="0">
              <a:buFontTx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When other compounds, such as NH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4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NO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dissolve in water, heat is absorbed from the surroundings.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The container gets cold.</a:t>
            </a:r>
          </a:p>
          <a:p>
            <a:pPr marL="0" indent="0">
              <a:buFontTx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Why is this?</a:t>
            </a:r>
          </a:p>
        </p:txBody>
      </p:sp>
    </p:spTree>
    <p:extLst>
      <p:ext uri="{BB962C8B-B14F-4D97-AF65-F5344CB8AC3E}">
        <p14:creationId xmlns:p14="http://schemas.microsoft.com/office/powerpoint/2010/main" val="343181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143000"/>
            <a:ext cx="8839200" cy="525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MS PGothic" charset="0"/>
              </a:rPr>
              <a:t>To make a solution you must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z="2400" dirty="0">
                <a:latin typeface="Arial" charset="0"/>
                <a:ea typeface="MS PGothic" charset="0"/>
              </a:rPr>
              <a:t>overcome all attractions between the solute particles; therefore, </a:t>
            </a:r>
            <a:r>
              <a:rPr lang="el-GR" sz="2400" dirty="0">
                <a:latin typeface="Arial" charset="0"/>
                <a:ea typeface="MS PGothic" charset="0"/>
              </a:rPr>
              <a:t>Δ</a:t>
            </a:r>
            <a:r>
              <a:rPr lang="en-US" sz="2400" dirty="0" err="1">
                <a:latin typeface="Arial" charset="0"/>
                <a:ea typeface="MS PGothic" charset="0"/>
              </a:rPr>
              <a:t>H</a:t>
            </a:r>
            <a:r>
              <a:rPr lang="en-US" sz="2400" baseline="-25000" dirty="0" err="1">
                <a:latin typeface="Arial" charset="0"/>
                <a:ea typeface="MS PGothic" charset="0"/>
              </a:rPr>
              <a:t>solute</a:t>
            </a:r>
            <a:r>
              <a:rPr lang="en-US" sz="2400" dirty="0">
                <a:latin typeface="Arial" charset="0"/>
                <a:ea typeface="MS PGothic" charset="0"/>
              </a:rPr>
              <a:t> is </a:t>
            </a:r>
            <a:r>
              <a:rPr lang="en-US" sz="2400" b="1" dirty="0">
                <a:solidFill>
                  <a:srgbClr val="00B0F0"/>
                </a:solidFill>
                <a:latin typeface="Arial" charset="0"/>
                <a:ea typeface="MS PGothic" charset="0"/>
              </a:rPr>
              <a:t>endothermic</a:t>
            </a:r>
            <a:r>
              <a:rPr lang="en-US" sz="2400" dirty="0">
                <a:latin typeface="Arial" charset="0"/>
                <a:ea typeface="MS PGothic" charset="0"/>
              </a:rPr>
              <a:t>. </a:t>
            </a:r>
            <a:r>
              <a:rPr lang="el-GR" dirty="0">
                <a:latin typeface="Arial" charset="0"/>
                <a:ea typeface="MS PGothic" charset="0"/>
              </a:rPr>
              <a:t>Δ</a:t>
            </a:r>
            <a:r>
              <a:rPr lang="en-US" dirty="0">
                <a:latin typeface="Arial" charset="0"/>
                <a:ea typeface="MS PGothic" charset="0"/>
              </a:rPr>
              <a:t>H</a:t>
            </a:r>
            <a:r>
              <a:rPr lang="en-US" baseline="-25000" dirty="0">
                <a:latin typeface="Arial" charset="0"/>
                <a:ea typeface="MS PGothic" charset="0"/>
              </a:rPr>
              <a:t>1</a:t>
            </a:r>
            <a:endParaRPr lang="en-US" sz="2400" baseline="-25000" dirty="0"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sz="2400" dirty="0">
              <a:solidFill>
                <a:srgbClr val="00B0F0"/>
              </a:solidFill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US" sz="2400" dirty="0">
                <a:latin typeface="Arial" charset="0"/>
                <a:ea typeface="MS PGothic" charset="0"/>
              </a:rPr>
              <a:t>overcome some attractions between solvent molecules; therefore, </a:t>
            </a:r>
            <a:r>
              <a:rPr lang="el-GR" sz="2400" dirty="0">
                <a:latin typeface="Arial" charset="0"/>
                <a:ea typeface="MS PGothic" charset="0"/>
              </a:rPr>
              <a:t>Δ</a:t>
            </a:r>
            <a:r>
              <a:rPr lang="en-US" sz="2400" dirty="0" err="1">
                <a:latin typeface="Arial" charset="0"/>
                <a:ea typeface="MS PGothic" charset="0"/>
              </a:rPr>
              <a:t>H</a:t>
            </a:r>
            <a:r>
              <a:rPr lang="en-US" sz="2400" baseline="-25000" dirty="0" err="1">
                <a:latin typeface="Arial" charset="0"/>
                <a:ea typeface="MS PGothic" charset="0"/>
              </a:rPr>
              <a:t>solvent</a:t>
            </a:r>
            <a:r>
              <a:rPr lang="en-US" sz="2400" dirty="0">
                <a:latin typeface="Arial" charset="0"/>
                <a:ea typeface="MS PGothic" charset="0"/>
              </a:rPr>
              <a:t> is </a:t>
            </a:r>
            <a:r>
              <a:rPr lang="en-US" sz="2400" b="1" dirty="0">
                <a:solidFill>
                  <a:srgbClr val="00B0F0"/>
                </a:solidFill>
                <a:latin typeface="Arial" charset="0"/>
                <a:ea typeface="MS PGothic" charset="0"/>
              </a:rPr>
              <a:t>endothermic</a:t>
            </a:r>
            <a:r>
              <a:rPr lang="en-US" sz="2400" dirty="0">
                <a:latin typeface="Arial" charset="0"/>
                <a:ea typeface="MS PGothic" charset="0"/>
              </a:rPr>
              <a:t>. </a:t>
            </a:r>
            <a:r>
              <a:rPr lang="el-GR" dirty="0">
                <a:latin typeface="Arial" charset="0"/>
                <a:ea typeface="MS PGothic" charset="0"/>
              </a:rPr>
              <a:t>Δ</a:t>
            </a:r>
            <a:r>
              <a:rPr lang="en-US" dirty="0">
                <a:latin typeface="Arial" charset="0"/>
                <a:ea typeface="MS PGothic" charset="0"/>
              </a:rPr>
              <a:t>H</a:t>
            </a:r>
            <a:r>
              <a:rPr lang="en-US" baseline="-25000" dirty="0">
                <a:latin typeface="Arial" charset="0"/>
                <a:ea typeface="MS PGothic" charset="0"/>
              </a:rPr>
              <a:t>2</a:t>
            </a:r>
            <a:endParaRPr lang="en-US" sz="2400" baseline="-25000" dirty="0"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 startAt="2"/>
            </a:pPr>
            <a:endParaRPr lang="en-US" sz="2400" dirty="0">
              <a:solidFill>
                <a:srgbClr val="00B0F0"/>
              </a:solidFill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latin typeface="Arial" charset="0"/>
                <a:ea typeface="MS PGothic" charset="0"/>
              </a:rPr>
              <a:t>3.	form new attractions between solute particles and solvent molecules; therefore, </a:t>
            </a:r>
            <a:r>
              <a:rPr lang="el-GR" sz="2400" dirty="0">
                <a:latin typeface="Arial" charset="0"/>
                <a:ea typeface="MS PGothic" charset="0"/>
              </a:rPr>
              <a:t>Δ</a:t>
            </a:r>
            <a:r>
              <a:rPr lang="en-US" sz="2400" dirty="0" err="1">
                <a:latin typeface="Arial" charset="0"/>
                <a:ea typeface="MS PGothic" charset="0"/>
              </a:rPr>
              <a:t>H</a:t>
            </a:r>
            <a:r>
              <a:rPr lang="en-US" sz="2400" baseline="-25000" dirty="0" err="1">
                <a:latin typeface="Arial" charset="0"/>
                <a:ea typeface="MS PGothic" charset="0"/>
              </a:rPr>
              <a:t>mix</a:t>
            </a:r>
            <a:r>
              <a:rPr lang="en-US" sz="2400" dirty="0">
                <a:latin typeface="Arial" charset="0"/>
                <a:ea typeface="MS PGothic" charset="0"/>
              </a:rPr>
              <a:t> is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MS PGothic" charset="0"/>
              </a:rPr>
              <a:t>exothermic</a:t>
            </a:r>
            <a:r>
              <a:rPr lang="en-US" sz="2400" dirty="0">
                <a:latin typeface="Arial" charset="0"/>
                <a:ea typeface="MS PGothic" charset="0"/>
              </a:rPr>
              <a:t>. </a:t>
            </a:r>
            <a:r>
              <a:rPr lang="el-GR" dirty="0">
                <a:latin typeface="Arial" charset="0"/>
                <a:ea typeface="MS PGothic" charset="0"/>
              </a:rPr>
              <a:t>Δ</a:t>
            </a:r>
            <a:r>
              <a:rPr lang="en-US" dirty="0">
                <a:latin typeface="Arial" charset="0"/>
                <a:ea typeface="MS PGothic" charset="0"/>
              </a:rPr>
              <a:t>H</a:t>
            </a:r>
            <a:r>
              <a:rPr lang="en-US" baseline="-25000" dirty="0">
                <a:latin typeface="Arial" charset="0"/>
                <a:ea typeface="MS PGothic" charset="0"/>
              </a:rPr>
              <a:t>3</a:t>
            </a:r>
            <a:endParaRPr lang="en-US" sz="2400" baseline="-25000" dirty="0"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MS PGothic" charset="0"/>
              </a:rPr>
              <a:t>The overall </a:t>
            </a:r>
            <a:r>
              <a:rPr lang="el-GR" sz="2400" dirty="0">
                <a:latin typeface="Arial" charset="0"/>
                <a:ea typeface="MS PGothic" charset="0"/>
              </a:rPr>
              <a:t>Δ</a:t>
            </a:r>
            <a:r>
              <a:rPr lang="en-US" sz="2400" dirty="0">
                <a:latin typeface="Arial" charset="0"/>
                <a:ea typeface="MS PGothic" charset="0"/>
              </a:rPr>
              <a:t>H for making a solution depends on the relative sizes of the </a:t>
            </a:r>
            <a:r>
              <a:rPr lang="el-GR" sz="2400" dirty="0">
                <a:latin typeface="Arial" charset="0"/>
                <a:ea typeface="MS PGothic" charset="0"/>
              </a:rPr>
              <a:t>Δ</a:t>
            </a:r>
            <a:r>
              <a:rPr lang="en-US" sz="2400" dirty="0">
                <a:latin typeface="Arial" charset="0"/>
                <a:ea typeface="MS PGothic" charset="0"/>
              </a:rPr>
              <a:t>H for these three processes.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sz="2400" dirty="0">
                <a:latin typeface="Arial" charset="0"/>
                <a:ea typeface="MS PGothic" charset="0"/>
              </a:rPr>
              <a:t>Δ</a:t>
            </a:r>
            <a:r>
              <a:rPr lang="en-US" sz="2400" dirty="0" err="1">
                <a:latin typeface="Arial" charset="0"/>
                <a:ea typeface="MS PGothic" charset="0"/>
              </a:rPr>
              <a:t>H</a:t>
            </a:r>
            <a:r>
              <a:rPr lang="en-US" sz="2400" baseline="-25000" dirty="0" err="1">
                <a:latin typeface="Arial" charset="0"/>
                <a:ea typeface="MS PGothic" charset="0"/>
              </a:rPr>
              <a:t>sol</a:t>
            </a:r>
            <a:r>
              <a:rPr lang="ja-JP" altLang="en-US" sz="2400" baseline="-25000" dirty="0">
                <a:latin typeface="Arial" charset="0"/>
                <a:ea typeface="MS PGothic" charset="0"/>
              </a:rPr>
              <a:t>’</a:t>
            </a:r>
            <a:r>
              <a:rPr lang="en-US" altLang="ja-JP" sz="2400" baseline="-25000" dirty="0">
                <a:latin typeface="Arial" charset="0"/>
                <a:ea typeface="MS PGothic" charset="0"/>
              </a:rPr>
              <a:t>n</a:t>
            </a:r>
            <a:r>
              <a:rPr lang="en-US" altLang="ja-JP" sz="2400" dirty="0">
                <a:latin typeface="Arial" charset="0"/>
                <a:ea typeface="MS PGothic" charset="0"/>
              </a:rPr>
              <a:t> = </a:t>
            </a:r>
            <a:r>
              <a:rPr lang="el-GR" altLang="ja-JP" sz="2400" dirty="0">
                <a:latin typeface="Arial" charset="0"/>
                <a:ea typeface="MS PGothic" charset="0"/>
              </a:rPr>
              <a:t>Δ</a:t>
            </a:r>
            <a:r>
              <a:rPr lang="en-US" altLang="ja-JP" sz="2400" dirty="0" err="1">
                <a:latin typeface="Arial" charset="0"/>
                <a:ea typeface="MS PGothic" charset="0"/>
              </a:rPr>
              <a:t>H</a:t>
            </a:r>
            <a:r>
              <a:rPr lang="en-US" altLang="ja-JP" sz="2400" baseline="-25000" dirty="0" err="1">
                <a:latin typeface="Arial" charset="0"/>
                <a:ea typeface="MS PGothic" charset="0"/>
              </a:rPr>
              <a:t>solute</a:t>
            </a:r>
            <a:r>
              <a:rPr lang="en-US" altLang="ja-JP" sz="2400" dirty="0">
                <a:latin typeface="Arial" charset="0"/>
                <a:ea typeface="MS PGothic" charset="0"/>
              </a:rPr>
              <a:t> + </a:t>
            </a:r>
            <a:r>
              <a:rPr lang="el-GR" altLang="ja-JP" sz="2400" dirty="0">
                <a:latin typeface="Arial" charset="0"/>
                <a:ea typeface="MS PGothic" charset="0"/>
              </a:rPr>
              <a:t>Δ</a:t>
            </a:r>
            <a:r>
              <a:rPr lang="en-US" altLang="ja-JP" sz="2400" dirty="0" err="1">
                <a:latin typeface="Arial" charset="0"/>
                <a:ea typeface="MS PGothic" charset="0"/>
              </a:rPr>
              <a:t>H</a:t>
            </a:r>
            <a:r>
              <a:rPr lang="en-US" altLang="ja-JP" sz="2400" baseline="-25000" dirty="0" err="1">
                <a:latin typeface="Arial" charset="0"/>
                <a:ea typeface="MS PGothic" charset="0"/>
              </a:rPr>
              <a:t>solvent</a:t>
            </a:r>
            <a:r>
              <a:rPr lang="en-US" altLang="ja-JP" sz="2400" dirty="0">
                <a:latin typeface="Arial" charset="0"/>
                <a:ea typeface="MS PGothic" charset="0"/>
              </a:rPr>
              <a:t> + </a:t>
            </a:r>
            <a:r>
              <a:rPr lang="el-GR" altLang="ja-JP" sz="2400" dirty="0">
                <a:latin typeface="Arial" charset="0"/>
                <a:ea typeface="MS PGothic" charset="0"/>
              </a:rPr>
              <a:t>Δ</a:t>
            </a:r>
            <a:r>
              <a:rPr lang="en-US" altLang="ja-JP" sz="2400" dirty="0" err="1">
                <a:latin typeface="Arial" charset="0"/>
                <a:ea typeface="MS PGothic" charset="0"/>
              </a:rPr>
              <a:t>H</a:t>
            </a:r>
            <a:r>
              <a:rPr lang="en-US" altLang="ja-JP" sz="2400" baseline="-25000" dirty="0" err="1">
                <a:latin typeface="Arial" charset="0"/>
                <a:ea typeface="MS PGothic" charset="0"/>
              </a:rPr>
              <a:t>mix</a:t>
            </a: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Energetics of Solution Formation: </a:t>
            </a:r>
            <a:br>
              <a:rPr lang="en-US">
                <a:latin typeface="Arial" charset="0"/>
                <a:ea typeface="MS PGothic" charset="0"/>
                <a:cs typeface="Arial" charset="0"/>
              </a:rPr>
            </a:br>
            <a:r>
              <a:rPr lang="en-US">
                <a:latin typeface="Arial" charset="0"/>
                <a:ea typeface="MS PGothic" charset="0"/>
                <a:cs typeface="Arial" charset="0"/>
              </a:rPr>
              <a:t>The Enthalpy of Solution</a:t>
            </a:r>
          </a:p>
        </p:txBody>
      </p:sp>
    </p:spTree>
    <p:extLst>
      <p:ext uri="{BB962C8B-B14F-4D97-AF65-F5344CB8AC3E}">
        <p14:creationId xmlns:p14="http://schemas.microsoft.com/office/powerpoint/2010/main" val="2819432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/>
              <a:t>Step 1: Separating the solute into its constituent particles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663518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Solution Process</a:t>
            </a:r>
          </a:p>
        </p:txBody>
      </p:sp>
      <p:pic>
        <p:nvPicPr>
          <p:cNvPr id="28676" name="Picture 2" descr="12_Pg552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5"/>
          <a:stretch>
            <a:fillRect/>
          </a:stretch>
        </p:blipFill>
        <p:spPr bwMode="auto">
          <a:xfrm>
            <a:off x="304800" y="2209800"/>
            <a:ext cx="8534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871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/>
              <a:t>Step 2: Separating the solvent particles from each other to make room for the solute particles</a:t>
            </a: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Solution Process</a:t>
            </a:r>
          </a:p>
        </p:txBody>
      </p:sp>
      <p:pic>
        <p:nvPicPr>
          <p:cNvPr id="29700" name="Picture 3" descr="12_Pg552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>
            <a:fillRect/>
          </a:stretch>
        </p:blipFill>
        <p:spPr bwMode="auto">
          <a:xfrm>
            <a:off x="304800" y="2324100"/>
            <a:ext cx="8534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35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830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/>
              <a:t>Step 3: Mixing the solute particles with the solvent particles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752646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Solution Process</a:t>
            </a:r>
          </a:p>
        </p:txBody>
      </p:sp>
      <p:pic>
        <p:nvPicPr>
          <p:cNvPr id="30724" name="Picture 2" descr="12_Pg552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>
            <a:fillRect/>
          </a:stretch>
        </p:blipFill>
        <p:spPr bwMode="auto">
          <a:xfrm>
            <a:off x="304800" y="2362200"/>
            <a:ext cx="85344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822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48768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/>
              <a:t>If the total energy cost for breaking attractions between particles in the pure solute and pure solvent is </a:t>
            </a:r>
            <a:r>
              <a:rPr lang="en-US" sz="2800" b="1">
                <a:solidFill>
                  <a:srgbClr val="00B050"/>
                </a:solidFill>
              </a:rPr>
              <a:t>less than</a:t>
            </a:r>
            <a:r>
              <a:rPr lang="en-US" sz="2800"/>
              <a:t> the energy released in making the new attractions between the solute and solvent, the overall process will be </a:t>
            </a:r>
            <a:r>
              <a:rPr lang="en-US" sz="2800" b="1">
                <a:solidFill>
                  <a:srgbClr val="FF0000"/>
                </a:solidFill>
              </a:rPr>
              <a:t>exothermic</a:t>
            </a:r>
            <a:r>
              <a:rPr lang="en-US" sz="2800"/>
              <a:t>.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latin typeface="Arial" charset="0"/>
                <a:ea typeface="MS PGothic" charset="0"/>
                <a:cs typeface="Arial" charset="0"/>
              </a:rPr>
              <a:t>Energetics of Solution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>
                <a:latin typeface="Arial" charset="0"/>
                <a:ea typeface="MS PGothic" charset="0"/>
                <a:cs typeface="Arial" charset="0"/>
              </a:rPr>
              <a:t>Formation</a:t>
            </a:r>
          </a:p>
        </p:txBody>
      </p:sp>
      <p:pic>
        <p:nvPicPr>
          <p:cNvPr id="31748" name="Picture 2" descr="12_06_Figu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>
            <a:fillRect/>
          </a:stretch>
        </p:blipFill>
        <p:spPr bwMode="auto">
          <a:xfrm>
            <a:off x="5257800" y="685800"/>
            <a:ext cx="3649663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5327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0"/>
            <a:ext cx="84201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79700" cy="109855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of Matter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1925" y="1092200"/>
            <a:ext cx="2454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Solutions are homogeneous mixtures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855663" y="2379663"/>
            <a:ext cx="160337" cy="2946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228600" y="1682750"/>
            <a:ext cx="48768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/>
              <a:t>If the total energy cost for breaking attractions between particles in the pure solute and pure solvent is </a:t>
            </a:r>
            <a:r>
              <a:rPr lang="en-US" sz="2800" b="1">
                <a:solidFill>
                  <a:srgbClr val="00B050"/>
                </a:solidFill>
              </a:rPr>
              <a:t>greater than</a:t>
            </a:r>
            <a:r>
              <a:rPr lang="en-US" sz="2800"/>
              <a:t> the energy released in making the new attractions between the solute and solvent, the overall process will be </a:t>
            </a:r>
            <a:r>
              <a:rPr lang="en-US" sz="2800" b="1">
                <a:solidFill>
                  <a:srgbClr val="00B0F0"/>
                </a:solidFill>
              </a:rPr>
              <a:t>endothermic</a:t>
            </a:r>
            <a:r>
              <a:rPr lang="en-US" sz="2800"/>
              <a:t>.</a:t>
            </a: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latin typeface="Arial" charset="0"/>
                <a:ea typeface="MS PGothic" charset="0"/>
                <a:cs typeface="Arial" charset="0"/>
              </a:rPr>
              <a:t>Energetics of Solution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>
                <a:latin typeface="Arial" charset="0"/>
                <a:ea typeface="MS PGothic" charset="0"/>
                <a:cs typeface="Arial" charset="0"/>
              </a:rPr>
              <a:t>Formation</a:t>
            </a:r>
          </a:p>
        </p:txBody>
      </p:sp>
      <p:pic>
        <p:nvPicPr>
          <p:cNvPr id="32772" name="Picture 2" descr="12_06_Figur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>
            <a:fillRect/>
          </a:stretch>
        </p:blipFill>
        <p:spPr bwMode="auto">
          <a:xfrm>
            <a:off x="5257800" y="650875"/>
            <a:ext cx="3692525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116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14800"/>
            <a:ext cx="8458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When the solute-to-solvent attractions are weaker than the sum of the solute-to-solute and solvent-to-solvent attractions, the solution will only form if the energy difference is small enough to be overcome by the increase in entropy from mixing.</a:t>
            </a: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ED6B06"/>
                </a:solidFill>
                <a:cs typeface="Arial" charset="0"/>
              </a:rPr>
              <a:t>Relative Interactions and Solution Formation</a:t>
            </a:r>
          </a:p>
        </p:txBody>
      </p:sp>
      <p:pic>
        <p:nvPicPr>
          <p:cNvPr id="22532" name="Picture 2" descr="12_02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>
            <a:fillRect/>
          </a:stretch>
        </p:blipFill>
        <p:spPr bwMode="auto">
          <a:xfrm>
            <a:off x="304800" y="1245704"/>
            <a:ext cx="85344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344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0"/>
            <a:ext cx="7772400" cy="1143000"/>
          </a:xfrm>
        </p:spPr>
        <p:txBody>
          <a:bodyPr/>
          <a:lstStyle/>
          <a:p>
            <a:r>
              <a:rPr lang="en-US"/>
              <a:t>“Like Dissolves Like”</a:t>
            </a:r>
          </a:p>
        </p:txBody>
      </p:sp>
      <p:graphicFrame>
        <p:nvGraphicFramePr>
          <p:cNvPr id="62631" name="Group 167"/>
          <p:cNvGraphicFramePr>
            <a:graphicFrameLocks noGrp="1"/>
          </p:cNvGraphicFramePr>
          <p:nvPr>
            <p:ph sz="half" idx="1"/>
          </p:nvPr>
        </p:nvGraphicFramePr>
        <p:xfrm>
          <a:off x="1127125" y="1744663"/>
          <a:ext cx="7672388" cy="1485901"/>
        </p:xfrm>
        <a:graphic>
          <a:graphicData uri="http://schemas.openxmlformats.org/drawingml/2006/table">
            <a:tbl>
              <a:tblPr/>
              <a:tblGrid>
                <a:gridCol w="383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Fats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Benzene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Steroids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Hexane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Waxes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Toluene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20700" y="3543300"/>
            <a:ext cx="862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>
                <a:solidFill>
                  <a:srgbClr val="FFFF00"/>
                </a:solidFill>
              </a:rPr>
              <a:t>Polar and ionic solutes</a:t>
            </a:r>
            <a:r>
              <a:rPr lang="en-US"/>
              <a:t> dissolve best in </a:t>
            </a:r>
            <a:r>
              <a:rPr lang="en-US" u="sng">
                <a:solidFill>
                  <a:srgbClr val="FFFF00"/>
                </a:solidFill>
              </a:rPr>
              <a:t>polar solvents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54075" y="1239838"/>
            <a:ext cx="806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>
                <a:solidFill>
                  <a:srgbClr val="FFFF00"/>
                </a:solidFill>
              </a:rPr>
              <a:t>Nonpolar solutes</a:t>
            </a:r>
            <a:r>
              <a:rPr lang="en-US"/>
              <a:t> dissolve best in </a:t>
            </a:r>
            <a:r>
              <a:rPr lang="en-US" u="sng">
                <a:solidFill>
                  <a:srgbClr val="FFFF00"/>
                </a:solidFill>
              </a:rPr>
              <a:t>nonpolar solvents</a:t>
            </a:r>
          </a:p>
        </p:txBody>
      </p:sp>
      <p:graphicFrame>
        <p:nvGraphicFramePr>
          <p:cNvPr id="62637" name="Group 173"/>
          <p:cNvGraphicFramePr>
            <a:graphicFrameLocks noGrp="1"/>
          </p:cNvGraphicFramePr>
          <p:nvPr>
            <p:ph sz="half" idx="2"/>
          </p:nvPr>
        </p:nvGraphicFramePr>
        <p:xfrm>
          <a:off x="1133475" y="4065588"/>
          <a:ext cx="8010525" cy="1398588"/>
        </p:xfrm>
        <a:graphic>
          <a:graphicData uri="http://schemas.openxmlformats.org/drawingml/2006/table">
            <a:tbl>
              <a:tblPr/>
              <a:tblGrid>
                <a:gridCol w="3551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Inorganic Salts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    Water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Sugars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 Small alcohols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   Acetic acid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33" name="Rectangle 4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Predicting Solution Formation</a:t>
            </a:r>
          </a:p>
        </p:txBody>
      </p:sp>
      <p:graphicFrame>
        <p:nvGraphicFramePr>
          <p:cNvPr id="67687" name="Group 103"/>
          <p:cNvGraphicFramePr>
            <a:graphicFrameLocks noGrp="1"/>
          </p:cNvGraphicFramePr>
          <p:nvPr>
            <p:ph idx="1"/>
          </p:nvPr>
        </p:nvGraphicFramePr>
        <p:xfrm>
          <a:off x="427038" y="1365250"/>
          <a:ext cx="8716962" cy="4480560"/>
        </p:xfrm>
        <a:graphic>
          <a:graphicData uri="http://schemas.openxmlformats.org/drawingml/2006/table">
            <a:tbl>
              <a:tblPr/>
              <a:tblGrid>
                <a:gridCol w="169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Solvent/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sol’n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Polar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- 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+/-small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Nonpolar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+/-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Nonpolar/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Nonpolar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+/-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Nonpolar/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polar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+/-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Favoring </a:t>
            </a:r>
            <a:r>
              <a:rPr lang="en-US" dirty="0" err="1"/>
              <a:t>Sol’n</a:t>
            </a:r>
            <a:r>
              <a:rPr lang="en-US" dirty="0"/>
              <a:t>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Negative value of </a:t>
            </a:r>
            <a:r>
              <a:rPr lang="en-US" sz="3000" dirty="0">
                <a:sym typeface="Symbol"/>
              </a:rPr>
              <a:t></a:t>
            </a:r>
            <a:r>
              <a:rPr lang="en-US" sz="3000" dirty="0" err="1">
                <a:sym typeface="Symbol"/>
              </a:rPr>
              <a:t>H</a:t>
            </a:r>
            <a:r>
              <a:rPr lang="en-US" sz="3000" baseline="-25000" dirty="0" err="1">
                <a:sym typeface="Symbol"/>
              </a:rPr>
              <a:t>sol’n</a:t>
            </a:r>
            <a:endParaRPr lang="en-US" sz="3000" baseline="-25000" dirty="0">
              <a:sym typeface="Symbol"/>
            </a:endParaRPr>
          </a:p>
          <a:p>
            <a:r>
              <a:rPr lang="en-US" sz="3000" dirty="0">
                <a:sym typeface="Symbol"/>
              </a:rPr>
              <a:t>Increase entropy</a:t>
            </a:r>
          </a:p>
          <a:p>
            <a:r>
              <a:rPr lang="en-US" sz="3000" dirty="0"/>
              <a:t>For positive values of </a:t>
            </a:r>
            <a:r>
              <a:rPr lang="en-US" sz="3000" dirty="0">
                <a:sym typeface="Symbol"/>
              </a:rPr>
              <a:t></a:t>
            </a:r>
            <a:r>
              <a:rPr lang="en-US" sz="3000" i="1" dirty="0" err="1"/>
              <a:t>H</a:t>
            </a:r>
            <a:r>
              <a:rPr lang="en-US" sz="3000" i="1" baseline="-25000" dirty="0" err="1"/>
              <a:t>sol’n</a:t>
            </a:r>
            <a:r>
              <a:rPr lang="en-US" sz="3000" i="1" dirty="0"/>
              <a:t> it is the increase in entropy that outweighs the </a:t>
            </a:r>
            <a:r>
              <a:rPr lang="en-US" sz="3000" dirty="0"/>
              <a:t>increase in energy and causes the solution process of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293688"/>
            <a:ext cx="4838700" cy="781050"/>
          </a:xfrm>
        </p:spPr>
        <p:txBody>
          <a:bodyPr/>
          <a:lstStyle/>
          <a:p>
            <a:r>
              <a:rPr lang="en-US"/>
              <a:t>Raoult’s Law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96913" y="1223963"/>
            <a:ext cx="78882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The presence of a nonvolatile solute lowers the vapor pressure of the solvent.</a:t>
            </a:r>
          </a:p>
        </p:txBody>
      </p:sp>
      <p:graphicFrame>
        <p:nvGraphicFramePr>
          <p:cNvPr id="768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46250" y="2176463"/>
          <a:ext cx="609600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2" name="Equation" r:id="rId3" imgW="1257120" imgH="241200" progId="Equation.3">
                  <p:embed/>
                </p:oleObj>
              </mc:Choice>
              <mc:Fallback>
                <p:oleObj name="Equation" r:id="rId3" imgW="1257120" imgH="241200" progId="Equation.3">
                  <p:embed/>
                  <p:pic>
                    <p:nvPicPr>
                      <p:cNvPr id="76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176463"/>
                        <a:ext cx="6096000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88988" y="3573463"/>
            <a:ext cx="8588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FFFF00"/>
                </a:solidFill>
                <a:latin typeface="Times New Roman" pitchFamily="18" charset="0"/>
              </a:rPr>
              <a:t>P</a:t>
            </a:r>
            <a:r>
              <a:rPr lang="en-US" sz="3200" i="1" baseline="-25000">
                <a:solidFill>
                  <a:srgbClr val="FFFF00"/>
                </a:solidFill>
                <a:latin typeface="Times New Roman" pitchFamily="18" charset="0"/>
              </a:rPr>
              <a:t>solution</a:t>
            </a:r>
            <a:r>
              <a:rPr lang="en-US" sz="2800"/>
              <a:t> = Observed Vapor pressure of </a:t>
            </a:r>
          </a:p>
          <a:p>
            <a:r>
              <a:rPr lang="en-US" sz="2800"/>
              <a:t>             the solution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55650" y="5395913"/>
            <a:ext cx="803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FFFF00"/>
                </a:solidFill>
                <a:latin typeface="Times New Roman" pitchFamily="18" charset="0"/>
              </a:rPr>
              <a:t>P</a:t>
            </a:r>
            <a:r>
              <a:rPr lang="en-US" sz="3200" i="1" baseline="30000">
                <a:solidFill>
                  <a:srgbClr val="FFFF00"/>
                </a:solidFill>
                <a:latin typeface="Times New Roman" pitchFamily="18" charset="0"/>
              </a:rPr>
              <a:t>0</a:t>
            </a:r>
            <a:r>
              <a:rPr lang="en-US" sz="3200" i="1" baseline="-25000">
                <a:solidFill>
                  <a:srgbClr val="FFFF00"/>
                </a:solidFill>
                <a:latin typeface="Times New Roman" pitchFamily="18" charset="0"/>
              </a:rPr>
              <a:t>solvent</a:t>
            </a:r>
            <a:r>
              <a:rPr lang="en-US" sz="2800"/>
              <a:t> = Vapor pressure of the pure solvent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908050" y="4648200"/>
            <a:ext cx="803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en-US" sz="3200" i="1" baseline="-25000">
                <a:solidFill>
                  <a:srgbClr val="FFFF00"/>
                </a:solidFill>
                <a:latin typeface="Times New Roman" pitchFamily="18" charset="0"/>
              </a:rPr>
              <a:t>solvent</a:t>
            </a:r>
            <a:r>
              <a:rPr lang="en-US" sz="2800"/>
              <a:t> = Mole fraction of the solvent</a:t>
            </a:r>
          </a:p>
        </p:txBody>
      </p:sp>
    </p:spTree>
    <p:extLst>
      <p:ext uri="{BB962C8B-B14F-4D97-AF65-F5344CB8AC3E}">
        <p14:creationId xmlns:p14="http://schemas.microsoft.com/office/powerpoint/2010/main" val="16386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  <p:bldP spid="76808" grpId="0"/>
      <p:bldP spid="768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43733" y="879921"/>
            <a:ext cx="8610600" cy="4953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The vapor pressure of a solvent in a solution is always lower than the vapor pressure of the </a:t>
            </a:r>
            <a:br>
              <a:rPr lang="en-US" sz="2800" dirty="0">
                <a:latin typeface="Arial" charset="0"/>
                <a:ea typeface="MS PGothic" charset="0"/>
              </a:rPr>
            </a:br>
            <a:r>
              <a:rPr lang="en-US" sz="2800" dirty="0">
                <a:latin typeface="Arial" charset="0"/>
                <a:ea typeface="MS PGothic" charset="0"/>
              </a:rPr>
              <a:t>pure solvent.</a:t>
            </a:r>
          </a:p>
          <a:p>
            <a:r>
              <a:rPr lang="en-US" sz="2800" dirty="0">
                <a:latin typeface="Arial" charset="0"/>
                <a:ea typeface="MS PGothic" charset="0"/>
              </a:rPr>
              <a:t>The vapor pressure of the solution is directly proportional to the amount of the solvent in </a:t>
            </a:r>
            <a:br>
              <a:rPr lang="en-US" sz="2800" dirty="0">
                <a:latin typeface="Arial" charset="0"/>
                <a:ea typeface="MS PGothic" charset="0"/>
              </a:rPr>
            </a:br>
            <a:r>
              <a:rPr lang="en-US" sz="2800" dirty="0">
                <a:latin typeface="Arial" charset="0"/>
                <a:ea typeface="MS PGothic" charset="0"/>
              </a:rPr>
              <a:t>the solution.</a:t>
            </a:r>
          </a:p>
          <a:p>
            <a:r>
              <a:rPr lang="en-US" sz="2800" dirty="0">
                <a:latin typeface="Arial" charset="0"/>
                <a:ea typeface="MS PGothic" charset="0"/>
              </a:rPr>
              <a:t>The difference between the vapor pressure of the pure solvent and the vapor pressure of the solvent in solution is called the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MS PGothic" charset="0"/>
              </a:rPr>
              <a:t>vapor pressure lowering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MS PGothic" charset="0"/>
              </a:rPr>
              <a:t>.</a:t>
            </a:r>
          </a:p>
          <a:p>
            <a:pPr algn="ctr">
              <a:buFontTx/>
              <a:buNone/>
            </a:pPr>
            <a:r>
              <a:rPr lang="el-GR" sz="2800" i="1" dirty="0">
                <a:latin typeface="Arial" charset="0"/>
                <a:ea typeface="MS PGothic" charset="0"/>
              </a:rPr>
              <a:t>Δ</a:t>
            </a:r>
            <a:r>
              <a:rPr lang="en-US" sz="2800" i="1" dirty="0">
                <a:latin typeface="Arial" charset="0"/>
                <a:ea typeface="MS PGothic" charset="0"/>
              </a:rPr>
              <a:t>P</a:t>
            </a:r>
            <a:r>
              <a:rPr lang="en-US" sz="2800" dirty="0">
                <a:latin typeface="Arial" charset="0"/>
                <a:ea typeface="MS PGothic" charset="0"/>
              </a:rPr>
              <a:t> = </a:t>
            </a:r>
            <a:r>
              <a:rPr lang="en-US" sz="2800" i="1" dirty="0" err="1">
                <a:latin typeface="Arial" charset="0"/>
                <a:ea typeface="MS PGothic" charset="0"/>
              </a:rPr>
              <a:t>P</a:t>
            </a:r>
            <a:r>
              <a:rPr lang="en-US" sz="2800" dirty="0" err="1">
                <a:latin typeface="Arial" charset="0"/>
                <a:ea typeface="MS PGothic" charset="0"/>
              </a:rPr>
              <a:t>°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solvent</a:t>
            </a:r>
            <a:r>
              <a:rPr lang="en-US" sz="2800" i="1" dirty="0">
                <a:latin typeface="Arial" charset="0"/>
                <a:ea typeface="MS PGothic" charset="0"/>
              </a:rPr>
              <a:t> −</a:t>
            </a:r>
            <a:r>
              <a:rPr lang="en-US" sz="2800" dirty="0">
                <a:latin typeface="Arial" charset="0"/>
                <a:ea typeface="MS PGothic" charset="0"/>
              </a:rPr>
              <a:t> </a:t>
            </a:r>
            <a:r>
              <a:rPr lang="en-US" sz="2800" i="1" dirty="0" err="1">
                <a:latin typeface="Arial" charset="0"/>
                <a:ea typeface="MS PGothic" charset="0"/>
              </a:rPr>
              <a:t>P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solution</a:t>
            </a:r>
            <a:r>
              <a:rPr lang="en-US" sz="2800" i="1" dirty="0">
                <a:latin typeface="Arial" charset="0"/>
                <a:ea typeface="MS PGothic" charset="0"/>
              </a:rPr>
              <a:t> = </a:t>
            </a:r>
            <a:r>
              <a:rPr lang="el-GR" dirty="0">
                <a:latin typeface="Times New Roman" charset="0"/>
                <a:ea typeface="MS PGothic" charset="0"/>
                <a:cs typeface="Times New Roman" charset="0"/>
              </a:rPr>
              <a:t>χ</a:t>
            </a:r>
            <a:r>
              <a:rPr lang="en-US" sz="2800" baseline="-25000" dirty="0">
                <a:latin typeface="Arial" charset="0"/>
                <a:ea typeface="MS PGothic" charset="0"/>
              </a:rPr>
              <a:t>solute</a:t>
            </a:r>
            <a:r>
              <a:rPr lang="en-US" i="1" dirty="0">
                <a:latin typeface="Arial" charset="0"/>
                <a:ea typeface="MS PGothic" charset="0"/>
              </a:rPr>
              <a:t> ∙</a:t>
            </a:r>
            <a:r>
              <a:rPr lang="en-US" i="1" dirty="0">
                <a:latin typeface="Arial" charset="0"/>
                <a:ea typeface="MS PGothic" charset="0"/>
                <a:sym typeface="Wingdings" charset="0"/>
              </a:rPr>
              <a:t> </a:t>
            </a:r>
            <a:r>
              <a:rPr lang="en-US" sz="2800" i="1" dirty="0" err="1">
                <a:latin typeface="Arial" charset="0"/>
                <a:ea typeface="MS PGothic" charset="0"/>
              </a:rPr>
              <a:t>P</a:t>
            </a:r>
            <a:r>
              <a:rPr lang="en-US" sz="2800" dirty="0" err="1">
                <a:latin typeface="Arial" charset="0"/>
                <a:ea typeface="MS PGothic" charset="0"/>
              </a:rPr>
              <a:t>°</a:t>
            </a:r>
            <a:r>
              <a:rPr lang="en-US" baseline="-25000" dirty="0" err="1">
                <a:latin typeface="Arial" charset="0"/>
                <a:ea typeface="MS PGothic" charset="0"/>
              </a:rPr>
              <a:t>solvent</a:t>
            </a:r>
            <a:endParaRPr lang="en-US" baseline="-25000" dirty="0">
              <a:latin typeface="Arial" charset="0"/>
              <a:ea typeface="MS PGothic" charset="0"/>
            </a:endParaRPr>
          </a:p>
        </p:txBody>
      </p:sp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708082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Vapor Pressure Lowering</a:t>
            </a:r>
          </a:p>
        </p:txBody>
      </p:sp>
    </p:spTree>
    <p:extLst>
      <p:ext uri="{BB962C8B-B14F-4D97-AF65-F5344CB8AC3E}">
        <p14:creationId xmlns:p14="http://schemas.microsoft.com/office/powerpoint/2010/main" val="2173034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51137"/>
            <a:ext cx="8458200" cy="28194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The vapor pressure of a solvent above a solution is lower than the vapor pressure of the pure solvent.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The solute particles replace some of the solvent molecules at the surface.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The pure solvent establishes a liquid vapor equilibrium.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Vapor Pressure of Solutions</a:t>
            </a:r>
          </a:p>
        </p:txBody>
      </p:sp>
      <p:pic>
        <p:nvPicPr>
          <p:cNvPr id="64516" name="Picture 1" descr="12_Pg567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>
            <a:fillRect/>
          </a:stretch>
        </p:blipFill>
        <p:spPr bwMode="auto">
          <a:xfrm>
            <a:off x="3581400" y="3451225"/>
            <a:ext cx="20574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811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73422"/>
            <a:ext cx="8382000" cy="1066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Addition of a nonvolatile solute reduces the rate of vaporization, decreasing the amount of vapor.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Vapor Pressure of Solutions</a:t>
            </a:r>
          </a:p>
        </p:txBody>
      </p:sp>
      <p:pic>
        <p:nvPicPr>
          <p:cNvPr id="65540" name="Picture 1" descr="12_Pg568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"/>
          <a:stretch>
            <a:fillRect/>
          </a:stretch>
        </p:blipFill>
        <p:spPr bwMode="auto">
          <a:xfrm>
            <a:off x="2971800" y="1905000"/>
            <a:ext cx="32766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789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95585" y="851137"/>
            <a:ext cx="7924800" cy="1447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Eventually, equilibrium is re-established, but with a smaller number of vapor molecules; therefore, the vapor pressure will be lower.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Vapor Pressure of Solutions</a:t>
            </a:r>
          </a:p>
        </p:txBody>
      </p:sp>
      <p:pic>
        <p:nvPicPr>
          <p:cNvPr id="66564" name="Picture 1" descr="12_Pg568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"/>
          <a:stretch>
            <a:fillRect/>
          </a:stretch>
        </p:blipFill>
        <p:spPr bwMode="auto">
          <a:xfrm>
            <a:off x="5088881" y="2260600"/>
            <a:ext cx="36163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690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1981200" cy="762000"/>
          </a:xfrm>
        </p:spPr>
        <p:txBody>
          <a:bodyPr/>
          <a:lstStyle/>
          <a:p>
            <a:r>
              <a:rPr lang="en-US" u="sng"/>
              <a:t>Solute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7635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A solute is the dissolved substance in a solution.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7525" y="3702050"/>
            <a:ext cx="7635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A solvent is the dissolving medium in a solution.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29718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50925" y="2103438"/>
            <a:ext cx="281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Salt</a:t>
            </a:r>
            <a:r>
              <a:rPr lang="en-US"/>
              <a:t> in salt water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48200" y="2133600"/>
            <a:ext cx="321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Sugar</a:t>
            </a:r>
            <a:r>
              <a:rPr lang="en-US"/>
              <a:t> in soda drinks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7400" y="2667000"/>
            <a:ext cx="454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Carbon dioxide</a:t>
            </a:r>
            <a:r>
              <a:rPr lang="en-US"/>
              <a:t> in soda drinks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66800" y="4724400"/>
            <a:ext cx="315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Water</a:t>
            </a:r>
            <a:r>
              <a:rPr lang="en-US"/>
              <a:t> in salt water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00600" y="4724400"/>
            <a:ext cx="229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Water</a:t>
            </a:r>
            <a:r>
              <a:rPr lang="en-US"/>
              <a:t> in soda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6725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Liquid-liquid solutions in which both components are volatile (Non-Ideal)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452688" y="1893888"/>
            <a:ext cx="416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1143000" algn="r"/>
                <a:tab pos="2743200" algn="ctr"/>
                <a:tab pos="5486400" algn="r"/>
              </a:tabLst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Modified Raoult's Law:</a:t>
            </a:r>
          </a:p>
          <a:p>
            <a:pPr eaLnBrk="0" hangingPunct="0">
              <a:tabLst>
                <a:tab pos="1143000" algn="r"/>
                <a:tab pos="2743200" algn="ctr"/>
                <a:tab pos="5486400" algn="r"/>
              </a:tabLst>
            </a:pPr>
            <a:r>
              <a:rPr lang="en-US" sz="1200" b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lang="en-US" sz="1800" b="0">
              <a:latin typeface="Arial" pitchFamily="34" charset="0"/>
            </a:endParaRP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530225" y="2625725"/>
          <a:ext cx="8264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Equation" r:id="rId3" imgW="1942920" imgH="241200" progId="Equation.3">
                  <p:embed/>
                </p:oleObj>
              </mc:Choice>
              <mc:Fallback>
                <p:oleObj name="Equation" r:id="rId3" imgW="1942920" imgH="241200" progId="Equation.3">
                  <p:embed/>
                  <p:pic>
                    <p:nvPicPr>
                      <p:cNvPr id="81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625725"/>
                        <a:ext cx="8264525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735013" y="4106863"/>
            <a:ext cx="79105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600200" algn="r"/>
                <a:tab pos="2743200" algn="ctr"/>
                <a:tab pos="5486400" algn="r"/>
              </a:tabLst>
            </a:pPr>
            <a:r>
              <a:rPr lang="en-US" sz="2800" i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sz="2800" i="1" baseline="3000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2800">
                <a:ea typeface="Times New Roman" pitchFamily="18" charset="0"/>
                <a:cs typeface="Arial" pitchFamily="34" charset="0"/>
              </a:rPr>
              <a:t> is the vapor pressure of the pure solvent</a:t>
            </a:r>
          </a:p>
          <a:p>
            <a:pPr>
              <a:tabLst>
                <a:tab pos="1600200" algn="r"/>
                <a:tab pos="2743200" algn="ctr"/>
                <a:tab pos="5486400" algn="r"/>
              </a:tabLst>
            </a:pPr>
            <a:endParaRPr lang="en-US" sz="280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1600200" algn="r"/>
                <a:tab pos="2743200" algn="ctr"/>
                <a:tab pos="5486400" algn="r"/>
              </a:tabLst>
            </a:pPr>
            <a:r>
              <a:rPr lang="en-US" sz="2800" i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sz="2800" i="1" baseline="-3000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2800" i="1"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sz="2800" i="1" baseline="-3000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en-US" sz="2800">
                <a:ea typeface="Times New Roman" pitchFamily="18" charset="0"/>
                <a:cs typeface="Arial" pitchFamily="34" charset="0"/>
              </a:rPr>
              <a:t> are the partial pressures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144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331" y="199696"/>
            <a:ext cx="7772400" cy="796591"/>
          </a:xfrm>
        </p:spPr>
        <p:txBody>
          <a:bodyPr/>
          <a:lstStyle/>
          <a:p>
            <a:r>
              <a:rPr lang="en-US" dirty="0"/>
              <a:t>Ideal </a:t>
            </a:r>
            <a:r>
              <a:rPr lang="en-US" dirty="0" err="1"/>
              <a:t>Sol’n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847494"/>
            <a:ext cx="8655269" cy="6010506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FF00"/>
                </a:solidFill>
              </a:rPr>
              <a:t>Liquid-liquid</a:t>
            </a:r>
            <a:r>
              <a:rPr lang="en-US" dirty="0"/>
              <a:t> solution that obeys </a:t>
            </a:r>
            <a:r>
              <a:rPr lang="en-US" dirty="0" err="1"/>
              <a:t>Raoult's</a:t>
            </a:r>
            <a:r>
              <a:rPr lang="en-US" dirty="0"/>
              <a:t> law</a:t>
            </a:r>
          </a:p>
          <a:p>
            <a:pPr lvl="1"/>
            <a:r>
              <a:rPr lang="en-US" dirty="0"/>
              <a:t>a. No solution is perfectly ideal, though some are close</a:t>
            </a:r>
          </a:p>
          <a:p>
            <a:r>
              <a:rPr lang="en-US" dirty="0"/>
              <a:t>2. </a:t>
            </a:r>
            <a:r>
              <a:rPr lang="en-US" dirty="0">
                <a:solidFill>
                  <a:srgbClr val="FFFF00"/>
                </a:solidFill>
              </a:rPr>
              <a:t>Negative deviations </a:t>
            </a:r>
            <a:r>
              <a:rPr lang="en-US" dirty="0"/>
              <a:t>from </a:t>
            </a:r>
            <a:r>
              <a:rPr lang="en-US" dirty="0" err="1"/>
              <a:t>Raoult's</a:t>
            </a:r>
            <a:r>
              <a:rPr lang="en-US" dirty="0"/>
              <a:t> law (lower than predicted vapor pressure for the solution)</a:t>
            </a:r>
          </a:p>
          <a:p>
            <a:pPr lvl="1"/>
            <a:r>
              <a:rPr lang="en-US" dirty="0"/>
              <a:t>a. Solute and solvent are similar, with strong forces of attraction</a:t>
            </a:r>
          </a:p>
          <a:p>
            <a:pPr lvl="1"/>
            <a:r>
              <a:rPr lang="en-US" dirty="0"/>
              <a:t>b. </a:t>
            </a:r>
            <a:r>
              <a:rPr lang="en-US" dirty="0">
                <a:sym typeface="Symbol"/>
              </a:rPr>
              <a:t></a:t>
            </a:r>
            <a:r>
              <a:rPr lang="en-US" dirty="0" err="1"/>
              <a:t>Hsol'n</a:t>
            </a:r>
            <a:r>
              <a:rPr lang="en-US" dirty="0"/>
              <a:t> is large and negative</a:t>
            </a:r>
          </a:p>
          <a:p>
            <a:r>
              <a:rPr lang="en-US" dirty="0"/>
              <a:t>3. </a:t>
            </a:r>
            <a:r>
              <a:rPr lang="en-US" dirty="0">
                <a:solidFill>
                  <a:srgbClr val="FFFF00"/>
                </a:solidFill>
              </a:rPr>
              <a:t>Positive deviations </a:t>
            </a:r>
            <a:r>
              <a:rPr lang="en-US" dirty="0"/>
              <a:t>from </a:t>
            </a:r>
            <a:r>
              <a:rPr lang="en-US" dirty="0" err="1"/>
              <a:t>Raoult's</a:t>
            </a:r>
            <a:r>
              <a:rPr lang="en-US" dirty="0"/>
              <a:t> law (higher than predicted vapor pressure for the solution)</a:t>
            </a:r>
          </a:p>
          <a:p>
            <a:pPr lvl="1"/>
            <a:r>
              <a:rPr lang="en-US" dirty="0"/>
              <a:t>a. Solute and solvent are </a:t>
            </a:r>
            <a:r>
              <a:rPr lang="en-US" dirty="0" err="1"/>
              <a:t>dissimiliar</a:t>
            </a:r>
            <a:r>
              <a:rPr lang="en-US" dirty="0"/>
              <a:t>, with only weak forces of attraction</a:t>
            </a:r>
          </a:p>
          <a:p>
            <a:pPr lvl="1"/>
            <a:r>
              <a:rPr lang="en-US" dirty="0"/>
              <a:t>b. Particles easily escape attractions in solution to enter the vapor phase</a:t>
            </a:r>
          </a:p>
        </p:txBody>
      </p:sp>
    </p:spTree>
    <p:extLst>
      <p:ext uri="{BB962C8B-B14F-4D97-AF65-F5344CB8AC3E}">
        <p14:creationId xmlns:p14="http://schemas.microsoft.com/office/powerpoint/2010/main" val="8768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39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Ideal versus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Nonideal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Solution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105612"/>
            <a:ext cx="8458200" cy="3810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In ideal solutions, the made solute–solvent interactions are equal to the sum of the broken solute–solute and solvent–solvent interactions.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Ideal solutions follow </a:t>
            </a:r>
            <a:r>
              <a:rPr lang="en-US" sz="2400" dirty="0" err="1">
                <a:latin typeface="Arial" charset="0"/>
                <a:ea typeface="MS PGothic" charset="0"/>
              </a:rPr>
              <a:t>Raoult</a:t>
            </a:r>
            <a:r>
              <a:rPr lang="ja-JP" altLang="en-US" sz="2400" dirty="0">
                <a:latin typeface="Arial" charset="0"/>
                <a:ea typeface="MS PGothic" charset="0"/>
              </a:rPr>
              <a:t>’</a:t>
            </a:r>
            <a:r>
              <a:rPr lang="en-US" altLang="ja-JP" sz="2400" dirty="0">
                <a:latin typeface="Arial" charset="0"/>
                <a:ea typeface="MS PGothic" charset="0"/>
              </a:rPr>
              <a:t>s law</a:t>
            </a:r>
          </a:p>
          <a:p>
            <a:r>
              <a:rPr lang="en-US" sz="2800" dirty="0">
                <a:latin typeface="Arial" charset="0"/>
                <a:ea typeface="MS PGothic" charset="0"/>
              </a:rPr>
              <a:t>Effectively, the solute is diluting the solvent.</a:t>
            </a:r>
          </a:p>
          <a:p>
            <a:r>
              <a:rPr lang="en-US" sz="2800" dirty="0">
                <a:latin typeface="Arial" charset="0"/>
                <a:ea typeface="MS PGothic" charset="0"/>
              </a:rPr>
              <a:t>If the solute–solvent interactions are stronger or weaker than the broken interactions the solution is </a:t>
            </a:r>
            <a:r>
              <a:rPr lang="en-US" sz="2800" dirty="0" err="1">
                <a:latin typeface="Arial" charset="0"/>
                <a:ea typeface="MS PGothic" charset="0"/>
              </a:rPr>
              <a:t>nonideal</a:t>
            </a:r>
            <a:r>
              <a:rPr lang="en-US" sz="2800" dirty="0">
                <a:latin typeface="Arial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12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43000"/>
            <a:ext cx="8458200" cy="50292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When the solute</a:t>
            </a:r>
            <a:r>
              <a:rPr lang="en-US" dirty="0">
                <a:latin typeface="Arial" charset="0"/>
                <a:ea typeface="MS PGothic" charset="0"/>
              </a:rPr>
              <a:t>–</a:t>
            </a:r>
            <a:r>
              <a:rPr lang="en-US" sz="2800" dirty="0">
                <a:latin typeface="Arial" charset="0"/>
                <a:ea typeface="MS PGothic" charset="0"/>
              </a:rPr>
              <a:t>solvent interactions are stronger than the solute</a:t>
            </a:r>
            <a:r>
              <a:rPr lang="en-US" dirty="0">
                <a:latin typeface="Arial" charset="0"/>
                <a:ea typeface="MS PGothic" charset="0"/>
              </a:rPr>
              <a:t>–</a:t>
            </a:r>
            <a:r>
              <a:rPr lang="en-US" sz="2800" dirty="0">
                <a:latin typeface="Arial" charset="0"/>
                <a:ea typeface="MS PGothic" charset="0"/>
              </a:rPr>
              <a:t>solute </a:t>
            </a:r>
            <a:r>
              <a:rPr lang="en-US" sz="2800" dirty="0">
                <a:latin typeface="Arial" charset="0"/>
                <a:ea typeface="MS PGothic" charset="0"/>
                <a:sym typeface="Symbol" charset="0"/>
              </a:rPr>
              <a:t></a:t>
            </a:r>
            <a:r>
              <a:rPr lang="en-US" sz="2800" dirty="0">
                <a:latin typeface="Arial" charset="0"/>
                <a:ea typeface="MS PGothic" charset="0"/>
              </a:rPr>
              <a:t> solvent</a:t>
            </a:r>
            <a:r>
              <a:rPr lang="en-US" dirty="0">
                <a:latin typeface="Arial" charset="0"/>
                <a:ea typeface="MS PGothic" charset="0"/>
              </a:rPr>
              <a:t>–</a:t>
            </a:r>
            <a:r>
              <a:rPr lang="en-US" sz="2800" dirty="0">
                <a:latin typeface="Arial" charset="0"/>
                <a:ea typeface="MS PGothic" charset="0"/>
              </a:rPr>
              <a:t>solvent, the total vapor pressure of the solution will be less than predicted by </a:t>
            </a:r>
            <a:r>
              <a:rPr lang="en-US" sz="2800" dirty="0" err="1">
                <a:latin typeface="Arial" charset="0"/>
                <a:ea typeface="MS PGothic" charset="0"/>
              </a:rPr>
              <a:t>Raoult</a:t>
            </a:r>
            <a:r>
              <a:rPr lang="ja-JP" altLang="en-US" sz="2800" dirty="0">
                <a:latin typeface="Arial" charset="0"/>
                <a:ea typeface="MS PGothic" charset="0"/>
              </a:rPr>
              <a:t>’</a:t>
            </a:r>
            <a:r>
              <a:rPr lang="en-US" altLang="ja-JP" sz="2800" dirty="0">
                <a:latin typeface="Arial" charset="0"/>
                <a:ea typeface="MS PGothic" charset="0"/>
              </a:rPr>
              <a:t>s law, because the vapor pressures of the solute and solvent are lower </a:t>
            </a:r>
            <a:br>
              <a:rPr lang="en-US" altLang="ja-JP" sz="2800" dirty="0">
                <a:latin typeface="Arial" charset="0"/>
                <a:ea typeface="MS PGothic" charset="0"/>
              </a:rPr>
            </a:br>
            <a:r>
              <a:rPr lang="en-US" altLang="ja-JP" sz="2800" dirty="0">
                <a:latin typeface="Arial" charset="0"/>
                <a:ea typeface="MS PGothic" charset="0"/>
              </a:rPr>
              <a:t>than ideal.</a:t>
            </a:r>
          </a:p>
          <a:p>
            <a:endParaRPr lang="en-US" sz="1000" dirty="0">
              <a:latin typeface="Arial" charset="0"/>
              <a:ea typeface="MS PGothic" charset="0"/>
            </a:endParaRPr>
          </a:p>
          <a:p>
            <a:r>
              <a:rPr lang="en-US" sz="2800" dirty="0">
                <a:latin typeface="Arial" charset="0"/>
                <a:ea typeface="MS PGothic" charset="0"/>
              </a:rPr>
              <a:t>When the solute</a:t>
            </a:r>
            <a:r>
              <a:rPr lang="en-US" dirty="0">
                <a:latin typeface="Arial" charset="0"/>
                <a:ea typeface="MS PGothic" charset="0"/>
              </a:rPr>
              <a:t>–</a:t>
            </a:r>
            <a:r>
              <a:rPr lang="en-US" sz="2800" dirty="0">
                <a:latin typeface="Arial" charset="0"/>
                <a:ea typeface="MS PGothic" charset="0"/>
              </a:rPr>
              <a:t>solvent interactions are weaker than the solute</a:t>
            </a:r>
            <a:r>
              <a:rPr lang="en-US" dirty="0">
                <a:latin typeface="Arial" charset="0"/>
                <a:ea typeface="MS PGothic" charset="0"/>
              </a:rPr>
              <a:t>–</a:t>
            </a:r>
            <a:r>
              <a:rPr lang="en-US" sz="2800" dirty="0">
                <a:latin typeface="Arial" charset="0"/>
                <a:ea typeface="MS PGothic" charset="0"/>
              </a:rPr>
              <a:t>solute </a:t>
            </a:r>
            <a:r>
              <a:rPr lang="en-US" sz="2800" dirty="0">
                <a:latin typeface="Arial" charset="0"/>
                <a:ea typeface="MS PGothic" charset="0"/>
                <a:sym typeface="Symbol" charset="0"/>
              </a:rPr>
              <a:t></a:t>
            </a:r>
            <a:r>
              <a:rPr lang="en-US" sz="2800" dirty="0">
                <a:latin typeface="Arial" charset="0"/>
                <a:ea typeface="MS PGothic" charset="0"/>
              </a:rPr>
              <a:t> solvent</a:t>
            </a:r>
            <a:r>
              <a:rPr lang="en-US" dirty="0">
                <a:latin typeface="Arial" charset="0"/>
                <a:ea typeface="MS PGothic" charset="0"/>
              </a:rPr>
              <a:t>–</a:t>
            </a:r>
            <a:r>
              <a:rPr lang="en-US" sz="2800" dirty="0">
                <a:latin typeface="Arial" charset="0"/>
                <a:ea typeface="MS PGothic" charset="0"/>
              </a:rPr>
              <a:t>solvent, the total vapor pressure of the solution will be more than predicted by </a:t>
            </a:r>
            <a:r>
              <a:rPr lang="en-US" sz="2800" dirty="0" err="1">
                <a:latin typeface="Arial" charset="0"/>
                <a:ea typeface="MS PGothic" charset="0"/>
              </a:rPr>
              <a:t>Raoult</a:t>
            </a:r>
            <a:r>
              <a:rPr lang="ja-JP" altLang="en-US" sz="2800" dirty="0">
                <a:latin typeface="Arial" charset="0"/>
                <a:ea typeface="MS PGothic" charset="0"/>
              </a:rPr>
              <a:t>’</a:t>
            </a:r>
            <a:r>
              <a:rPr lang="en-US" altLang="ja-JP" sz="2800" dirty="0">
                <a:latin typeface="Arial" charset="0"/>
                <a:ea typeface="MS PGothic" charset="0"/>
              </a:rPr>
              <a:t>s Law.</a:t>
            </a: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Vapor Pressure of a Non-ideal Solution</a:t>
            </a:r>
          </a:p>
        </p:txBody>
      </p:sp>
    </p:spTree>
    <p:extLst>
      <p:ext uri="{BB962C8B-B14F-4D97-AF65-F5344CB8AC3E}">
        <p14:creationId xmlns:p14="http://schemas.microsoft.com/office/powerpoint/2010/main" val="348906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Deviations from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Raoult</a:t>
            </a:r>
            <a:r>
              <a:rPr lang="ja-JP" altLang="en-US" dirty="0">
                <a:latin typeface="Arial" charset="0"/>
                <a:ea typeface="MS PGothic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MS PGothic" charset="0"/>
                <a:cs typeface="Arial" charset="0"/>
              </a:rPr>
              <a:t>s Law</a:t>
            </a:r>
            <a:endParaRPr lang="en-US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75779" name="Picture 1" descr="12_1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149225" y="1295400"/>
            <a:ext cx="884237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6435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838200"/>
          </a:xfrm>
        </p:spPr>
        <p:txBody>
          <a:bodyPr/>
          <a:lstStyle/>
          <a:p>
            <a:r>
              <a:rPr lang="en-US"/>
              <a:t>Solubility Trends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39100" cy="5233988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/>
              <a:t>The solubility of MOST solids increases with temperature.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/>
              <a:t>The rate at which solids dissolve increases with increasing surface area of the solid.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/>
              <a:t>The solubility of gases decreases with increases in temperature.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/>
              <a:t>The solubility of gases increases with the pressure above the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733800" cy="838200"/>
          </a:xfrm>
        </p:spPr>
        <p:txBody>
          <a:bodyPr/>
          <a:lstStyle/>
          <a:p>
            <a:r>
              <a:rPr lang="en-US"/>
              <a:t>Therefore…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Solids tend to dissolve best when: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05000" y="1676400"/>
            <a:ext cx="6111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Tx/>
              <a:buChar char="o"/>
            </a:pPr>
            <a:r>
              <a:rPr lang="en-US" sz="2800"/>
              <a:t> Heated</a:t>
            </a:r>
          </a:p>
          <a:p>
            <a:pPr>
              <a:buClr>
                <a:schemeClr val="accent1"/>
              </a:buClr>
              <a:buFontTx/>
              <a:buChar char="o"/>
            </a:pPr>
            <a:r>
              <a:rPr lang="en-US" sz="2800"/>
              <a:t> Stirred</a:t>
            </a:r>
          </a:p>
          <a:p>
            <a:pPr>
              <a:buClr>
                <a:schemeClr val="accent1"/>
              </a:buClr>
              <a:buFontTx/>
              <a:buChar char="o"/>
            </a:pPr>
            <a:r>
              <a:rPr lang="en-US" sz="2800"/>
              <a:t> Ground into small particles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Gases tend to dissolve best when: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889125" y="3886200"/>
            <a:ext cx="6111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Tx/>
              <a:buChar char="o"/>
            </a:pPr>
            <a:r>
              <a:rPr lang="en-US" sz="2800"/>
              <a:t> The solution is cold</a:t>
            </a:r>
          </a:p>
          <a:p>
            <a:pPr>
              <a:buClr>
                <a:schemeClr val="accent1"/>
              </a:buClr>
              <a:buFontTx/>
              <a:buChar char="o"/>
            </a:pPr>
            <a:r>
              <a:rPr lang="en-US" sz="2800"/>
              <a:t> Pressure is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762000"/>
            <a:ext cx="8534400" cy="51054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solution that has the solute and solvent in dynamic equilibrium is said to be 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saturated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If you add more solute it will not dissolve.</a:t>
            </a:r>
            <a:endParaRPr lang="en-US" sz="2400" b="1" dirty="0">
              <a:solidFill>
                <a:schemeClr val="accent1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The saturation concentration depends on the temperature and pressure of gases.</a:t>
            </a:r>
          </a:p>
          <a:p>
            <a:pPr>
              <a:defRPr/>
            </a:pPr>
            <a:endParaRPr lang="en-US" sz="105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solution that has less solute than saturation is said to be 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unsaturated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More solute will dissolve at this temperature.</a:t>
            </a:r>
          </a:p>
          <a:p>
            <a:pPr>
              <a:defRPr/>
            </a:pPr>
            <a:endParaRPr lang="en-US" sz="105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solution that has more solute than saturation is said to be 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supersaturated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40963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Solubility Limit</a:t>
            </a:r>
          </a:p>
        </p:txBody>
      </p:sp>
    </p:spTree>
    <p:extLst>
      <p:ext uri="{BB962C8B-B14F-4D97-AF65-F5344CB8AC3E}">
        <p14:creationId xmlns:p14="http://schemas.microsoft.com/office/powerpoint/2010/main" val="414351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295400"/>
            <a:ext cx="8458200" cy="46101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Solubility is generally given in grams of solute that will dissolve in 100 g of water.</a:t>
            </a:r>
          </a:p>
          <a:p>
            <a:r>
              <a:rPr lang="en-US" sz="2800" dirty="0">
                <a:latin typeface="Arial" charset="0"/>
                <a:ea typeface="MS PGothic" charset="0"/>
              </a:rPr>
              <a:t>For </a:t>
            </a:r>
            <a:r>
              <a:rPr lang="en-US" sz="2800" b="1" dirty="0">
                <a:latin typeface="Arial" charset="0"/>
                <a:ea typeface="MS PGothic" charset="0"/>
              </a:rPr>
              <a:t>most</a:t>
            </a:r>
            <a:r>
              <a:rPr lang="en-US" sz="2800" dirty="0">
                <a:latin typeface="Arial" charset="0"/>
                <a:ea typeface="MS PGothic" charset="0"/>
              </a:rPr>
              <a:t> solids, the solubility of the solid increases as the temperature increases.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When </a:t>
            </a:r>
            <a:r>
              <a:rPr lang="el-GR" sz="2400" dirty="0">
                <a:latin typeface="Arial" charset="0"/>
                <a:ea typeface="MS PGothic" charset="0"/>
              </a:rPr>
              <a:t>Δ</a:t>
            </a:r>
            <a:r>
              <a:rPr lang="en-US" sz="2400" dirty="0" err="1">
                <a:latin typeface="Arial" charset="0"/>
                <a:ea typeface="MS PGothic" charset="0"/>
              </a:rPr>
              <a:t>H</a:t>
            </a:r>
            <a:r>
              <a:rPr lang="en-US" sz="2400" baseline="-25000" dirty="0" err="1">
                <a:latin typeface="Arial" charset="0"/>
                <a:ea typeface="MS PGothic" charset="0"/>
              </a:rPr>
              <a:t>solution</a:t>
            </a:r>
            <a:r>
              <a:rPr lang="en-US" sz="2400" dirty="0">
                <a:latin typeface="Arial" charset="0"/>
                <a:ea typeface="MS PGothic" charset="0"/>
              </a:rPr>
              <a:t> is endothermic</a:t>
            </a:r>
          </a:p>
          <a:p>
            <a:r>
              <a:rPr lang="en-US" sz="2800" dirty="0">
                <a:latin typeface="Arial" charset="0"/>
                <a:ea typeface="MS PGothic" charset="0"/>
              </a:rPr>
              <a:t>Solubility curves can be used to predict whether a solution with a particular amount of solute dissolved in water is saturated (on the line), unsaturated (below the line), or supersaturated (above the line).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Temperature Dependence of Solubility of Solids in Water</a:t>
            </a:r>
          </a:p>
        </p:txBody>
      </p:sp>
    </p:spTree>
    <p:extLst>
      <p:ext uri="{BB962C8B-B14F-4D97-AF65-F5344CB8AC3E}">
        <p14:creationId xmlns:p14="http://schemas.microsoft.com/office/powerpoint/2010/main" val="747936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Solubility Curves</a:t>
            </a:r>
          </a:p>
        </p:txBody>
      </p:sp>
      <p:pic>
        <p:nvPicPr>
          <p:cNvPr id="45059" name="Picture 2" descr="12_1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>
            <a:fillRect/>
          </a:stretch>
        </p:blipFill>
        <p:spPr bwMode="auto">
          <a:xfrm>
            <a:off x="1219200" y="685800"/>
            <a:ext cx="6705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5026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838200"/>
            <a:ext cx="8216900" cy="3438525"/>
          </a:xfrm>
        </p:spPr>
        <p:txBody>
          <a:bodyPr lIns="90488" tIns="44450" rIns="90488" bIns="44450"/>
          <a:lstStyle/>
          <a:p>
            <a:r>
              <a:rPr lang="en-US" sz="2800" dirty="0">
                <a:latin typeface="Arial" charset="0"/>
                <a:ea typeface="MS PGothic" charset="0"/>
              </a:rPr>
              <a:t>Moles of solute per 1 liter of solution</a:t>
            </a:r>
          </a:p>
          <a:p>
            <a:r>
              <a:rPr lang="en-US" sz="2800" dirty="0">
                <a:latin typeface="Arial" charset="0"/>
                <a:ea typeface="MS PGothic" charset="0"/>
              </a:rPr>
              <a:t>Describes how many molecules of solute in each liter of solution</a:t>
            </a:r>
          </a:p>
          <a:p>
            <a:r>
              <a:rPr lang="en-US" sz="2800" dirty="0">
                <a:latin typeface="Arial" charset="0"/>
                <a:ea typeface="MS PGothic" charset="0"/>
              </a:rPr>
              <a:t>If a sugar solution concentration is 2.0 M,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1 liter of solution contains 2.0 moles of sugar 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2 liters = 4.0 moles sugar </a:t>
            </a:r>
          </a:p>
          <a:p>
            <a:pPr lvl="1"/>
            <a:r>
              <a:rPr lang="en-US" sz="2400" dirty="0">
                <a:latin typeface="Arial" charset="0"/>
                <a:ea typeface="MS PGothic" charset="0"/>
              </a:rPr>
              <a:t>0.5 liters = 1.0 mole sugar</a:t>
            </a:r>
          </a:p>
        </p:txBody>
      </p:sp>
      <p:pic>
        <p:nvPicPr>
          <p:cNvPr id="55299" name="Picture 6" descr="Picture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55292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Solution Concentration: Molarity</a:t>
            </a:r>
          </a:p>
        </p:txBody>
      </p:sp>
    </p:spTree>
    <p:extLst>
      <p:ext uri="{BB962C8B-B14F-4D97-AF65-F5344CB8AC3E}">
        <p14:creationId xmlns:p14="http://schemas.microsoft.com/office/powerpoint/2010/main" val="120654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Temperature Dependence of Solubility of Gases in Water</a:t>
            </a:r>
          </a:p>
        </p:txBody>
      </p:sp>
      <p:pic>
        <p:nvPicPr>
          <p:cNvPr id="48131" name="Picture 2" descr="12_Pg557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"/>
          <a:stretch>
            <a:fillRect/>
          </a:stretch>
        </p:blipFill>
        <p:spPr bwMode="auto">
          <a:xfrm>
            <a:off x="2311400" y="1066800"/>
            <a:ext cx="45466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822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Pressure Dependence of Solubility of Gases in Water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295400"/>
            <a:ext cx="8458200" cy="1600200"/>
          </a:xfrm>
        </p:spPr>
        <p:txBody>
          <a:bodyPr/>
          <a:lstStyle/>
          <a:p>
            <a:r>
              <a:rPr lang="en-US" sz="2800">
                <a:latin typeface="Arial" charset="0"/>
                <a:ea typeface="MS PGothic" charset="0"/>
              </a:rPr>
              <a:t>The larger the partial pressure of a gas in contact with a liquid, the more soluble the gas is in the liquid. </a:t>
            </a:r>
          </a:p>
        </p:txBody>
      </p:sp>
      <p:pic>
        <p:nvPicPr>
          <p:cNvPr id="49156" name="Picture 1" descr="12_1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"/>
          <a:stretch>
            <a:fillRect/>
          </a:stretch>
        </p:blipFill>
        <p:spPr bwMode="auto">
          <a:xfrm>
            <a:off x="1676400" y="2667000"/>
            <a:ext cx="6067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36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Solutes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Dissociation of ionic compounds has nearly two, three or more times the vapor pressure lowering of nonionic (</a:t>
            </a:r>
            <a:r>
              <a:rPr lang="en-US" sz="4000" dirty="0" err="1"/>
              <a:t>nonelectrolyte</a:t>
            </a:r>
            <a:r>
              <a:rPr lang="en-US" sz="4000" dirty="0"/>
              <a:t>) solutes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An electrolyte is: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732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A substance whose aqueous solution conducts </a:t>
            </a:r>
          </a:p>
          <a:p>
            <a:r>
              <a:rPr lang="en-US"/>
              <a:t>   an electric current.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311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A nonelectrolyte is: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14388" y="3429000"/>
            <a:ext cx="7186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A substance whose aqueous solution does not</a:t>
            </a:r>
          </a:p>
          <a:p>
            <a:r>
              <a:rPr lang="en-US"/>
              <a:t>   conduct an electric current.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43000" y="4495800"/>
            <a:ext cx="6702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Try to classify the following substances as </a:t>
            </a:r>
          </a:p>
          <a:p>
            <a:r>
              <a:rPr lang="en-US"/>
              <a:t>electrolytes or nonelectrolytes…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Definition of Electrolytes and Nonelectrolytes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3" grpId="0" autoUpdateAnimBg="0"/>
      <p:bldP spid="1229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3814763"/>
            <a:ext cx="8469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ammeter measures the flow of electrons (current) </a:t>
            </a:r>
          </a:p>
          <a:p>
            <a:r>
              <a:rPr lang="en-US"/>
              <a:t>through the circuit.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4572000"/>
            <a:ext cx="8132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If the ammeter measures a current, and the bulb </a:t>
            </a:r>
          </a:p>
          <a:p>
            <a:pPr>
              <a:buFont typeface="Wingdings" pitchFamily="2" charset="2"/>
              <a:buNone/>
            </a:pPr>
            <a:r>
              <a:rPr lang="en-US"/>
              <a:t>   glows, then the solution conducts.</a:t>
            </a:r>
          </a:p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5410200"/>
            <a:ext cx="8326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If the ammeter fails to measure a current, and the</a:t>
            </a:r>
          </a:p>
          <a:p>
            <a:pPr>
              <a:buFont typeface="Wingdings" pitchFamily="2" charset="2"/>
              <a:buNone/>
            </a:pPr>
            <a:r>
              <a:rPr lang="en-US"/>
              <a:t>   bulb does not glow, the solution is non-conducting.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Electrolytes vs. Nonelectrolytes</a:t>
            </a:r>
          </a:p>
        </p:txBody>
      </p:sp>
      <p:pic>
        <p:nvPicPr>
          <p:cNvPr id="11270" name="Picture 6" descr="batter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990600"/>
            <a:ext cx="5638800" cy="2767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76400" y="1066800"/>
            <a:ext cx="5807075" cy="4560888"/>
          </a:xfrm>
          <a:prstGeom prst="rect">
            <a:avLst/>
          </a:prstGeom>
          <a:noFill/>
          <a:ln w="825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200"/>
              <a:t>Pure water</a:t>
            </a:r>
          </a:p>
          <a:p>
            <a:pPr marL="457200" indent="-457200">
              <a:buFontTx/>
              <a:buAutoNum type="arabicPeriod"/>
            </a:pPr>
            <a:r>
              <a:rPr lang="en-US" sz="3200"/>
              <a:t>Tap water</a:t>
            </a:r>
          </a:p>
          <a:p>
            <a:pPr marL="457200" indent="-457200">
              <a:buFontTx/>
              <a:buAutoNum type="arabicPeriod"/>
            </a:pPr>
            <a:r>
              <a:rPr lang="en-US" sz="3200"/>
              <a:t>Sugar solution</a:t>
            </a:r>
          </a:p>
          <a:p>
            <a:pPr marL="457200" indent="-457200">
              <a:buFontTx/>
              <a:buAutoNum type="arabicPeriod"/>
            </a:pPr>
            <a:r>
              <a:rPr lang="en-US" sz="3200"/>
              <a:t>Sodium chloride solution</a:t>
            </a:r>
          </a:p>
          <a:p>
            <a:pPr marL="457200" indent="-457200">
              <a:buFontTx/>
              <a:buAutoNum type="arabicPeriod"/>
            </a:pPr>
            <a:r>
              <a:rPr lang="en-US" sz="3200"/>
              <a:t>Hydrochloric acid solution</a:t>
            </a:r>
          </a:p>
          <a:p>
            <a:pPr marL="457200" indent="-457200">
              <a:buFontTx/>
              <a:buAutoNum type="arabicPeriod"/>
            </a:pPr>
            <a:r>
              <a:rPr lang="en-US" sz="3200"/>
              <a:t>Lactic acid solution</a:t>
            </a:r>
          </a:p>
          <a:p>
            <a:pPr marL="457200" indent="-457200">
              <a:buFontTx/>
              <a:buAutoNum type="arabicPeriod"/>
            </a:pPr>
            <a:r>
              <a:rPr lang="en-US" sz="3200"/>
              <a:t>Ethyl alcohol solution</a:t>
            </a:r>
          </a:p>
          <a:p>
            <a:pPr marL="457200" indent="-457200">
              <a:buFontTx/>
              <a:buAutoNum type="arabicPeriod"/>
            </a:pPr>
            <a:r>
              <a:rPr lang="en-US" sz="3200"/>
              <a:t>Pure sodium chloride</a:t>
            </a:r>
          </a:p>
          <a:p>
            <a:pPr marL="457200" indent="-457200">
              <a:buFontTx/>
              <a:buAutoNum type="arabicPeriod"/>
            </a:pPr>
            <a:endParaRPr lang="en-US" sz="32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0" y="182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Electrolytes?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1149350"/>
            <a:ext cx="268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ELECTROLYTES: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62575" y="1131888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NONELECTROLYTES: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1781175"/>
            <a:ext cx="4114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Tap water (weak)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NaCl solution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HCl solution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Lactate solution (weak)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26063" y="1733550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Pure water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Sugar solution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Ethanol solution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Pure NaCl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1563688" y="233363"/>
            <a:ext cx="5797550" cy="609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Answers to Electrolytes</a:t>
            </a:r>
          </a:p>
        </p:txBody>
      </p:sp>
    </p:spTree>
    <p:extLst>
      <p:ext uri="{BB962C8B-B14F-4D97-AF65-F5344CB8AC3E}">
        <p14:creationId xmlns:p14="http://schemas.microsoft.com/office/powerpoint/2010/main" val="13362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  <p:bldP spid="14342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4175" y="762000"/>
            <a:ext cx="8612188" cy="4876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Colligative properties</a:t>
            </a:r>
            <a:r>
              <a:rPr lang="en-US" sz="28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2800" dirty="0">
                <a:ea typeface="+mn-ea"/>
                <a:cs typeface="+mn-cs"/>
              </a:rPr>
              <a:t>are properties whose value depends only on the number of solute particles, and not on what they are.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Value of the property depends on the concentration of the solution.</a:t>
            </a:r>
          </a:p>
          <a:p>
            <a:pPr>
              <a:defRPr/>
            </a:pPr>
            <a:endParaRPr lang="en-US" sz="2400" dirty="0">
              <a:ea typeface="+mn-ea"/>
              <a:cs typeface="+mn-cs"/>
            </a:endParaRPr>
          </a:p>
          <a:p>
            <a:pPr>
              <a:defRPr/>
            </a:pPr>
            <a:r>
              <a:rPr lang="en-US" sz="2800" dirty="0">
                <a:ea typeface="+mn-ea"/>
                <a:cs typeface="+mn-cs"/>
              </a:rPr>
              <a:t>The difference in the value of the property between the solution and the pure substance is generally related to the different attractive forces and solute particles occupying solvent molecules positions.</a:t>
            </a:r>
          </a:p>
        </p:txBody>
      </p:sp>
      <p:sp>
        <p:nvSpPr>
          <p:cNvPr id="63491" name="Title 1"/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Colligative Properties</a:t>
            </a:r>
          </a:p>
        </p:txBody>
      </p:sp>
    </p:spTree>
    <p:extLst>
      <p:ext uri="{BB962C8B-B14F-4D97-AF65-F5344CB8AC3E}">
        <p14:creationId xmlns:p14="http://schemas.microsoft.com/office/powerpoint/2010/main" val="3979408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Colligative Properties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09600" y="1095375"/>
            <a:ext cx="7924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Colligative properties are those that depend on the concentration of particles in a solution, not upon the identity of those properties.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752600" y="3289300"/>
            <a:ext cx="6111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Boiling Point Elevation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en-US" sz="2800">
                <a:solidFill>
                  <a:schemeClr val="bg1"/>
                </a:solidFill>
              </a:rPr>
              <a:t> Freezing Point Depression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en-US" sz="2800">
                <a:solidFill>
                  <a:schemeClr val="bg1"/>
                </a:solidFill>
              </a:rPr>
              <a:t> Osmotic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713" y="1392238"/>
            <a:ext cx="5410200" cy="838200"/>
          </a:xfrm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van’t Hoff Factor, </a:t>
            </a:r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73100" y="2595563"/>
            <a:ext cx="807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Electrolytes may have two, three or more times the effect on boiling point, freezing point, and osmotic pressure, depending on its dissociation.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685004"/>
            <a:ext cx="8382000" cy="2514600"/>
          </a:xfrm>
        </p:spPr>
        <p:txBody>
          <a:bodyPr lIns="90488" tIns="44450" rIns="90488" bIns="44450"/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Moles of solute per 1 kilogram of solvent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  <a:ea typeface="MS PGothic" charset="0"/>
              </a:rPr>
              <a:t>Defined in terms of amount of solvent, not solution 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  <a:latin typeface="Arial" charset="0"/>
                <a:ea typeface="MS PGothic" charset="0"/>
              </a:rPr>
              <a:t>Like the others</a:t>
            </a: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Does not vary with temperature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  <a:ea typeface="MS PGothic" charset="0"/>
              </a:rPr>
              <a:t>Because based on masses, not volumes</a:t>
            </a:r>
          </a:p>
        </p:txBody>
      </p:sp>
      <p:pic>
        <p:nvPicPr>
          <p:cNvPr id="56323" name="Picture 6" descr="Picture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777573"/>
            <a:ext cx="71072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itle 1"/>
          <p:cNvSpPr>
            <a:spLocks noGrp="1"/>
          </p:cNvSpPr>
          <p:nvPr>
            <p:ph type="title"/>
          </p:nvPr>
        </p:nvSpPr>
        <p:spPr>
          <a:xfrm>
            <a:off x="0" y="30216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Solution Concentration: Molality, m</a:t>
            </a:r>
          </a:p>
        </p:txBody>
      </p:sp>
    </p:spTree>
    <p:extLst>
      <p:ext uri="{BB962C8B-B14F-4D97-AF65-F5344CB8AC3E}">
        <p14:creationId xmlns:p14="http://schemas.microsoft.com/office/powerpoint/2010/main" val="795220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5" y="303213"/>
            <a:ext cx="7010400" cy="609600"/>
          </a:xfrm>
        </p:spPr>
        <p:txBody>
          <a:bodyPr/>
          <a:lstStyle/>
          <a:p>
            <a:r>
              <a:rPr lang="en-US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Dissociation Equations and the Determination of </a:t>
            </a:r>
            <a:r>
              <a:rPr lang="en-US" sz="32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52600" y="184785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NaCl(s)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52600" y="260985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AgNO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(s)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52600" y="337185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MgCl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(s)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828800" y="413385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Na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SO</a:t>
            </a:r>
            <a:r>
              <a:rPr lang="en-US" sz="2800" baseline="-25000">
                <a:solidFill>
                  <a:schemeClr val="bg1"/>
                </a:solidFill>
              </a:rPr>
              <a:t>4</a:t>
            </a:r>
            <a:r>
              <a:rPr lang="en-US" sz="2800">
                <a:solidFill>
                  <a:schemeClr val="bg1"/>
                </a:solidFill>
              </a:rPr>
              <a:t>(s)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828800" y="489585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AlCl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(s)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733800" y="18621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Na</a:t>
            </a:r>
            <a:r>
              <a:rPr lang="en-US" sz="2800" baseline="30000">
                <a:solidFill>
                  <a:schemeClr val="bg1"/>
                </a:solidFill>
              </a:rPr>
              <a:t>+</a:t>
            </a:r>
            <a:r>
              <a:rPr lang="en-US" sz="2800">
                <a:solidFill>
                  <a:schemeClr val="bg1"/>
                </a:solidFill>
              </a:rPr>
              <a:t>(aq) + Cl</a:t>
            </a:r>
            <a:r>
              <a:rPr lang="en-US" sz="2800" baseline="30000">
                <a:solidFill>
                  <a:schemeClr val="bg1"/>
                </a:solidFill>
              </a:rPr>
              <a:t>-</a:t>
            </a:r>
            <a:r>
              <a:rPr lang="en-US" sz="2800">
                <a:solidFill>
                  <a:schemeClr val="bg1"/>
                </a:solidFill>
              </a:rPr>
              <a:t>(aq)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038600" y="260985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Ag</a:t>
            </a:r>
            <a:r>
              <a:rPr lang="en-US" sz="2800" baseline="30000">
                <a:solidFill>
                  <a:schemeClr val="bg1"/>
                </a:solidFill>
              </a:rPr>
              <a:t>+</a:t>
            </a:r>
            <a:r>
              <a:rPr lang="en-US" sz="2800">
                <a:solidFill>
                  <a:schemeClr val="bg1"/>
                </a:solidFill>
              </a:rPr>
              <a:t>(aq) + NO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 baseline="30000">
                <a:solidFill>
                  <a:schemeClr val="bg1"/>
                </a:solidFill>
              </a:rPr>
              <a:t>-</a:t>
            </a:r>
            <a:r>
              <a:rPr lang="en-US" sz="2800">
                <a:solidFill>
                  <a:schemeClr val="bg1"/>
                </a:solidFill>
              </a:rPr>
              <a:t>(aq)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62400" y="33861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Mg</a:t>
            </a:r>
            <a:r>
              <a:rPr lang="en-US" sz="2800" baseline="30000">
                <a:solidFill>
                  <a:schemeClr val="bg1"/>
                </a:solidFill>
              </a:rPr>
              <a:t>2+</a:t>
            </a:r>
            <a:r>
              <a:rPr lang="en-US" sz="2800">
                <a:solidFill>
                  <a:schemeClr val="bg1"/>
                </a:solidFill>
              </a:rPr>
              <a:t>(aq) + 2 Cl</a:t>
            </a:r>
            <a:r>
              <a:rPr lang="en-US" sz="2800" baseline="30000">
                <a:solidFill>
                  <a:schemeClr val="bg1"/>
                </a:solidFill>
              </a:rPr>
              <a:t>-</a:t>
            </a:r>
            <a:r>
              <a:rPr lang="en-US" sz="2800">
                <a:solidFill>
                  <a:schemeClr val="bg1"/>
                </a:solidFill>
              </a:rPr>
              <a:t>(aq)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343400" y="413385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2 Na</a:t>
            </a:r>
            <a:r>
              <a:rPr lang="en-US" sz="2800" baseline="30000">
                <a:solidFill>
                  <a:schemeClr val="bg1"/>
                </a:solidFill>
              </a:rPr>
              <a:t>+</a:t>
            </a:r>
            <a:r>
              <a:rPr lang="en-US" sz="2800">
                <a:solidFill>
                  <a:schemeClr val="bg1"/>
                </a:solidFill>
              </a:rPr>
              <a:t>(aq) + SO</a:t>
            </a:r>
            <a:r>
              <a:rPr lang="en-US" sz="2800" baseline="-25000">
                <a:solidFill>
                  <a:schemeClr val="bg1"/>
                </a:solidFill>
              </a:rPr>
              <a:t>4</a:t>
            </a:r>
            <a:r>
              <a:rPr lang="en-US" sz="2800" baseline="30000">
                <a:solidFill>
                  <a:schemeClr val="bg1"/>
                </a:solidFill>
              </a:rPr>
              <a:t>2-</a:t>
            </a:r>
            <a:r>
              <a:rPr lang="en-US" sz="2800">
                <a:solidFill>
                  <a:schemeClr val="bg1"/>
                </a:solidFill>
              </a:rPr>
              <a:t>(aq)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886200" y="489585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Al</a:t>
            </a:r>
            <a:r>
              <a:rPr lang="en-US" sz="2800" baseline="30000">
                <a:solidFill>
                  <a:schemeClr val="bg1"/>
                </a:solidFill>
              </a:rPr>
              <a:t>3+</a:t>
            </a:r>
            <a:r>
              <a:rPr lang="en-US" sz="2800">
                <a:solidFill>
                  <a:schemeClr val="bg1"/>
                </a:solidFill>
              </a:rPr>
              <a:t>(aq) + 3 Cl</a:t>
            </a:r>
            <a:r>
              <a:rPr lang="en-US" sz="2800" baseline="30000">
                <a:solidFill>
                  <a:schemeClr val="bg1"/>
                </a:solidFill>
              </a:rPr>
              <a:t>-</a:t>
            </a:r>
            <a:r>
              <a:rPr lang="en-US" sz="2800">
                <a:solidFill>
                  <a:schemeClr val="bg1"/>
                </a:solidFill>
              </a:rPr>
              <a:t>(aq)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4419600" y="1543050"/>
            <a:ext cx="2743200" cy="3810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6172200" y="1543050"/>
            <a:ext cx="990600" cy="3810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4648200" y="2305050"/>
            <a:ext cx="2743200" cy="3810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>
            <a:off x="6477000" y="2305050"/>
            <a:ext cx="990600" cy="3810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4800600" y="2990850"/>
            <a:ext cx="3200400" cy="4572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>
            <a:off x="6629400" y="3067050"/>
            <a:ext cx="1371600" cy="4572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5105400" y="3752850"/>
            <a:ext cx="3200400" cy="4572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>
            <a:off x="7010400" y="3752850"/>
            <a:ext cx="1371600" cy="4572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 flipV="1">
            <a:off x="4343400" y="5353050"/>
            <a:ext cx="3505200" cy="8382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H="1" flipV="1">
            <a:off x="6248400" y="5353050"/>
            <a:ext cx="1524000" cy="8382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7299325" y="1284288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66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FF66"/>
                </a:solidFill>
              </a:rPr>
              <a:t> = 2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543800" y="215265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66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FF66"/>
                </a:solidFill>
              </a:rPr>
              <a:t> = 2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8077200" y="283845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66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FF66"/>
                </a:solidFill>
              </a:rPr>
              <a:t> = 3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8239125" y="375285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66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FF66"/>
                </a:solidFill>
              </a:rPr>
              <a:t> = 3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8001000" y="588645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66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FF66"/>
                </a:solidFill>
              </a:rPr>
              <a:t>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animBg="1"/>
      <p:bldP spid="51214" grpId="0" animBg="1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  <p:bldP spid="51222" grpId="0" animBg="1"/>
      <p:bldP spid="51223" grpId="0"/>
      <p:bldP spid="51224" grpId="0"/>
      <p:bldP spid="51225" grpId="0"/>
      <p:bldP spid="51226" grpId="0"/>
      <p:bldP spid="512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9144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Ideal vs. Real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van’t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Hoff Factor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90516" y="1026473"/>
            <a:ext cx="8169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ideal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van’t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Hoff Factor is only achieved in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DILUTE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solution.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2025"/>
            <a:ext cx="91440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Freezing Point Depression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22325" y="1222375"/>
            <a:ext cx="7483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Each mole of solute particles lowers the freezing point of 1 kilogram of water by 1.86 degrees Celsius.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852613" y="4037013"/>
            <a:ext cx="595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</a:rPr>
              <a:t>K</a:t>
            </a:r>
            <a:r>
              <a:rPr lang="en-US" sz="2800" i="1" baseline="-25000">
                <a:solidFill>
                  <a:srgbClr val="FFFF00"/>
                </a:solidFill>
                <a:latin typeface="Times New Roman" pitchFamily="18" charset="0"/>
              </a:rPr>
              <a:t>f</a:t>
            </a:r>
            <a:r>
              <a:rPr lang="en-US" sz="2800">
                <a:solidFill>
                  <a:schemeClr val="bg1"/>
                </a:solidFill>
              </a:rPr>
              <a:t> = 1.86 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C  kilogram/mol</a:t>
            </a:r>
          </a:p>
        </p:txBody>
      </p:sp>
      <p:graphicFrame>
        <p:nvGraphicFramePr>
          <p:cNvPr id="471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122488" y="2727325"/>
          <a:ext cx="48974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0" name="Equation" r:id="rId3" imgW="1079280" imgH="241200" progId="Equation.3">
                  <p:embed/>
                </p:oleObj>
              </mc:Choice>
              <mc:Fallback>
                <p:oleObj name="Equation" r:id="rId3" imgW="10792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727325"/>
                        <a:ext cx="4897437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878013" y="4676775"/>
            <a:ext cx="5959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en-US" sz="2800">
                <a:solidFill>
                  <a:schemeClr val="bg1"/>
                </a:solidFill>
              </a:rPr>
              <a:t> = molality of the solution</a:t>
            </a:r>
            <a:endParaRPr lang="en-US" sz="280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063750" y="5332413"/>
            <a:ext cx="595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2800">
                <a:solidFill>
                  <a:schemeClr val="bg1"/>
                </a:solidFill>
              </a:rPr>
              <a:t> =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van’t Hoff</a:t>
            </a:r>
            <a:r>
              <a:rPr lang="en-US"/>
              <a:t> </a:t>
            </a:r>
            <a:r>
              <a:rPr lang="en-US" sz="2800">
                <a:solidFill>
                  <a:schemeClr val="bg1"/>
                </a:solidFill>
              </a:rPr>
              <a:t>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  <p:bldP spid="471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12_Pg57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"/>
          <a:stretch>
            <a:fillRect/>
          </a:stretch>
        </p:blipFill>
        <p:spPr bwMode="auto">
          <a:xfrm>
            <a:off x="228600" y="1143000"/>
            <a:ext cx="533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12_Pg574_UnFigur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43225"/>
            <a:ext cx="337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itle 4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Freezing Point Depression and Boiling Point Elevation</a:t>
            </a:r>
          </a:p>
        </p:txBody>
      </p:sp>
    </p:spTree>
    <p:extLst>
      <p:ext uri="{BB962C8B-B14F-4D97-AF65-F5344CB8AC3E}">
        <p14:creationId xmlns:p14="http://schemas.microsoft.com/office/powerpoint/2010/main" val="423948727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Boiling Point Elevation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22325" y="1222375"/>
            <a:ext cx="7483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Each mole of solute particles raises the boiling point of 1 kilogram of water by 0.51 degrees Celsius.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852613" y="4037013"/>
            <a:ext cx="595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</a:rPr>
              <a:t>K</a:t>
            </a:r>
            <a:r>
              <a:rPr lang="en-US" sz="2800" i="1" baseline="-25000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en-US" sz="2800">
                <a:solidFill>
                  <a:schemeClr val="bg1"/>
                </a:solidFill>
              </a:rPr>
              <a:t> = 0.51 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C  kilogram/mol</a:t>
            </a:r>
          </a:p>
        </p:txBody>
      </p:sp>
      <p:graphicFrame>
        <p:nvGraphicFramePr>
          <p:cNvPr id="727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122488" y="2749550"/>
          <a:ext cx="4897437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0" name="Equation" r:id="rId3" imgW="1066680" imgH="228600" progId="Equation.3">
                  <p:embed/>
                </p:oleObj>
              </mc:Choice>
              <mc:Fallback>
                <p:oleObj name="Equation" r:id="rId3" imgW="1066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749550"/>
                        <a:ext cx="4897437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878013" y="4676775"/>
            <a:ext cx="5959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en-US" sz="2800">
                <a:solidFill>
                  <a:schemeClr val="bg1"/>
                </a:solidFill>
              </a:rPr>
              <a:t> = molality of the solution</a:t>
            </a:r>
            <a:endParaRPr lang="en-US" sz="280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063750" y="5332413"/>
            <a:ext cx="595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2800">
                <a:solidFill>
                  <a:schemeClr val="bg1"/>
                </a:solidFill>
              </a:rPr>
              <a:t> =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van’t Hoff</a:t>
            </a:r>
            <a:r>
              <a:rPr lang="en-US"/>
              <a:t> </a:t>
            </a:r>
            <a:r>
              <a:rPr lang="en-US" sz="2800">
                <a:solidFill>
                  <a:schemeClr val="bg1"/>
                </a:solidFill>
              </a:rPr>
              <a:t>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0" grpId="0"/>
      <p:bldP spid="727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Freezing Point Depression and Boiling Point Elevation Constants, </a:t>
            </a:r>
            <a:r>
              <a:rPr lang="en-US" sz="320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C/</a:t>
            </a:r>
            <a:r>
              <a:rPr lang="en-US" sz="3200" i="1">
                <a:solidFill>
                  <a:schemeClr val="bg1"/>
                </a:solidFill>
                <a:sym typeface="Symbol" pitchFamily="18" charset="2"/>
              </a:rPr>
              <a:t>m</a:t>
            </a:r>
          </a:p>
        </p:txBody>
      </p:sp>
      <p:graphicFrame>
        <p:nvGraphicFramePr>
          <p:cNvPr id="49306" name="Group 154"/>
          <p:cNvGraphicFramePr>
            <a:graphicFrameLocks noGrp="1"/>
          </p:cNvGraphicFramePr>
          <p:nvPr>
            <p:ph sz="half" idx="2"/>
          </p:nvPr>
        </p:nvGraphicFramePr>
        <p:xfrm>
          <a:off x="519113" y="1539875"/>
          <a:ext cx="7924800" cy="3346133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Solvent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K</a:t>
                      </a:r>
                      <a:r>
                        <a:rPr kumimoji="0" lang="en-US" sz="2800" b="1" i="1" u="none" strike="noStrike" cap="none" normalizeH="0" baseline="-25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K</a:t>
                      </a:r>
                      <a:r>
                        <a:rPr kumimoji="0" lang="en-US" sz="2800" b="1" i="1" u="none" strike="noStrike" cap="none" normalizeH="0" baseline="-25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Acetic acid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3.90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3.07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Benzene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5.12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2.53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Nitrobenzene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8.1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5.24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Phenol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7.27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3.56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Water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1.86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0.512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Osmotic Pressure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4288"/>
            <a:ext cx="91440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06450" y="1352550"/>
            <a:ext cx="7437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minimum pressure that stops the osmosis is equal to the osmotic pressure of the solution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346075"/>
            <a:ext cx="7772400" cy="1143000"/>
          </a:xfrm>
        </p:spPr>
        <p:txBody>
          <a:bodyPr/>
          <a:lstStyle/>
          <a:p>
            <a:r>
              <a:rPr lang="en-US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Osmotic Pressure Calculations</a:t>
            </a:r>
          </a:p>
        </p:txBody>
      </p:sp>
      <p:graphicFrame>
        <p:nvGraphicFramePr>
          <p:cNvPr id="747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148013" y="1508125"/>
          <a:ext cx="34321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7" name="Equation" r:id="rId3" imgW="660240" imgH="203040" progId="Equation.3">
                  <p:embed/>
                </p:oleObj>
              </mc:Choice>
              <mc:Fallback>
                <p:oleObj name="Equation" r:id="rId3" imgW="6602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508125"/>
                        <a:ext cx="34321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449388" y="2973388"/>
            <a:ext cx="396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sym typeface="Symbol" pitchFamily="18" charset="2"/>
              </a:rPr>
              <a:t>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 = Osmotic pressure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427163" y="3662363"/>
            <a:ext cx="5141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= Molarity of the solution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506538" y="4411663"/>
            <a:ext cx="7310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 = Gas Constant = 0.08206 Latm/molK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474788" y="5132388"/>
            <a:ext cx="4838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T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= 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Absolute Temperature</a:t>
            </a:r>
            <a:endParaRPr lang="en-US" sz="28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  <p:bldP spid="74760" grpId="0"/>
      <p:bldP spid="7476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12_1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"/>
          <a:stretch>
            <a:fillRect/>
          </a:stretch>
        </p:blipFill>
        <p:spPr bwMode="auto">
          <a:xfrm>
            <a:off x="304800" y="1460500"/>
            <a:ext cx="85344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An Osmosis Cell</a:t>
            </a:r>
          </a:p>
        </p:txBody>
      </p:sp>
    </p:spTree>
    <p:extLst>
      <p:ext uri="{BB962C8B-B14F-4D97-AF65-F5344CB8AC3E}">
        <p14:creationId xmlns:p14="http://schemas.microsoft.com/office/powerpoint/2010/main" val="413518418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idx="1"/>
          </p:nvPr>
        </p:nvSpPr>
        <p:spPr>
          <a:xfrm>
            <a:off x="384175" y="1181808"/>
            <a:ext cx="8526463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Parts can be measured by mass or volume.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Parts are generally measured in the same units.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By mass in grams, kilogram,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</a:rPr>
              <a:t>lbs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, etc.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By volume in mL, L, gallons, etc.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Mass and volume combined in grams and mL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Parts Solute in Parts Solution </a:t>
            </a:r>
          </a:p>
        </p:txBody>
      </p:sp>
    </p:spTree>
    <p:extLst>
      <p:ext uri="{BB962C8B-B14F-4D97-AF65-F5344CB8AC3E}">
        <p14:creationId xmlns:p14="http://schemas.microsoft.com/office/powerpoint/2010/main" val="3807646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019800" cy="914400"/>
          </a:xfrm>
        </p:spPr>
        <p:txBody>
          <a:bodyPr/>
          <a:lstStyle/>
          <a:p>
            <a:r>
              <a:rPr lang="en-US"/>
              <a:t>Suspensions and Colloids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778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Suspensions and colloids are NOT solutions.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Suspensions</a:t>
            </a:r>
            <a:r>
              <a:rPr lang="en-US" sz="2800"/>
              <a:t>: The particles are so large that they settle out of the solvent if not constantly stirred.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Colloids</a:t>
            </a:r>
            <a:r>
              <a:rPr lang="en-US" sz="2800"/>
              <a:t>: The particles intermediate in size between those of a suspension and those of a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Types of Colloids</a:t>
            </a:r>
          </a:p>
        </p:txBody>
      </p:sp>
      <p:graphicFrame>
        <p:nvGraphicFramePr>
          <p:cNvPr id="24786" name="Group 210"/>
          <p:cNvGraphicFramePr>
            <a:graphicFrameLocks noGrp="1"/>
          </p:cNvGraphicFramePr>
          <p:nvPr>
            <p:ph idx="1"/>
          </p:nvPr>
        </p:nvGraphicFramePr>
        <p:xfrm>
          <a:off x="174625" y="1109663"/>
          <a:ext cx="8777288" cy="4419600"/>
        </p:xfrm>
        <a:graphic>
          <a:graphicData uri="http://schemas.openxmlformats.org/drawingml/2006/table">
            <a:tbl>
              <a:tblPr/>
              <a:tblGrid>
                <a:gridCol w="346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Examples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Dispersing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Medium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Dispersed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Substance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Colloid Type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Fog, aerosol sprays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Gas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Liquid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Aerosol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Smoke, airborn germs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Gas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Aerosol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Whipped cream, soap suds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Liquid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Gas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Foam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Milk, mayonnaise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Liquid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Liquid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Emulsion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Paint, clays, gelatin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Liquid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Marshmallow, Styrofoam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Gas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 Foam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Butter, cheese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Liquid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 Emulsion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Ruby glass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Solid sol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4876800" cy="990600"/>
          </a:xfrm>
        </p:spPr>
        <p:txBody>
          <a:bodyPr/>
          <a:lstStyle/>
          <a:p>
            <a:r>
              <a:rPr lang="en-US"/>
              <a:t>The Tyndall Effect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3581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Colloids scatter light, making a beam visible. Solutions do not scatter light.</a:t>
            </a:r>
          </a:p>
        </p:txBody>
      </p:sp>
      <p:pic>
        <p:nvPicPr>
          <p:cNvPr id="10244" name="Picture 4" descr="tyndall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295400"/>
            <a:ext cx="5486400" cy="4114800"/>
          </a:xfrm>
          <a:noFill/>
          <a:ln>
            <a:solidFill>
              <a:srgbClr val="000000"/>
            </a:solidFill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2725" y="3886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Which glass contains</a:t>
            </a:r>
            <a:r>
              <a:rPr lang="en-US"/>
              <a:t> </a:t>
            </a:r>
            <a:r>
              <a:rPr lang="en-US" sz="2800"/>
              <a:t>a colloid?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934200" y="4419600"/>
            <a:ext cx="146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solution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51325" y="4416425"/>
            <a:ext cx="124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colloid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4876800" y="3962400"/>
            <a:ext cx="5334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 flipV="1">
            <a:off x="7010400" y="3962400"/>
            <a:ext cx="38100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 animBg="1"/>
      <p:bldP spid="1024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All of the following are colligative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Osmotic Pressure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Boiling Point elevation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Freezing Point depression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Density elevation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r>
              <a:rPr lang="en-US" sz="3200"/>
              <a:t>Calculations of Solution Concentration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65175" y="1581150"/>
            <a:ext cx="77724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Mass percent</a:t>
            </a:r>
            <a:r>
              <a:rPr lang="en-US" sz="2800"/>
              <a:t> - the ratio of mass units of solute to mass units of solution, expressed as a percent</a:t>
            </a:r>
            <a:r>
              <a:rPr lang="en-US"/>
              <a:t> </a:t>
            </a:r>
          </a:p>
        </p:txBody>
      </p:sp>
      <p:graphicFrame>
        <p:nvGraphicFramePr>
          <p:cNvPr id="5427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57250" y="3279775"/>
          <a:ext cx="745331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9" name="Equation" r:id="rId3" imgW="2806560" imgH="482400" progId="Equation.3">
                  <p:embed/>
                </p:oleObj>
              </mc:Choice>
              <mc:Fallback>
                <p:oleObj name="Equation" r:id="rId3" imgW="2806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279775"/>
                        <a:ext cx="7453313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6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Find the mass percent of CuSO</a:t>
            </a:r>
            <a:r>
              <a:rPr lang="en-US" sz="2800" baseline="-25000" dirty="0"/>
              <a:t>4</a:t>
            </a:r>
            <a:r>
              <a:rPr lang="en-US" sz="2800" dirty="0"/>
              <a:t> in a solution whose density is 1.30 g/ml and whose molarity is 4.73 M.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41.9%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6.15%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58.1%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6.03%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2091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143000"/>
          </a:xfrm>
          <a:noFill/>
          <a:ln/>
        </p:spPr>
        <p:txBody>
          <a:bodyPr/>
          <a:lstStyle/>
          <a:p>
            <a:r>
              <a:rPr lang="en-US" sz="3200"/>
              <a:t>Calculations of Solution Concentration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23913" y="1501775"/>
            <a:ext cx="73914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Mole fraction</a:t>
            </a:r>
            <a:r>
              <a:rPr lang="en-US" sz="2800"/>
              <a:t> – the ratio of moles of solute to total moles of solution</a:t>
            </a:r>
            <a:r>
              <a:rPr lang="en-US"/>
              <a:t> </a:t>
            </a:r>
          </a:p>
        </p:txBody>
      </p:sp>
      <p:graphicFrame>
        <p:nvGraphicFramePr>
          <p:cNvPr id="5530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895350" y="3032125"/>
          <a:ext cx="70453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3" name="Equation" r:id="rId3" imgW="2082600" imgH="431640" progId="Equation.3">
                  <p:embed/>
                </p:oleObj>
              </mc:Choice>
              <mc:Fallback>
                <p:oleObj name="Equation" r:id="rId3" imgW="2082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032125"/>
                        <a:ext cx="7045325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5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3999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What is the mole percent of ethanol (C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5</a:t>
            </a:r>
            <a:r>
              <a:rPr lang="en-US" sz="2800" dirty="0"/>
              <a:t>OH), which consists of 71.0 g of ethanol for every 14.3 g of water present?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66.0%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1.94%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1.52%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83.2%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34.0%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270683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143000"/>
          </a:xfrm>
          <a:noFill/>
          <a:ln/>
        </p:spPr>
        <p:txBody>
          <a:bodyPr/>
          <a:lstStyle/>
          <a:p>
            <a:r>
              <a:rPr lang="en-US" sz="3200"/>
              <a:t>Calculations of Solution Concentration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23913" y="1501775"/>
            <a:ext cx="73914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Molality</a:t>
            </a:r>
            <a:r>
              <a:rPr lang="en-US" sz="2800"/>
              <a:t> – moles of solute per kilogram of solvent</a:t>
            </a:r>
            <a:r>
              <a:rPr lang="en-US"/>
              <a:t> </a:t>
            </a:r>
          </a:p>
        </p:txBody>
      </p:sp>
      <p:graphicFrame>
        <p:nvGraphicFramePr>
          <p:cNvPr id="593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25538" y="3032125"/>
          <a:ext cx="670083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7" name="Equation" r:id="rId3" imgW="1981080" imgH="431640" progId="Equation.3">
                  <p:embed/>
                </p:oleObj>
              </mc:Choice>
              <mc:Fallback>
                <p:oleObj name="Equation" r:id="rId3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032125"/>
                        <a:ext cx="6700837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2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What is the </a:t>
            </a:r>
            <a:r>
              <a:rPr lang="en-US" sz="2800" dirty="0" err="1"/>
              <a:t>molality</a:t>
            </a:r>
            <a:r>
              <a:rPr lang="en-US" sz="2800" dirty="0"/>
              <a:t> of solution of 33.5 g </a:t>
            </a:r>
            <a:r>
              <a:rPr lang="en-US" sz="2800" dirty="0" err="1"/>
              <a:t>propanol</a:t>
            </a:r>
            <a:r>
              <a:rPr lang="en-US" sz="2800" dirty="0"/>
              <a:t> (CH</a:t>
            </a:r>
            <a:r>
              <a:rPr lang="en-US" sz="2800" baseline="-25000" dirty="0"/>
              <a:t>3</a:t>
            </a:r>
            <a:r>
              <a:rPr lang="en-US" sz="2800" dirty="0"/>
              <a:t>CH</a:t>
            </a:r>
            <a:r>
              <a:rPr lang="en-US" sz="2800" baseline="-25000" dirty="0"/>
              <a:t>2</a:t>
            </a:r>
            <a:r>
              <a:rPr lang="en-US" sz="2800" dirty="0"/>
              <a:t>CH</a:t>
            </a:r>
            <a:r>
              <a:rPr lang="en-US" sz="2800" baseline="-25000" dirty="0"/>
              <a:t>2</a:t>
            </a:r>
            <a:r>
              <a:rPr lang="en-US" sz="2800" dirty="0"/>
              <a:t>OH) in 152 ml water, if the density of water is 1.00 g/ml?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3.67 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0.00367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0.273 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0.557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1321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idx="1"/>
          </p:nvPr>
        </p:nvSpPr>
        <p:spPr>
          <a:xfrm>
            <a:off x="384175" y="1627498"/>
            <a:ext cx="8526463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Percentage = parts of solute in every 100 parts solution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If a solution is 0.9% by mass, then there are 0.9 grams of solute in every 100 grams of solution (or 0.9 kg solute in every 100 kg solution).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Parts per million = parts of solute in every 1 million parts solution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If a solution is 36 ppm by volume, then there are 36 mL of solute in 1 million mL of solution.</a:t>
            </a:r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Parts Solute in Parts Solution </a:t>
            </a:r>
          </a:p>
        </p:txBody>
      </p:sp>
    </p:spTree>
    <p:extLst>
      <p:ext uri="{BB962C8B-B14F-4D97-AF65-F5344CB8AC3E}">
        <p14:creationId xmlns:p14="http://schemas.microsoft.com/office/powerpoint/2010/main" val="1391327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r>
              <a:rPr lang="en-US" sz="3200"/>
              <a:t>Calculations of Solution Concentration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65175" y="1581150"/>
            <a:ext cx="77724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Molarity</a:t>
            </a:r>
            <a:r>
              <a:rPr lang="en-US" sz="2800" dirty="0"/>
              <a:t> - the ratio of moles of solute to liters of solution</a:t>
            </a:r>
            <a:endParaRPr lang="en-US" dirty="0"/>
          </a:p>
        </p:txBody>
      </p:sp>
      <p:graphicFrame>
        <p:nvGraphicFramePr>
          <p:cNvPr id="604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73150" y="3216275"/>
          <a:ext cx="6586538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1" name="Equation" r:id="rId3" imgW="2019240" imgH="431640" progId="Equation.3">
                  <p:embed/>
                </p:oleObj>
              </mc:Choice>
              <mc:Fallback>
                <p:oleObj name="Equation" r:id="rId3" imgW="2019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216275"/>
                        <a:ext cx="6586538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5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A solution containing 481.6 g of Mg(NO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  <a:r>
              <a:rPr lang="en-US" sz="2800" dirty="0"/>
              <a:t> per liter has a density of 1.114 g/ml. The molarity of the solution is: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3.247 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2.915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9.740 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3.617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20991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4000" dirty="0"/>
              <a:t>A correct statement of Henry's law is: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872397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the concentration of a gas in solution is inversely proportional to temperature.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991513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the concentration of a gas in solution is directly proportional to the mole fraction of solvent.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4056039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the concentration of a gas in solution is independent of pressure.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5011382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the concentration of a gas in a solution is inversely proportional to pressure.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980373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56595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7082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700" dirty="0"/>
              <a:t>The solubility of O</a:t>
            </a:r>
            <a:r>
              <a:rPr lang="en-US" sz="2700" baseline="-25000" dirty="0"/>
              <a:t>2</a:t>
            </a:r>
            <a:r>
              <a:rPr lang="en-US" sz="2700" dirty="0"/>
              <a:t> in water is 0.590g/L at an oxygen pressure of around 14.7 atm.  What is the Henry’s Law constant for O</a:t>
            </a:r>
            <a:r>
              <a:rPr lang="en-US" sz="2700" baseline="-25000" dirty="0"/>
              <a:t>2</a:t>
            </a:r>
            <a:r>
              <a:rPr lang="en-US" sz="2700" dirty="0"/>
              <a:t> (in units of </a:t>
            </a:r>
            <a:r>
              <a:rPr lang="en-US" sz="2700" dirty="0" err="1"/>
              <a:t>L</a:t>
            </a:r>
            <a:r>
              <a:rPr lang="en-US" sz="2700" dirty="0" err="1">
                <a:latin typeface="Comic Sans MS"/>
              </a:rPr>
              <a:t>·atm</a:t>
            </a:r>
            <a:r>
              <a:rPr lang="en-US" sz="2700" dirty="0">
                <a:latin typeface="Comic Sans MS"/>
              </a:rPr>
              <a:t>/</a:t>
            </a:r>
            <a:r>
              <a:rPr lang="en-US" sz="2700" dirty="0" err="1">
                <a:latin typeface="Comic Sans MS"/>
              </a:rPr>
              <a:t>mol</a:t>
            </a:r>
            <a:r>
              <a:rPr lang="en-US" sz="2700" dirty="0">
                <a:latin typeface="Comic Sans MS"/>
              </a:rPr>
              <a:t>)?</a:t>
            </a:r>
            <a:endParaRPr lang="en-US" sz="2700" dirty="0"/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4.01E</a:t>
              </a:r>
              <a:r>
                <a:rPr lang="en-US" baseline="30000" dirty="0"/>
                <a:t>-2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1.25E</a:t>
              </a:r>
              <a:r>
                <a:rPr lang="en-US" baseline="30000" dirty="0"/>
                <a:t>-3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7.97E</a:t>
              </a:r>
              <a:r>
                <a:rPr lang="en-US" baseline="30000" dirty="0"/>
                <a:t>2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2.71E</a:t>
              </a:r>
              <a:r>
                <a:rPr lang="en-US" baseline="30000" dirty="0"/>
                <a:t>-1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None of them are within 5% of the correct answer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38616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600" dirty="0"/>
              <a:t>121.2 g of NaCl completely dissolve (producing Na</a:t>
            </a:r>
            <a:r>
              <a:rPr lang="en-US" sz="2600" baseline="30000" dirty="0"/>
              <a:t>+</a:t>
            </a:r>
            <a:r>
              <a:rPr lang="en-US" sz="2600" dirty="0"/>
              <a:t> and </a:t>
            </a:r>
            <a:r>
              <a:rPr lang="en-US" sz="2600" dirty="0" err="1"/>
              <a:t>Cl</a:t>
            </a:r>
            <a:r>
              <a:rPr lang="en-US" sz="2600" baseline="30000" dirty="0"/>
              <a:t>-</a:t>
            </a:r>
            <a:r>
              <a:rPr lang="en-US" sz="2600" dirty="0"/>
              <a:t> ions) in 1.00 Kg of water at 25</a:t>
            </a:r>
            <a:r>
              <a:rPr lang="en-US" sz="2600" dirty="0">
                <a:sym typeface="Symbol"/>
              </a:rPr>
              <a:t>C. The vapor pressure of pure water at this temperature is 23.8 </a:t>
            </a:r>
            <a:r>
              <a:rPr lang="en-US" sz="2600" dirty="0" err="1">
                <a:sym typeface="Symbol"/>
              </a:rPr>
              <a:t>torr</a:t>
            </a:r>
            <a:r>
              <a:rPr lang="en-US" sz="2600" dirty="0">
                <a:sym typeface="Symbol"/>
              </a:rPr>
              <a:t>. Determine the vapor pressure of the solution</a:t>
            </a:r>
            <a:endParaRPr lang="en-US" sz="2600" dirty="0"/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22.1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22.9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20.6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19.9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23.8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07797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dirty="0"/>
              <a:t>At 40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C, </a:t>
            </a:r>
            <a:r>
              <a:rPr lang="en-US" dirty="0" err="1"/>
              <a:t>heptane</a:t>
            </a:r>
            <a:r>
              <a:rPr lang="en-US" dirty="0"/>
              <a:t> has a vapor pressure of about 92.0 </a:t>
            </a:r>
            <a:r>
              <a:rPr lang="en-US" dirty="0" err="1"/>
              <a:t>torr</a:t>
            </a:r>
            <a:r>
              <a:rPr lang="en-US" dirty="0"/>
              <a:t> and octane has a vapor pressure of about 31.2 </a:t>
            </a:r>
            <a:r>
              <a:rPr lang="en-US" dirty="0" err="1"/>
              <a:t>torr</a:t>
            </a:r>
            <a:r>
              <a:rPr lang="en-US" dirty="0"/>
              <a:t>.  Assuming ideal behavior, what is the vapor pressure of a solution that contains twice as many moles of </a:t>
            </a:r>
            <a:r>
              <a:rPr lang="en-US" dirty="0" err="1"/>
              <a:t>heptane</a:t>
            </a:r>
            <a:r>
              <a:rPr lang="en-US" dirty="0"/>
              <a:t> as octane?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61.3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51.5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71.7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82.1 </a:t>
              </a:r>
              <a:r>
                <a:rPr lang="en-US" dirty="0" err="1"/>
                <a:t>torr</a:t>
              </a:r>
              <a:endParaRPr lang="en-US" dirty="0"/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42157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7.12 g sample of a compound is dissolved in 250. grams of benzene.  The freezing point of this solution is 1.02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C below that of pure benzene. What is the molar mass of this compound? (</a:t>
            </a:r>
            <a:r>
              <a:rPr lang="en-US" dirty="0" err="1">
                <a:solidFill>
                  <a:schemeClr val="bg1"/>
                </a:solidFill>
                <a:sym typeface="Symbol"/>
              </a:rPr>
              <a:t>K</a:t>
            </a:r>
            <a:r>
              <a:rPr lang="en-US" baseline="-25000" dirty="0" err="1">
                <a:solidFill>
                  <a:schemeClr val="bg1"/>
                </a:solidFill>
                <a:sym typeface="Symbol"/>
              </a:rPr>
              <a:t>f</a:t>
            </a:r>
            <a:r>
              <a:rPr lang="en-US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baseline="-25000" dirty="0">
                <a:solidFill>
                  <a:schemeClr val="bg1"/>
                </a:solidFill>
                <a:sym typeface="Symbol"/>
              </a:rPr>
              <a:t>benzene</a:t>
            </a:r>
            <a:r>
              <a:rPr lang="en-US" dirty="0">
                <a:solidFill>
                  <a:schemeClr val="bg1"/>
                </a:solidFill>
                <a:sym typeface="Symbol"/>
              </a:rPr>
              <a:t> = 5.12 C/m). </a:t>
            </a:r>
            <a:r>
              <a:rPr lang="en-US" dirty="0" err="1">
                <a:solidFill>
                  <a:schemeClr val="bg1"/>
                </a:solidFill>
                <a:sym typeface="Symbol"/>
              </a:rPr>
              <a:t>Ignor</a:t>
            </a:r>
            <a:r>
              <a:rPr lang="en-US" dirty="0">
                <a:solidFill>
                  <a:schemeClr val="bg1"/>
                </a:solidFill>
                <a:sym typeface="Symbol"/>
              </a:rPr>
              <a:t> sig. figs.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35.7 g/mol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143 g/mol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286 g/mol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5.67 g/mol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71.5 g/mol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664994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What is the boiling point change for a solution containing 0.681 moles of naphthalene (a nonvolatile, </a:t>
            </a:r>
            <a:r>
              <a:rPr lang="en-US" sz="2600" dirty="0" err="1">
                <a:solidFill>
                  <a:schemeClr val="bg1"/>
                </a:solidFill>
              </a:rPr>
              <a:t>nonionizing</a:t>
            </a:r>
            <a:r>
              <a:rPr lang="en-US" sz="2600" dirty="0">
                <a:solidFill>
                  <a:schemeClr val="bg1"/>
                </a:solidFill>
              </a:rPr>
              <a:t> compound) in 250. g of liquid benzene? (K</a:t>
            </a:r>
            <a:r>
              <a:rPr lang="en-US" sz="2600" baseline="-25000" dirty="0">
                <a:solidFill>
                  <a:schemeClr val="bg1"/>
                </a:solidFill>
              </a:rPr>
              <a:t>b</a:t>
            </a:r>
            <a:r>
              <a:rPr lang="en-US" sz="2600" dirty="0">
                <a:solidFill>
                  <a:schemeClr val="bg1"/>
                </a:solidFill>
              </a:rPr>
              <a:t> = 2.53 </a:t>
            </a:r>
            <a:r>
              <a:rPr lang="en-US" sz="2600" dirty="0">
                <a:solidFill>
                  <a:schemeClr val="bg1"/>
                </a:solidFill>
                <a:sym typeface="Symbol"/>
              </a:rPr>
              <a:t>C/m for benzene)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6.89 </a:t>
              </a:r>
              <a:r>
                <a:rPr lang="en-US" dirty="0">
                  <a:solidFill>
                    <a:schemeClr val="bg1"/>
                  </a:solidFill>
                  <a:sym typeface="Symbol"/>
                </a:rPr>
                <a:t>C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0.93 </a:t>
              </a:r>
              <a:r>
                <a:rPr lang="en-US" dirty="0">
                  <a:solidFill>
                    <a:schemeClr val="bg1"/>
                  </a:solidFill>
                  <a:sym typeface="Symbol"/>
                </a:rPr>
                <a:t>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3.72 </a:t>
              </a:r>
              <a:r>
                <a:rPr lang="en-US" dirty="0">
                  <a:solidFill>
                    <a:schemeClr val="bg1"/>
                  </a:solidFill>
                  <a:sym typeface="Symbol"/>
                </a:rPr>
                <a:t>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1.723 </a:t>
              </a:r>
              <a:r>
                <a:rPr lang="en-US" dirty="0">
                  <a:solidFill>
                    <a:schemeClr val="bg1"/>
                  </a:solidFill>
                  <a:sym typeface="Symbol"/>
                </a:rPr>
                <a:t>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0.431 </a:t>
              </a:r>
              <a:r>
                <a:rPr lang="en-US" dirty="0">
                  <a:solidFill>
                    <a:schemeClr val="bg1"/>
                  </a:solidFill>
                  <a:sym typeface="Symbol"/>
                </a:rPr>
                <a:t>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60777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0" y="279400"/>
            <a:ext cx="91440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Determine the Osmotic Pressure of a solution that contains 0.017 g of a hydrocarbon solute (molar mass = 340 g/mol) dissolved in benzene to make 350-ml solution. The temperature is 20.0</a:t>
            </a:r>
            <a:r>
              <a:rPr lang="en-US" sz="2800" dirty="0">
                <a:solidFill>
                  <a:schemeClr val="bg1"/>
                </a:solidFill>
                <a:sym typeface="Symbol"/>
              </a:rPr>
              <a:t>C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0.18 </a:t>
              </a:r>
              <a:r>
                <a:rPr lang="en-US" dirty="0" err="1">
                  <a:solidFill>
                    <a:schemeClr val="bg1"/>
                  </a:solidFill>
                </a:rPr>
                <a:t>torr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0.9 </a:t>
              </a:r>
              <a:r>
                <a:rPr lang="en-US" dirty="0" err="1">
                  <a:solidFill>
                    <a:schemeClr val="bg1"/>
                  </a:solidFill>
                </a:rPr>
                <a:t>torr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1.2 </a:t>
              </a:r>
              <a:r>
                <a:rPr lang="en-US" dirty="0" err="1">
                  <a:solidFill>
                    <a:schemeClr val="bg1"/>
                  </a:solidFill>
                </a:rPr>
                <a:t>torr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2.6 </a:t>
              </a:r>
              <a:r>
                <a:rPr lang="en-US" dirty="0" err="1">
                  <a:solidFill>
                    <a:schemeClr val="bg1"/>
                  </a:solidFill>
                </a:rPr>
                <a:t>torr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2.4 </a:t>
              </a:r>
              <a:r>
                <a:rPr lang="en-US" dirty="0" err="1">
                  <a:solidFill>
                    <a:schemeClr val="bg1"/>
                  </a:solidFill>
                </a:rPr>
                <a:t>torr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32650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Is Pure water an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7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Electrolyte</a:t>
              </a:r>
            </a:p>
          </p:txBody>
        </p:sp>
        <p:pic>
          <p:nvPicPr>
            <p:cNvPr id="4" name="Picture 3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Non-electrolyte</a:t>
              </a:r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20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994191"/>
            <a:ext cx="8458200" cy="3181350"/>
          </a:xfrm>
        </p:spPr>
        <p:txBody>
          <a:bodyPr lIns="90488" tIns="44450" rIns="90488" bIns="44450"/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Grams of solute per 1,000,000 g of solution</a:t>
            </a: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mg of solute per 1 kg of solution</a:t>
            </a: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</a:rPr>
              <a:t>1 liter of water = 1 kg of water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  <a:ea typeface="MS PGothic" charset="0"/>
              </a:rPr>
              <a:t>For aqueous solutions we often approximate the kg of the solution as the kg or L of water.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  <a:latin typeface="Arial" charset="0"/>
                <a:ea typeface="MS PGothic" charset="0"/>
              </a:rPr>
              <a:t>For dilute solutions, the difference in density between the solution and pure water is usually negligible.</a:t>
            </a:r>
          </a:p>
        </p:txBody>
      </p:sp>
      <p:pic>
        <p:nvPicPr>
          <p:cNvPr id="59395" name="Picture 7" descr="Picture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623750"/>
            <a:ext cx="4943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8" descr="Picture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5698606"/>
            <a:ext cx="55832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itle 1"/>
          <p:cNvSpPr>
            <a:spLocks noGrp="1"/>
          </p:cNvSpPr>
          <p:nvPr>
            <p:ph type="title"/>
          </p:nvPr>
        </p:nvSpPr>
        <p:spPr>
          <a:xfrm>
            <a:off x="708082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PPM</a:t>
            </a:r>
          </a:p>
        </p:txBody>
      </p:sp>
    </p:spTree>
    <p:extLst>
      <p:ext uri="{BB962C8B-B14F-4D97-AF65-F5344CB8AC3E}">
        <p14:creationId xmlns:p14="http://schemas.microsoft.com/office/powerpoint/2010/main" val="2146994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Is Tap water an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7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Electrolyte</a:t>
              </a:r>
            </a:p>
          </p:txBody>
        </p:sp>
        <p:pic>
          <p:nvPicPr>
            <p:cNvPr id="4" name="Picture 3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Non-electrolyte</a:t>
              </a:r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274713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Is a sugar solution an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7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Electrolyte</a:t>
              </a:r>
            </a:p>
          </p:txBody>
        </p:sp>
        <p:pic>
          <p:nvPicPr>
            <p:cNvPr id="4" name="Picture 3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Non-electrolyte</a:t>
              </a:r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120590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Is Sodium Chloride an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7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Electrolyte</a:t>
              </a:r>
            </a:p>
          </p:txBody>
        </p:sp>
        <p:pic>
          <p:nvPicPr>
            <p:cNvPr id="4" name="Picture 3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Non-electrolyte</a:t>
              </a:r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02741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Is hydrochloric acid solution an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7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Electrolyte	</a:t>
              </a:r>
            </a:p>
          </p:txBody>
        </p:sp>
        <p:pic>
          <p:nvPicPr>
            <p:cNvPr id="4" name="Picture 3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Non-electrolyte</a:t>
              </a:r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934999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Is lactic acid an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7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Weak electrolyte</a:t>
              </a:r>
            </a:p>
          </p:txBody>
        </p:sp>
        <p:pic>
          <p:nvPicPr>
            <p:cNvPr id="4" name="Picture 3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Strong electrolyte</a:t>
              </a:r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911755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2800" dirty="0"/>
              <a:t>Is Ethyl Alcohol solution an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7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/>
                <a:t>Electrolyte</a:t>
              </a:r>
            </a:p>
          </p:txBody>
        </p:sp>
        <p:pic>
          <p:nvPicPr>
            <p:cNvPr id="4" name="Picture 3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/>
                <a:t>Non-electrolyte</a:t>
              </a:r>
              <a:endParaRPr lang="en-US" dirty="0"/>
            </a:p>
          </p:txBody>
        </p:sp>
        <p:pic>
          <p:nvPicPr>
            <p:cNvPr id="7" name="Picture 6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361312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1149350"/>
            <a:ext cx="268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ELECTROLYTES: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62575" y="1131888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NONELECTROLYTES: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1781175"/>
            <a:ext cx="4114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Tap water (weak)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NaCl solution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HCl solution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Lactate solution (weak)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26063" y="1733550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Pure water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Sugar solution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Ethanol solution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Pure NaCl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1563688" y="233363"/>
            <a:ext cx="5797550" cy="609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Answers to Electrolytes</a:t>
            </a:r>
          </a:p>
        </p:txBody>
      </p:sp>
    </p:spTree>
    <p:extLst>
      <p:ext uri="{BB962C8B-B14F-4D97-AF65-F5344CB8AC3E}">
        <p14:creationId xmlns:p14="http://schemas.microsoft.com/office/powerpoint/2010/main" val="16250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  <p:bldP spid="14342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10679" y="579438"/>
            <a:ext cx="8915400" cy="5334557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MS PGothic" charset="0"/>
              </a:rPr>
              <a:t>For the solvent and solute to mix you must overcome</a:t>
            </a:r>
          </a:p>
          <a:p>
            <a:pPr marL="914400" lvl="1" indent="-457200">
              <a:buFont typeface="Wingdings" charset="0"/>
              <a:buNone/>
            </a:pPr>
            <a:r>
              <a:rPr lang="en-US" sz="3200" dirty="0">
                <a:latin typeface="Arial" charset="0"/>
                <a:ea typeface="MS PGothic" charset="0"/>
              </a:rPr>
              <a:t>1.	all of the solute–solute attractive forces, or </a:t>
            </a:r>
          </a:p>
          <a:p>
            <a:pPr marL="914400" lvl="1" indent="-457200">
              <a:buFont typeface="Wingdings" charset="0"/>
              <a:buNone/>
            </a:pPr>
            <a:r>
              <a:rPr lang="en-US" sz="3200" dirty="0">
                <a:latin typeface="Arial" charset="0"/>
                <a:ea typeface="MS PGothic" charset="0"/>
              </a:rPr>
              <a:t>2.	some of the solvent–solvent attractive forces.</a:t>
            </a:r>
          </a:p>
          <a:p>
            <a:pPr marL="914400" lvl="1" indent="-457200"/>
            <a:r>
              <a:rPr lang="en-US" sz="3200" dirty="0">
                <a:latin typeface="Arial" charset="0"/>
                <a:ea typeface="MS PGothic" charset="0"/>
              </a:rPr>
              <a:t>Both processes are endothermic</a:t>
            </a:r>
          </a:p>
          <a:p>
            <a:r>
              <a:rPr lang="en-US" sz="3200" dirty="0">
                <a:latin typeface="Arial" charset="0"/>
                <a:ea typeface="MS PGothic" charset="0"/>
              </a:rPr>
              <a:t>At least some of the energy to do this comes from making new solute–solvent attractions, which is exothermic.</a:t>
            </a: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  <a:cs typeface="Arial" charset="0"/>
              </a:rPr>
              <a:t>Solutions: Effect of Intermolecular Forces</a:t>
            </a:r>
          </a:p>
        </p:txBody>
      </p:sp>
    </p:spTree>
    <p:extLst>
      <p:ext uri="{BB962C8B-B14F-4D97-AF65-F5344CB8AC3E}">
        <p14:creationId xmlns:p14="http://schemas.microsoft.com/office/powerpoint/2010/main" val="1801199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Henry</a:t>
            </a:r>
            <a:r>
              <a:rPr lang="ja-JP" altLang="en-US" dirty="0">
                <a:latin typeface="Arial" charset="0"/>
                <a:ea typeface="MS PGothic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MS PGothic" charset="0"/>
                <a:cs typeface="Arial" charset="0"/>
              </a:rPr>
              <a:t>s Law (</a:t>
            </a:r>
            <a:r>
              <a:rPr lang="en-US" altLang="ja-JP">
                <a:latin typeface="Arial" charset="0"/>
                <a:ea typeface="MS PGothic" charset="0"/>
                <a:cs typeface="Arial" charset="0"/>
              </a:rPr>
              <a:t>removed from AP)</a:t>
            </a:r>
            <a:endParaRPr lang="en-US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9944" y="1003538"/>
            <a:ext cx="4533900" cy="4114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MS PGothic" charset="0"/>
              </a:rPr>
              <a:t>The solubility of a gas (</a:t>
            </a:r>
            <a:r>
              <a:rPr lang="en-US" sz="2800" i="1" dirty="0" err="1">
                <a:latin typeface="Arial" charset="0"/>
                <a:ea typeface="MS PGothic" charset="0"/>
              </a:rPr>
              <a:t>S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gas</a:t>
            </a:r>
            <a:r>
              <a:rPr lang="en-US" sz="2800" dirty="0">
                <a:latin typeface="Arial" charset="0"/>
                <a:ea typeface="MS PGothic" charset="0"/>
              </a:rPr>
              <a:t>) is directly proportional to its partial pressure, (</a:t>
            </a:r>
            <a:r>
              <a:rPr lang="en-US" sz="2800" i="1" dirty="0" err="1">
                <a:latin typeface="Arial" charset="0"/>
                <a:ea typeface="MS PGothic" charset="0"/>
              </a:rPr>
              <a:t>P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gas</a:t>
            </a:r>
            <a:r>
              <a:rPr lang="en-US" sz="2800" dirty="0">
                <a:latin typeface="Arial" charset="0"/>
                <a:ea typeface="MS PGothic" charset="0"/>
              </a:rPr>
              <a:t>).</a:t>
            </a:r>
          </a:p>
          <a:p>
            <a:pPr algn="ctr">
              <a:buFontTx/>
              <a:buNone/>
            </a:pPr>
            <a:r>
              <a:rPr lang="en-US" sz="2800" i="1" dirty="0" err="1">
                <a:latin typeface="Arial" charset="0"/>
                <a:ea typeface="MS PGothic" charset="0"/>
              </a:rPr>
              <a:t>S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gas</a:t>
            </a:r>
            <a:r>
              <a:rPr lang="en-US" sz="2800" i="1" dirty="0">
                <a:latin typeface="Arial" charset="0"/>
                <a:ea typeface="MS PGothic" charset="0"/>
              </a:rPr>
              <a:t> = </a:t>
            </a:r>
            <a:r>
              <a:rPr lang="en-US" sz="2800" i="1" dirty="0" err="1">
                <a:latin typeface="Arial" charset="0"/>
                <a:ea typeface="MS PGothic" charset="0"/>
              </a:rPr>
              <a:t>k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H</a:t>
            </a:r>
            <a:r>
              <a:rPr lang="en-US" sz="2800" i="1" dirty="0" err="1">
                <a:latin typeface="Arial" charset="0"/>
                <a:ea typeface="MS PGothic" charset="0"/>
              </a:rPr>
              <a:t>P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gas</a:t>
            </a:r>
            <a:endParaRPr lang="en-US" sz="2800" dirty="0">
              <a:latin typeface="Arial" charset="0"/>
              <a:ea typeface="MS PGothic" charset="0"/>
            </a:endParaRPr>
          </a:p>
          <a:p>
            <a:endParaRPr lang="en-US" i="1" dirty="0">
              <a:latin typeface="Arial" charset="0"/>
              <a:ea typeface="MS PGothic" charset="0"/>
            </a:endParaRPr>
          </a:p>
          <a:p>
            <a:r>
              <a:rPr lang="en-US" sz="2800" i="1" dirty="0" err="1">
                <a:latin typeface="Arial" charset="0"/>
                <a:ea typeface="MS PGothic" charset="0"/>
              </a:rPr>
              <a:t>k</a:t>
            </a:r>
            <a:r>
              <a:rPr lang="en-US" sz="2800" baseline="-25000" dirty="0" err="1">
                <a:latin typeface="Arial" charset="0"/>
                <a:ea typeface="MS PGothic" charset="0"/>
              </a:rPr>
              <a:t>H</a:t>
            </a:r>
            <a:r>
              <a:rPr lang="en-US" sz="2800" dirty="0">
                <a:latin typeface="Arial" charset="0"/>
                <a:ea typeface="MS PGothic" charset="0"/>
              </a:rPr>
              <a:t> is called the </a:t>
            </a:r>
            <a:r>
              <a:rPr lang="en-US" sz="2800" b="1" dirty="0">
                <a:solidFill>
                  <a:srgbClr val="3C8C93"/>
                </a:solidFill>
                <a:latin typeface="Arial" charset="0"/>
                <a:ea typeface="MS PGothic" charset="0"/>
              </a:rPr>
              <a:t>Henry</a:t>
            </a:r>
            <a:r>
              <a:rPr lang="ja-JP" altLang="en-US" sz="2800" b="1" dirty="0">
                <a:solidFill>
                  <a:srgbClr val="3C8C93"/>
                </a:solidFill>
                <a:latin typeface="Arial" charset="0"/>
                <a:ea typeface="MS PGothic" charset="0"/>
              </a:rPr>
              <a:t>’</a:t>
            </a:r>
            <a:r>
              <a:rPr lang="en-US" altLang="ja-JP" sz="2800" b="1" dirty="0">
                <a:solidFill>
                  <a:srgbClr val="3C8C93"/>
                </a:solidFill>
                <a:latin typeface="Arial" charset="0"/>
                <a:ea typeface="MS PGothic" charset="0"/>
              </a:rPr>
              <a:t>s law constant</a:t>
            </a:r>
            <a:r>
              <a:rPr lang="en-US" altLang="ja-JP" sz="2800" dirty="0">
                <a:latin typeface="Arial" charset="0"/>
                <a:ea typeface="MS PGothic" charset="0"/>
              </a:rPr>
              <a:t>.</a:t>
            </a:r>
            <a:endParaRPr lang="en-US" sz="2800" i="1" dirty="0">
              <a:latin typeface="Arial" charset="0"/>
              <a:ea typeface="MS PGothic" charset="0"/>
            </a:endParaRPr>
          </a:p>
        </p:txBody>
      </p:sp>
      <p:pic>
        <p:nvPicPr>
          <p:cNvPr id="50180" name="Picture 1" descr="12_04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"/>
          <a:stretch>
            <a:fillRect/>
          </a:stretch>
        </p:blipFill>
        <p:spPr bwMode="auto">
          <a:xfrm>
            <a:off x="4724400" y="990600"/>
            <a:ext cx="4316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5868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Picture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514600"/>
            <a:ext cx="44735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b="1">
                <a:solidFill>
                  <a:srgbClr val="ED6B06"/>
                </a:solidFill>
                <a:cs typeface="Arial" charset="0"/>
              </a:rPr>
              <a:t>Parts Per Billion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72387584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Density elevati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the concentration of a gas in solution is inversely proportional to temperature.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The solubility of O2 in water is 0.590g/L at an oxygen pressure of around 14.7 atm.  What is the Henry’s Law constant for O2 (in units of L·atm/mol)?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m are within 5% of the correct answ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2.71E-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7.97E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.25E-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4.01E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Freezing Point depressi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121.2 g of NaCl completely dissolve (producing Na+ and Cl- ions) in 1.00 Kg of water at 25C. The vapor pressure of pure water at this temperature is 23.8 torr. Determine the vapor pressure of the soluti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23.8 tor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19.9 tor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20.6 tor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22.9 tor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22.1 tor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t 40C, heptane has a vapor pressure of about 92.0 torr and octane has a vapor pressure of about 31.2 torr.  Assuming ideal behavior, what is the vapor pressure of a solution that contains twice as many moles of heptane as octane?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Boiling Point elevati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82.1 tor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71.7 tor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51.5 tor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1.3 tor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7.12 g sample of a compound is dissolved in 250. grams of benzene.  The freezing point of this solution is 1.02C below that of pure benzene. What is the molar mass of this compound? (Kf benzene = 5.12 C/m). Ignor sig. figs.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Osmotic Pressur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71.5 g/mo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5.67 g/mo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286 g/mo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43 g/mo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5.7 g/mo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boiling point change for a solution containing 0.681 moles of naphthalene (a nonvolatile, nonionizing compound) in 250. g of liquid benzene? (Kb = 2.53 C/m for benzene)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0.431 C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1.723 C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3.72 C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93 C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.89 C 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Determine the Osmotic Pressure of a solution that contains 0.017 g of a hydrocarbon solute (molar mass = 340 g/mol) dissolved in benzene to make 350-ml solution. The temperature is 20.0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Find the mass percent of CuSO4 in a solution whose density is 1.30 g/ml and whose molarity is 4.73 M.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2.4 tor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2.6 tor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1.2 tor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ll of the following are colligative properties except: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9 tor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0.18 tor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TF"/>
  <p:tag name="CORRECT ANSWER" val="F"/>
  <p:tag name="QUESTION WEIGHT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Is Pure water a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T"/>
  <p:tag name="CORRECT ANSWER" val="NO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F"/>
  <p:tag name="CORRECT ANSWER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F"/>
  <p:tag name="ANSWER TEXT" val="Non-electroly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T"/>
  <p:tag name="ANSWER TEXT" val="Electroly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TF"/>
  <p:tag name="CORRECT ANSWER" val="T"/>
  <p:tag name="QUESTION WEIGHT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Is Tap water a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T"/>
  <p:tag name="CORRECT ANSWER" val="Y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F"/>
  <p:tag name="CORRECT ANSWER" val="NO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F"/>
  <p:tag name="ANSWER TEXT" val="Non-electroly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T"/>
  <p:tag name="ANSWER TEXT" val="Electroly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TF"/>
  <p:tag name="CORRECT ANSWER" val="F"/>
  <p:tag name="QUESTION WEIGHT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Is a sugar solution a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T"/>
  <p:tag name="CORRECT ANSWER" val="NO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F"/>
  <p:tag name="CORRECT ANSWER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F"/>
  <p:tag name="ANSWER TEXT" val="Non-electroly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T"/>
  <p:tag name="ANSWER TEXT" val="Electroly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TF"/>
  <p:tag name="CORRECT ANSWER" val="T"/>
  <p:tag name="QUESTION WEIGH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Is Sodium Chloride a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T"/>
  <p:tag name="CORRECT ANSWER" val="Y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F"/>
  <p:tag name="CORRECT ANSWER" val="NO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F"/>
  <p:tag name="ANSWER TEXT" val="Non-electroly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T"/>
  <p:tag name="ANSWER TEXT" val="Electroly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TF"/>
  <p:tag name="CORRECT ANSWER" val="T"/>
  <p:tag name="QUESTION WEIGH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Is hydrochloric acid solution a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T"/>
  <p:tag name="CORRECT ANSWER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F"/>
  <p:tag name="CORRECT ANSWER" val="NO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F"/>
  <p:tag name="ANSWER TEXT" val="Non-electroly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T"/>
  <p:tag name="ANSWER TEXT" val="Electrolyte 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TF"/>
  <p:tag name="CORRECT ANSWER" val="T"/>
  <p:tag name="QUESTION WEIGHT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Is lactic acid a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T"/>
  <p:tag name="CORRECT ANSWER" val="YES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F"/>
  <p:tag name="CORRECT ANSWER" val="NO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F"/>
  <p:tag name="ANSWER TEXT" val="Strong electroly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T"/>
  <p:tag name="ANSWER TEXT" val="Weak electroly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TF"/>
  <p:tag name="QUESTION WEIGHT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Is Ethyl Alcohol solution a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T"/>
  <p:tag name="CORRECT ANSWER" val="NO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F"/>
  <p:tag name="CORRECT ANSWER" val="NO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F"/>
  <p:tag name="ANSWER TEXT" val="Non-electroly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T"/>
  <p:tag name="ANSWER TEXT" val="Electroly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6.03%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58.1%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6.15%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41.9%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mole percent of ethanol (C2H5OH), which consists of 71.0 g of ethanol for every 14.3 g of water present?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34.0%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83.2%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1.52%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.94%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6.0%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molality of solution of 33.5 g propanol (CH3CH2CH2OH) in 152 ml water, if the density of water is 1.00 g/ml?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0.557 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0.273 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00367 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.67 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solution containing 481.6 g of Mg(NO3)2 per liter has a density of 1.114 g/ml. The molarity of the solution is: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3.617 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9.740 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2.915 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.247 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E"/>
  <p:tag name="QUESTION WE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correct statement of Henry's law is: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the concentration of a gas in a solution is inversely proportional to pressure.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the concentration of a gas in solution is independent of pressure.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the concentration of a gas in solution is directly proportional to the mole fraction of solvent.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6799</TotalTime>
  <Words>3478</Words>
  <Application>Microsoft Macintosh PowerPoint</Application>
  <PresentationFormat>On-screen Show (4:3)</PresentationFormat>
  <Paragraphs>555</Paragraphs>
  <Slides>88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Arial</vt:lpstr>
      <vt:lpstr>Calibri</vt:lpstr>
      <vt:lpstr>Comic Sans MS</vt:lpstr>
      <vt:lpstr>Times New Roman</vt:lpstr>
      <vt:lpstr>Wingdings</vt:lpstr>
      <vt:lpstr>Default Design</vt:lpstr>
      <vt:lpstr>chemistry</vt:lpstr>
      <vt:lpstr>1_Default Design</vt:lpstr>
      <vt:lpstr>Equation</vt:lpstr>
      <vt:lpstr>Properties of Solutions</vt:lpstr>
      <vt:lpstr>Classification of Matter</vt:lpstr>
      <vt:lpstr>Solute</vt:lpstr>
      <vt:lpstr>PowerPoint Presentation</vt:lpstr>
      <vt:lpstr>Solution Concentration: Molality, m</vt:lpstr>
      <vt:lpstr>Parts Solute in Parts Solution </vt:lpstr>
      <vt:lpstr>Parts Solute in Parts Solution </vt:lpstr>
      <vt:lpstr>PPM</vt:lpstr>
      <vt:lpstr>PowerPoint Presentation</vt:lpstr>
      <vt:lpstr>Solution Concentrations: Mole Fraction, XA</vt:lpstr>
      <vt:lpstr>PowerPoint Presentation</vt:lpstr>
      <vt:lpstr>Concentrations</vt:lpstr>
      <vt:lpstr>Heat of Solution</vt:lpstr>
      <vt:lpstr>Heat of Solution</vt:lpstr>
      <vt:lpstr>Energetics of Solution Formation:  The Enthalpy of Solution</vt:lpstr>
      <vt:lpstr>Solution Process</vt:lpstr>
      <vt:lpstr>Solution Process</vt:lpstr>
      <vt:lpstr>Solution Process</vt:lpstr>
      <vt:lpstr>Energetics of Solution  Formation</vt:lpstr>
      <vt:lpstr>Energetics of Solution  Formation</vt:lpstr>
      <vt:lpstr>PowerPoint Presentation</vt:lpstr>
      <vt:lpstr>“Like Dissolves Like”</vt:lpstr>
      <vt:lpstr>Predicting Solution Formation</vt:lpstr>
      <vt:lpstr>Factors Favoring Sol’n formation</vt:lpstr>
      <vt:lpstr>Raoult’s Law</vt:lpstr>
      <vt:lpstr>Vapor Pressure Lowering</vt:lpstr>
      <vt:lpstr>Vapor Pressure of Solutions</vt:lpstr>
      <vt:lpstr>Vapor Pressure of Solutions</vt:lpstr>
      <vt:lpstr>Vapor Pressure of Solutions</vt:lpstr>
      <vt:lpstr>Liquid-liquid solutions in which both components are volatile (Non-Ideal)</vt:lpstr>
      <vt:lpstr>Ideal Sol’n</vt:lpstr>
      <vt:lpstr>Ideal versus Nonideal Solution</vt:lpstr>
      <vt:lpstr>Vapor Pressure of a Non-ideal Solution</vt:lpstr>
      <vt:lpstr>Deviations from Raoult’s Law</vt:lpstr>
      <vt:lpstr>Solubility Trends</vt:lpstr>
      <vt:lpstr>Therefore…</vt:lpstr>
      <vt:lpstr>PowerPoint Presentation</vt:lpstr>
      <vt:lpstr>Temperature Dependence of Solubility of Solids in Water</vt:lpstr>
      <vt:lpstr>PowerPoint Presentation</vt:lpstr>
      <vt:lpstr>Temperature Dependence of Solubility of Gases in Water</vt:lpstr>
      <vt:lpstr>Pressure Dependence of Solubility of Gases in Water</vt:lpstr>
      <vt:lpstr>Ionic Solutes</vt:lpstr>
      <vt:lpstr>Definition of Electrolytes and Nonelectrolytes</vt:lpstr>
      <vt:lpstr>Electrolytes vs. Nonelectrolytes</vt:lpstr>
      <vt:lpstr>Electrolytes?</vt:lpstr>
      <vt:lpstr>Answers to Electrolytes</vt:lpstr>
      <vt:lpstr>PowerPoint Presentation</vt:lpstr>
      <vt:lpstr>Colligative Properties</vt:lpstr>
      <vt:lpstr>The van’t Hoff Factor, i</vt:lpstr>
      <vt:lpstr>Dissociation Equations and the Determination of i</vt:lpstr>
      <vt:lpstr>Ideal vs. Real van’t Hoff Factor</vt:lpstr>
      <vt:lpstr>Freezing Point Depression</vt:lpstr>
      <vt:lpstr>PowerPoint Presentation</vt:lpstr>
      <vt:lpstr>Boiling Point Elevation</vt:lpstr>
      <vt:lpstr>Freezing Point Depression and Boiling Point Elevation Constants, C/m</vt:lpstr>
      <vt:lpstr>Osmotic Pressure</vt:lpstr>
      <vt:lpstr>Osmotic Pressure Calculations</vt:lpstr>
      <vt:lpstr>PowerPoint Presentation</vt:lpstr>
      <vt:lpstr>Done</vt:lpstr>
      <vt:lpstr>Suspensions and Colloids</vt:lpstr>
      <vt:lpstr>Types of Colloids</vt:lpstr>
      <vt:lpstr>The Tyndall Effect</vt:lpstr>
      <vt:lpstr>PowerPoint Presentation</vt:lpstr>
      <vt:lpstr>Calculations of Solution Concentration</vt:lpstr>
      <vt:lpstr>PowerPoint Presentation</vt:lpstr>
      <vt:lpstr>Calculations of Solution Concentration</vt:lpstr>
      <vt:lpstr>PowerPoint Presentation</vt:lpstr>
      <vt:lpstr>Calculations of Solution Concentration</vt:lpstr>
      <vt:lpstr>PowerPoint Presentation</vt:lpstr>
      <vt:lpstr>Calculations of Solution Concentration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 to Electrolytes</vt:lpstr>
      <vt:lpstr>PowerPoint Presentation</vt:lpstr>
      <vt:lpstr>Henry’s Law (removed from AP)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157</cp:revision>
  <dcterms:created xsi:type="dcterms:W3CDTF">2006-06-08T16:43:21Z</dcterms:created>
  <dcterms:modified xsi:type="dcterms:W3CDTF">2020-03-22T07:22:48Z</dcterms:modified>
</cp:coreProperties>
</file>