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302" r:id="rId3"/>
    <p:sldId id="266" r:id="rId4"/>
    <p:sldId id="299" r:id="rId5"/>
    <p:sldId id="265" r:id="rId6"/>
    <p:sldId id="257" r:id="rId7"/>
    <p:sldId id="258" r:id="rId8"/>
    <p:sldId id="259" r:id="rId9"/>
    <p:sldId id="260" r:id="rId10"/>
    <p:sldId id="272" r:id="rId11"/>
    <p:sldId id="261" r:id="rId12"/>
    <p:sldId id="262" r:id="rId13"/>
    <p:sldId id="263" r:id="rId14"/>
    <p:sldId id="264" r:id="rId15"/>
    <p:sldId id="275" r:id="rId16"/>
    <p:sldId id="274" r:id="rId17"/>
    <p:sldId id="279" r:id="rId18"/>
    <p:sldId id="294" r:id="rId19"/>
    <p:sldId id="280" r:id="rId20"/>
    <p:sldId id="281" r:id="rId21"/>
    <p:sldId id="291" r:id="rId22"/>
    <p:sldId id="295" r:id="rId23"/>
    <p:sldId id="278" r:id="rId24"/>
    <p:sldId id="277" r:id="rId25"/>
    <p:sldId id="303" r:id="rId26"/>
    <p:sldId id="276" r:id="rId27"/>
    <p:sldId id="292" r:id="rId28"/>
    <p:sldId id="269" r:id="rId29"/>
    <p:sldId id="307" r:id="rId30"/>
    <p:sldId id="282" r:id="rId31"/>
    <p:sldId id="283" r:id="rId32"/>
    <p:sldId id="287" r:id="rId33"/>
    <p:sldId id="288" r:id="rId34"/>
    <p:sldId id="297" r:id="rId35"/>
    <p:sldId id="289" r:id="rId36"/>
    <p:sldId id="298" r:id="rId37"/>
    <p:sldId id="306" r:id="rId38"/>
    <p:sldId id="286" r:id="rId39"/>
    <p:sldId id="285" r:id="rId40"/>
    <p:sldId id="304" r:id="rId41"/>
    <p:sldId id="284" r:id="rId42"/>
    <p:sldId id="305" r:id="rId43"/>
    <p:sldId id="29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66"/>
    <a:srgbClr val="53A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46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4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408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1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13071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7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39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7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222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48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6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89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1821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3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56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9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026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32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792" userDrawn="1">
          <p15:clr>
            <a:srgbClr val="F26B43"/>
          </p15:clr>
        </p15:guide>
        <p15:guide id="8" pos="7200" userDrawn="1">
          <p15:clr>
            <a:srgbClr val="F26B43"/>
          </p15:clr>
        </p15:guide>
        <p15:guide id="9" orient="horz" pos="4008" userDrawn="1">
          <p15:clr>
            <a:srgbClr val="F26B43"/>
          </p15:clr>
        </p15:guide>
        <p15:guide id="10" orient="horz" pos="1440" userDrawn="1">
          <p15:clr>
            <a:srgbClr val="F26B43"/>
          </p15:clr>
        </p15:guide>
        <p15:guide id="11" orient="horz" pos="3720" userDrawn="1">
          <p15:clr>
            <a:srgbClr val="F26B43"/>
          </p15:clr>
        </p15:guide>
        <p15:guide id="12" orient="horz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71C040-2111-4BC9-B74A-A8683EBB767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EA7AEB-0C7D-458C-9DF7-D81A4B17B0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983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792">
          <p15:clr>
            <a:srgbClr val="F26B43"/>
          </p15:clr>
        </p15:guide>
        <p15:guide id="8" pos="7200">
          <p15:clr>
            <a:srgbClr val="F26B43"/>
          </p15:clr>
        </p15:guide>
        <p15:guide id="9" orient="horz" pos="4008">
          <p15:clr>
            <a:srgbClr val="F26B43"/>
          </p15:clr>
        </p15:guide>
        <p15:guide id="10" orient="horz" pos="1440">
          <p15:clr>
            <a:srgbClr val="F26B43"/>
          </p15:clr>
        </p15:guide>
        <p15:guide id="11" orient="horz" pos="3720">
          <p15:clr>
            <a:srgbClr val="F26B43"/>
          </p15:clr>
        </p15:guide>
        <p15:guide id="12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13" y="560437"/>
            <a:ext cx="6159780" cy="5625282"/>
          </a:xfrm>
        </p:spPr>
        <p:txBody>
          <a:bodyPr anchor="t">
            <a:noAutofit/>
          </a:bodyPr>
          <a:lstStyle/>
          <a:p>
            <a:r>
              <a:rPr lang="en-US" sz="5400" cap="none" dirty="0">
                <a:solidFill>
                  <a:schemeClr val="tx1"/>
                </a:solidFill>
                <a:cs typeface="Arial" panose="020B0604020202020204" pitchFamily="34" charset="0"/>
              </a:rPr>
              <a:t>THIS IS FOR ALL THREE CHEMISTRY LEVELS </a:t>
            </a:r>
            <a:br>
              <a:rPr lang="en-US" sz="4400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cap="none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link </a:t>
            </a:r>
            <a:br>
              <a:rPr lang="en-US" sz="4400" b="1" cap="none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cap="none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scroll) for the one you want! </a:t>
            </a:r>
            <a:r>
              <a:rPr lang="en-US" sz="4400" b="1" cap="none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4400" b="1" cap="none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0891" y="560437"/>
            <a:ext cx="4188542" cy="53450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5400" dirty="0">
                <a:latin typeface="+mj-lt"/>
                <a:hlinkClick r:id="rId2" action="ppaction://hlinksldjump"/>
              </a:rPr>
              <a:t>Regular </a:t>
            </a:r>
            <a:r>
              <a:rPr lang="en-US" sz="5400" dirty="0" err="1">
                <a:latin typeface="+mj-lt"/>
                <a:hlinkClick r:id="rId2" action="ppaction://hlinksldjump"/>
              </a:rPr>
              <a:t>Chem</a:t>
            </a:r>
            <a:endParaRPr lang="en-US" sz="54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5400" dirty="0">
                <a:solidFill>
                  <a:srgbClr val="00B050"/>
                </a:solidFill>
                <a:latin typeface="+mj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Honors </a:t>
            </a:r>
            <a:r>
              <a:rPr lang="en-US" sz="5400" dirty="0" err="1">
                <a:solidFill>
                  <a:srgbClr val="00B050"/>
                </a:solidFill>
                <a:latin typeface="+mj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</a:t>
            </a:r>
            <a:endParaRPr lang="en-US" sz="5400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5400" dirty="0">
                <a:solidFill>
                  <a:schemeClr val="accent6"/>
                </a:solidFill>
                <a:latin typeface="+mj-l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 </a:t>
            </a:r>
            <a:r>
              <a:rPr lang="en-US" sz="5400" dirty="0" err="1">
                <a:solidFill>
                  <a:schemeClr val="accent6"/>
                </a:solidFill>
                <a:latin typeface="+mj-l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</a:t>
            </a:r>
            <a:endParaRPr lang="en-US" sz="5400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936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about me</a:t>
            </a:r>
            <a:br>
              <a:rPr lang="en-US" dirty="0"/>
            </a:br>
            <a:r>
              <a:rPr lang="en-US" sz="4800" dirty="0"/>
              <a:t>page #1 in notebook</a:t>
            </a:r>
          </a:p>
        </p:txBody>
      </p:sp>
    </p:spTree>
    <p:extLst>
      <p:ext uri="{BB962C8B-B14F-4D97-AF65-F5344CB8AC3E}">
        <p14:creationId xmlns:p14="http://schemas.microsoft.com/office/powerpoint/2010/main" val="106397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44137"/>
            <a:ext cx="10178322" cy="59436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Half the boxes = pictures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Half the boxes = complete sentences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FOUR COLORS at minimum</a:t>
            </a:r>
          </a:p>
          <a:p>
            <a:r>
              <a:rPr lang="en-US" sz="4000" dirty="0">
                <a:solidFill>
                  <a:schemeClr val="tx1"/>
                </a:solidFill>
              </a:rPr>
              <a:t>MINIMIZE THE WHITE SPACE!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rgbClr val="0070C0"/>
                </a:solidFill>
              </a:rPr>
              <a:t>This is your first chance to show me what level of effort you put into your work…it’s my first impression of you!</a:t>
            </a:r>
          </a:p>
        </p:txBody>
      </p:sp>
    </p:spTree>
    <p:extLst>
      <p:ext uri="{BB962C8B-B14F-4D97-AF65-F5344CB8AC3E}">
        <p14:creationId xmlns:p14="http://schemas.microsoft.com/office/powerpoint/2010/main" val="206926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94914" y="875213"/>
            <a:ext cx="3697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Josephine is eleven years old (6</a:t>
            </a:r>
            <a:r>
              <a:rPr lang="en-US" sz="40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 grade) and Jason is eight years old (3</a:t>
            </a:r>
            <a:r>
              <a:rPr lang="en-US" sz="4000" b="1" baseline="30000" dirty="0">
                <a:solidFill>
                  <a:schemeClr val="bg1"/>
                </a:solidFill>
              </a:rPr>
              <a:t>rd </a:t>
            </a:r>
            <a:r>
              <a:rPr lang="en-US" sz="4000" b="1" dirty="0">
                <a:solidFill>
                  <a:schemeClr val="bg1"/>
                </a:solidFill>
              </a:rPr>
              <a:t>grade)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43" y="140680"/>
            <a:ext cx="5180605" cy="6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55674" y="509451"/>
            <a:ext cx="3083778" cy="2231007"/>
          </a:xfrm>
        </p:spPr>
        <p:txBody>
          <a:bodyPr>
            <a:noAutofit/>
          </a:bodyPr>
          <a:lstStyle/>
          <a:p>
            <a:r>
              <a:rPr lang="en-US" sz="3600" dirty="0"/>
              <a:t>Due </a:t>
            </a:r>
            <a:br>
              <a:rPr lang="en-US" sz="3600" dirty="0"/>
            </a:br>
            <a:r>
              <a:rPr lang="en-US" sz="3600" dirty="0"/>
              <a:t>NEXT CLASS Meeting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566" y="920376"/>
            <a:ext cx="6628171" cy="5712243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Number pages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-25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Glue in pages from packet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Finish </a:t>
            </a:r>
            <a:r>
              <a:rPr lang="en-US" i="1" dirty="0">
                <a:solidFill>
                  <a:schemeClr val="tx1"/>
                </a:solidFill>
              </a:rPr>
              <a:t>All About Me </a:t>
            </a:r>
            <a:r>
              <a:rPr lang="en-US" dirty="0">
                <a:solidFill>
                  <a:schemeClr val="tx1"/>
                </a:solidFill>
              </a:rPr>
              <a:t>page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Safety and Syllabus Google Form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Lab Safety Assignment</a:t>
            </a:r>
            <a:b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Get to Know You Survey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About Your </a:t>
            </a:r>
            <a:r>
              <a:rPr lang="en-US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Chem</a:t>
            </a: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Class Google Form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Sign up for Remind Text Messaging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41326" y="1706309"/>
            <a:ext cx="13977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6797991" y="757648"/>
            <a:ext cx="914399" cy="19855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1635" y="212491"/>
            <a:ext cx="454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HOMEWORK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8803422" y="3542438"/>
            <a:ext cx="4088675" cy="1196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Due 8:30am</a:t>
            </a:r>
            <a:br>
              <a:rPr lang="en-US" sz="3600" dirty="0"/>
            </a:br>
            <a:r>
              <a:rPr lang="en-US" sz="3600" dirty="0"/>
              <a:t>Monday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41326" y="4595265"/>
            <a:ext cx="13977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6746679" y="3192113"/>
            <a:ext cx="914399" cy="289517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E6E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806" y="27809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Please </a:t>
            </a:r>
            <a:r>
              <a:rPr lang="en-US" sz="3600" b="1" u="sng" dirty="0">
                <a:solidFill>
                  <a:srgbClr val="FF0000"/>
                </a:solidFill>
              </a:rPr>
              <a:t>quickly</a:t>
            </a:r>
            <a:r>
              <a:rPr lang="en-US" sz="3600" b="1" dirty="0"/>
              <a:t> find </a:t>
            </a:r>
            <a:br>
              <a:rPr lang="en-US" sz="3600" b="1" dirty="0"/>
            </a:br>
            <a:r>
              <a:rPr lang="en-US" sz="3600" b="1" dirty="0"/>
              <a:t>your seat number!</a:t>
            </a:r>
            <a:br>
              <a:rPr lang="en-US" sz="3600" b="1" dirty="0"/>
            </a:br>
            <a:r>
              <a:rPr lang="en-US" sz="3600" b="1" dirty="0"/>
              <a:t>The desks all </a:t>
            </a:r>
            <a:br>
              <a:rPr lang="en-US" sz="3600" b="1" dirty="0"/>
            </a:br>
            <a:r>
              <a:rPr lang="en-US" sz="3600" b="1" dirty="0"/>
              <a:t>have # stickers.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1806" y="3045817"/>
            <a:ext cx="4149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Please place </a:t>
            </a:r>
          </a:p>
          <a:p>
            <a:r>
              <a:rPr lang="en-US" sz="3600" b="1" dirty="0"/>
              <a:t>your things 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under</a:t>
            </a:r>
            <a:r>
              <a:rPr lang="en-US" sz="3600" b="1" dirty="0"/>
              <a:t> your </a:t>
            </a:r>
          </a:p>
          <a:p>
            <a:r>
              <a:rPr lang="en-US" sz="3600" b="1" dirty="0"/>
              <a:t>chair so they </a:t>
            </a:r>
          </a:p>
          <a:p>
            <a:r>
              <a:rPr lang="en-US" sz="3600" b="1" dirty="0"/>
              <a:t>are not in the </a:t>
            </a:r>
            <a:br>
              <a:rPr lang="en-US" sz="3600" b="1" dirty="0"/>
            </a:br>
            <a:r>
              <a:rPr lang="en-US" sz="3600" b="1" dirty="0"/>
              <a:t>walkways.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9255" y="1096240"/>
            <a:ext cx="10318418" cy="439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Welcome to </a:t>
            </a:r>
            <a:br>
              <a:rPr lang="en-US" sz="5500" dirty="0"/>
            </a:br>
            <a:r>
              <a:rPr lang="en-US" sz="5500" dirty="0"/>
              <a:t>Honors </a:t>
            </a:r>
            <a:br>
              <a:rPr lang="en-US" sz="5500" dirty="0"/>
            </a:br>
            <a:r>
              <a:rPr lang="en-US" sz="5500" dirty="0"/>
              <a:t>Chemistry!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Mrs. Farmer</a:t>
            </a:r>
          </a:p>
          <a:p>
            <a:r>
              <a:rPr lang="en-US" dirty="0"/>
              <a:t>Room 2212</a:t>
            </a:r>
          </a:p>
        </p:txBody>
      </p:sp>
      <p:pic>
        <p:nvPicPr>
          <p:cNvPr id="1028" name="Picture 4" descr="http://www.clker.com/cliparts/y/d/6/h/D/S/black-atom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23" y="1030945"/>
            <a:ext cx="1313012" cy="13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72325" y="299007"/>
            <a:ext cx="4880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</a:rPr>
              <a:t>START TO PICKUP SUPPLIES FROM LAB TABLES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#3, 4, 5, 6, 7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YOU DO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NOT NEED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TO WAIT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FOR THE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BELL! JUST </a:t>
            </a:r>
          </a:p>
          <a:p>
            <a:pPr algn="r"/>
            <a:r>
              <a:rPr lang="en-US" sz="3600" b="1" u="sng" dirty="0">
                <a:solidFill>
                  <a:srgbClr val="FF0000"/>
                </a:solidFill>
              </a:rPr>
              <a:t>GET STARTED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9045" y="0"/>
            <a:ext cx="10178322" cy="1492132"/>
          </a:xfrm>
        </p:spPr>
        <p:txBody>
          <a:bodyPr>
            <a:normAutofit/>
          </a:bodyPr>
          <a:lstStyle/>
          <a:p>
            <a:r>
              <a:rPr lang="en-US" sz="5400" u="sng" dirty="0"/>
              <a:t>Get Supplies!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5344" y="764275"/>
            <a:ext cx="11086406" cy="5115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BENCH #3 </a:t>
            </a:r>
            <a:r>
              <a:rPr lang="en-US" sz="3600" dirty="0">
                <a:solidFill>
                  <a:schemeClr val="tx1"/>
                </a:solidFill>
              </a:rPr>
              <a:t>– Lab notebooks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BENCH #4 </a:t>
            </a:r>
            <a:r>
              <a:rPr lang="en-US" sz="3600" dirty="0">
                <a:solidFill>
                  <a:schemeClr val="tx1"/>
                </a:solidFill>
              </a:rPr>
              <a:t>– Composition notebooks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BENCH #5 </a:t>
            </a:r>
            <a:r>
              <a:rPr lang="en-US" sz="3600" dirty="0">
                <a:solidFill>
                  <a:schemeClr val="tx1"/>
                </a:solidFill>
              </a:rPr>
              <a:t>– Packet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BENCH #6 </a:t>
            </a:r>
            <a:r>
              <a:rPr lang="en-US" sz="3600" dirty="0">
                <a:solidFill>
                  <a:schemeClr val="tx1"/>
                </a:solidFill>
              </a:rPr>
              <a:t>– Ziploc bag of supplies  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BENCH #7 </a:t>
            </a:r>
            <a:r>
              <a:rPr lang="en-US" sz="3600" dirty="0">
                <a:solidFill>
                  <a:schemeClr val="tx1"/>
                </a:solidFill>
              </a:rPr>
              <a:t>– Color pencils (OR markers, not both)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BENCH #8 </a:t>
            </a:r>
            <a:r>
              <a:rPr lang="en-US" sz="3600" dirty="0">
                <a:solidFill>
                  <a:schemeClr val="tx1"/>
                </a:solidFill>
              </a:rPr>
              <a:t>– Unwanted supplies if you want to use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your own version of something. Missing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something? Fill out a pink slip of paper on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bench #8 and put it in the bin on the table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3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AE6E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about me</a:t>
            </a:r>
            <a:br>
              <a:rPr lang="en-US" dirty="0"/>
            </a:br>
            <a:r>
              <a:rPr lang="en-US" sz="4800" dirty="0"/>
              <a:t>page #1 in notebook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All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1</a:t>
            </a:r>
            <a:r>
              <a:rPr lang="en-US" sz="3600" b="1" baseline="30000" dirty="0">
                <a:solidFill>
                  <a:schemeClr val="accent1"/>
                </a:solidFill>
              </a:rPr>
              <a:t>ST</a:t>
            </a:r>
            <a:r>
              <a:rPr lang="en-US" sz="3600" b="1" dirty="0">
                <a:solidFill>
                  <a:schemeClr val="accent1"/>
                </a:solidFill>
              </a:rPr>
              <a:t> PAGE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In college ruled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composition book.</a:t>
            </a:r>
          </a:p>
          <a:p>
            <a:pPr marL="0" indent="0">
              <a:buNone/>
            </a:pPr>
            <a:r>
              <a:rPr lang="en-US" sz="3600" b="1" u="sng" dirty="0">
                <a:solidFill>
                  <a:schemeClr val="tx1"/>
                </a:solidFill>
              </a:rPr>
              <a:t>Not</a:t>
            </a:r>
            <a:r>
              <a:rPr lang="en-US" sz="3600" b="1" dirty="0">
                <a:solidFill>
                  <a:schemeClr val="tx1"/>
                </a:solidFill>
              </a:rPr>
              <a:t> the graphing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paper notebook.</a:t>
            </a:r>
            <a:endParaRPr lang="en-US" sz="36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DO NOT GLUE IT 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IN NOW! </a:t>
            </a:r>
            <a:endParaRPr lang="en-US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Work on it at home. DUE MONDAY</a:t>
            </a:r>
          </a:p>
        </p:txBody>
      </p:sp>
      <p:pic>
        <p:nvPicPr>
          <p:cNvPr id="2050" name="Picture 2" descr="Mead Composition Notebook, Wide Ruled, 70 Sheets (140 Pages), 9-3/4&amp;quot; x  7-1/2&amp;quot;, Fashion Design, Black - Walmart.com - Walmart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1" b="16103"/>
          <a:stretch/>
        </p:blipFill>
        <p:spPr bwMode="auto">
          <a:xfrm>
            <a:off x="6050990" y="1254035"/>
            <a:ext cx="5498317" cy="36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28801" y="546149"/>
            <a:ext cx="177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Page 1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329" y="1590439"/>
            <a:ext cx="2314957" cy="30352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962870" y="1706691"/>
            <a:ext cx="3837278" cy="4360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99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44137"/>
            <a:ext cx="10178322" cy="59436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Half the boxes = pictures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Half the boxes = complete sentences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FOUR COLORS at minimum</a:t>
            </a:r>
          </a:p>
          <a:p>
            <a:r>
              <a:rPr lang="en-US" sz="4000" dirty="0">
                <a:solidFill>
                  <a:schemeClr val="tx1"/>
                </a:solidFill>
              </a:rPr>
              <a:t>MINIMIZE THE WHITE SPACE!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chemeClr val="accent1"/>
                </a:solidFill>
              </a:rPr>
              <a:t>This is your first chance to show me what level of effort you put into your work…it’s my first impression of you!</a:t>
            </a:r>
          </a:p>
        </p:txBody>
      </p:sp>
    </p:spTree>
    <p:extLst>
      <p:ext uri="{BB962C8B-B14F-4D97-AF65-F5344CB8AC3E}">
        <p14:creationId xmlns:p14="http://schemas.microsoft.com/office/powerpoint/2010/main" val="271512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78392" y="920377"/>
            <a:ext cx="3732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Josephine is eleven years old (6</a:t>
            </a:r>
            <a:r>
              <a:rPr lang="en-US" sz="4000" b="1" baseline="30000" dirty="0">
                <a:solidFill>
                  <a:schemeClr val="bg1"/>
                </a:solidFill>
              </a:rPr>
              <a:t>th</a:t>
            </a:r>
            <a:r>
              <a:rPr lang="en-US" sz="4000" b="1" dirty="0">
                <a:solidFill>
                  <a:schemeClr val="bg1"/>
                </a:solidFill>
              </a:rPr>
              <a:t> grade) and Jason is eight years old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(3</a:t>
            </a:r>
            <a:r>
              <a:rPr lang="en-US" sz="4000" b="1" baseline="30000" dirty="0">
                <a:solidFill>
                  <a:schemeClr val="bg1"/>
                </a:solidFill>
              </a:rPr>
              <a:t>rd</a:t>
            </a:r>
            <a:r>
              <a:rPr lang="en-US" sz="4000" b="1" dirty="0">
                <a:solidFill>
                  <a:schemeClr val="bg1"/>
                </a:solidFill>
              </a:rPr>
              <a:t> grade)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29" y="140680"/>
            <a:ext cx="5180605" cy="66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0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Regular 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work</a:t>
            </a:r>
            <a:br>
              <a:rPr lang="en-US" dirty="0"/>
            </a:br>
            <a:r>
              <a:rPr lang="en-US" sz="4800" dirty="0"/>
              <a:t>Google Form and notes on page #2 in notebook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3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2" y="382385"/>
            <a:ext cx="10178322" cy="1492132"/>
          </a:xfrm>
        </p:spPr>
        <p:txBody>
          <a:bodyPr/>
          <a:lstStyle/>
          <a:p>
            <a:r>
              <a:rPr lang="en-US" u="sng" dirty="0"/>
              <a:t>SAFETY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92" y="1428750"/>
            <a:ext cx="10178322" cy="5285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53AE6E"/>
                </a:solidFill>
              </a:rPr>
              <a:t>LABEL PAGE AS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53AE6E"/>
                </a:solidFill>
              </a:rPr>
              <a:t>“SAFETY NOTES”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That way you remember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what goes on that page</a:t>
            </a:r>
            <a:endParaRPr lang="en-US" sz="3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53AE6E"/>
                </a:solidFill>
              </a:rPr>
              <a:t>IT IS HOMEWORK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Remember your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“Welcome” handout has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start of year assignments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on it!</a:t>
            </a:r>
          </a:p>
        </p:txBody>
      </p:sp>
      <p:pic>
        <p:nvPicPr>
          <p:cNvPr id="1026" name="Picture 2" descr="Opened Composition Book Stock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8" y="1249863"/>
            <a:ext cx="5760726" cy="39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017472" y="2229358"/>
            <a:ext cx="1710874" cy="88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67488" y="553042"/>
            <a:ext cx="177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Page 2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567488" y="1439815"/>
            <a:ext cx="245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egoe Print" panose="02000600000000000000" pitchFamily="2" charset="0"/>
              </a:rPr>
              <a:t>Safety Notes</a:t>
            </a:r>
          </a:p>
        </p:txBody>
      </p:sp>
    </p:spTree>
    <p:extLst>
      <p:ext uri="{BB962C8B-B14F-4D97-AF65-F5344CB8AC3E}">
        <p14:creationId xmlns:p14="http://schemas.microsoft.com/office/powerpoint/2010/main" val="122904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Safety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DUE by 8:00am on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FRIDAY NEXT WEEK!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Need 80% to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participate in labs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686" y="1345477"/>
            <a:ext cx="5423830" cy="269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0571412" y="3748112"/>
            <a:ext cx="425463" cy="1800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4989">
            <a:off x="5032052" y="3433679"/>
            <a:ext cx="3333912" cy="24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780" y="4041972"/>
            <a:ext cx="1987080" cy="258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937162" y="5183028"/>
            <a:ext cx="1377969" cy="13243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02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Safety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/>
                </a:solidFill>
              </a:rPr>
              <a:t>“SIGNATURES”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DUE 8:00am on </a:t>
            </a:r>
            <a:br>
              <a:rPr lang="en-US" sz="3600" b="1" dirty="0">
                <a:solidFill>
                  <a:schemeClr val="accent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FRIDAY NEXT WEEK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Don’t need printed or signed.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/>
                </a:solidFill>
              </a:rPr>
              <a:t>Completing Google Doc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counts as signature. </a:t>
            </a:r>
            <a:endParaRPr lang="en-US" sz="36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/>
                </a:solidFill>
              </a:rPr>
              <a:t>Need 80% to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participate in labs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667" y="740818"/>
            <a:ext cx="3981450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25" y="3866659"/>
            <a:ext cx="2078283" cy="270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5536760" y="5068506"/>
            <a:ext cx="1377969" cy="13243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6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Syllabus</a:t>
            </a:r>
            <a:br>
              <a:rPr lang="en-US" dirty="0"/>
            </a:br>
            <a:r>
              <a:rPr lang="en-US" sz="4800" dirty="0"/>
              <a:t>“About your </a:t>
            </a:r>
            <a:r>
              <a:rPr lang="en-US" sz="4800" dirty="0" err="1"/>
              <a:t>chem</a:t>
            </a:r>
            <a:r>
              <a:rPr lang="en-US" sz="4800" dirty="0"/>
              <a:t> class” Google Form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2" y="382385"/>
            <a:ext cx="10178322" cy="1492132"/>
          </a:xfrm>
        </p:spPr>
        <p:txBody>
          <a:bodyPr/>
          <a:lstStyle/>
          <a:p>
            <a:r>
              <a:rPr lang="en-US" u="sng" dirty="0"/>
              <a:t>Syllabus and </a:t>
            </a:r>
            <a:br>
              <a:rPr lang="en-US" u="sng" dirty="0"/>
            </a:br>
            <a:r>
              <a:rPr lang="en-US" u="sng" dirty="0"/>
              <a:t>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92" y="1887396"/>
            <a:ext cx="10178322" cy="52803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53AE6E"/>
                </a:solidFill>
              </a:rPr>
              <a:t>“SIGNATURES”</a:t>
            </a:r>
            <a:br>
              <a:rPr lang="en-US" sz="3200" b="1" dirty="0">
                <a:solidFill>
                  <a:srgbClr val="53AE6E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DUE 8:00am on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FRIDAY NEXT WEEK!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Don’t need printed or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signed. Completing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the “About Your </a:t>
            </a:r>
            <a:r>
              <a:rPr lang="en-US" sz="3200" b="1" dirty="0" err="1">
                <a:solidFill>
                  <a:schemeClr val="tx1"/>
                </a:solidFill>
              </a:rPr>
              <a:t>Chem</a:t>
            </a:r>
            <a:r>
              <a:rPr lang="en-US" sz="3200" b="1" dirty="0">
                <a:solidFill>
                  <a:schemeClr val="tx1"/>
                </a:solidFill>
              </a:rPr>
              <a:t> Class”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Google Doc counts as signature. </a:t>
            </a:r>
            <a:endParaRPr lang="en-US" sz="32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rgbClr val="53AE6E"/>
                </a:solidFill>
              </a:rPr>
              <a:t>PLEASE DONATE!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Our labs depend on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class donations.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037" y="195981"/>
            <a:ext cx="6043881" cy="300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9724797" y="2225660"/>
            <a:ext cx="102108" cy="28612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765" y="3502912"/>
            <a:ext cx="2223144" cy="2890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5596037" y="4793226"/>
            <a:ext cx="3021940" cy="14033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4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035" y="1186876"/>
            <a:ext cx="10424160" cy="4394988"/>
          </a:xfrm>
        </p:spPr>
        <p:txBody>
          <a:bodyPr/>
          <a:lstStyle/>
          <a:p>
            <a:r>
              <a:rPr kumimoji="0" lang="en-US" sz="10000" b="0" i="0" u="none" strike="noStrike" kern="1200" cap="all" spc="800" normalizeH="0" baseline="0" noProof="0" dirty="0">
                <a:ln>
                  <a:noFill/>
                </a:ln>
                <a:solidFill>
                  <a:srgbClr val="0B082E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HOMEWORK</a:t>
            </a:r>
            <a:br>
              <a:rPr kumimoji="0" lang="en-US" sz="10000" b="0" i="0" u="none" strike="noStrike" kern="1200" cap="all" spc="800" normalizeH="0" baseline="0" noProof="0" dirty="0">
                <a:ln>
                  <a:noFill/>
                </a:ln>
                <a:solidFill>
                  <a:srgbClr val="0B082E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800" b="0" i="0" u="none" strike="noStrike" kern="1200" cap="all" spc="800" normalizeH="0" baseline="0" noProof="0" dirty="0">
                <a:ln>
                  <a:noFill/>
                </a:ln>
                <a:solidFill>
                  <a:srgbClr val="0B082E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Posted on </a:t>
            </a:r>
            <a:br>
              <a:rPr kumimoji="0" lang="en-US" sz="4800" b="0" i="0" u="none" strike="noStrike" kern="1200" cap="all" spc="800" normalizeH="0" baseline="0" noProof="0" dirty="0">
                <a:ln>
                  <a:noFill/>
                </a:ln>
                <a:solidFill>
                  <a:srgbClr val="0B082E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800" b="0" i="0" u="none" strike="noStrike" kern="1200" cap="all" spc="800" normalizeH="0" baseline="0" noProof="0" dirty="0">
                <a:ln>
                  <a:noFill/>
                </a:ln>
                <a:solidFill>
                  <a:srgbClr val="0B082E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class website calendar </a:t>
            </a:r>
            <a:br>
              <a:rPr kumimoji="0" lang="en-US" sz="4800" b="0" i="0" u="none" strike="noStrike" kern="1200" cap="all" spc="800" normalizeH="0" baseline="0" noProof="0" dirty="0">
                <a:ln>
                  <a:noFill/>
                </a:ln>
                <a:solidFill>
                  <a:srgbClr val="0B082E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4800" b="0" i="0" u="none" strike="noStrike" kern="1200" cap="none" spc="800" normalizeH="0" baseline="0" noProof="0" dirty="0">
                <a:ln>
                  <a:noFill/>
                </a:ln>
                <a:solidFill>
                  <a:srgbClr val="0B082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www.mychemistryclass.net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4160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76863" y="1431203"/>
            <a:ext cx="3602891" cy="1237136"/>
          </a:xfrm>
        </p:spPr>
        <p:txBody>
          <a:bodyPr>
            <a:noAutofit/>
          </a:bodyPr>
          <a:lstStyle/>
          <a:p>
            <a:r>
              <a:rPr lang="en-US" sz="3600" dirty="0"/>
              <a:t>Due Next Class Day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74320" y="920376"/>
            <a:ext cx="7020057" cy="571224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Read Welcome Handout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Put dividers in 3-ring binders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Worksheet #1 (in your packet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notes in your new comp. book)</a:t>
            </a:r>
          </a:p>
          <a:p>
            <a:pPr marL="0" indent="0" algn="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tx1"/>
                </a:solidFill>
              </a:rPr>
              <a:t>All About Me</a:t>
            </a:r>
          </a:p>
          <a:p>
            <a:pPr marL="0" indent="0" algn="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11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Welcome Handout Assignments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598257" y="920375"/>
            <a:ext cx="1262637" cy="237110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1635" y="212491"/>
            <a:ext cx="4545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HOMEWORK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7976863" y="5209895"/>
            <a:ext cx="3777602" cy="1623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Due 8:00am</a:t>
            </a:r>
            <a:br>
              <a:rPr lang="en-US" sz="3600" dirty="0"/>
            </a:br>
            <a:r>
              <a:rPr lang="en-US" sz="3600" dirty="0"/>
              <a:t>FRIDAY next WEEK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613009" y="3576986"/>
            <a:ext cx="1247885" cy="92126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976863" y="3414183"/>
            <a:ext cx="3602891" cy="1237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/>
              <a:t>Due MONDAY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6613009" y="5507407"/>
            <a:ext cx="1247885" cy="91067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511852" y="3134921"/>
            <a:ext cx="4663440" cy="0"/>
          </a:xfrm>
          <a:prstGeom prst="line">
            <a:avLst/>
          </a:prstGeom>
          <a:ln w="38100" cmpd="sng">
            <a:solidFill>
              <a:srgbClr val="53A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11852" y="4924392"/>
            <a:ext cx="4663440" cy="0"/>
          </a:xfrm>
          <a:prstGeom prst="line">
            <a:avLst/>
          </a:prstGeom>
          <a:ln w="38100" cmpd="sng">
            <a:solidFill>
              <a:srgbClr val="53A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53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1" y="382385"/>
            <a:ext cx="10568947" cy="1492132"/>
          </a:xfrm>
        </p:spPr>
        <p:txBody>
          <a:bodyPr/>
          <a:lstStyle/>
          <a:p>
            <a:r>
              <a:rPr lang="en-US" u="sng" dirty="0"/>
              <a:t>N1 – Chemistry Math Review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91" y="1428750"/>
            <a:ext cx="10178323" cy="528594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rgbClr val="53AE6E"/>
                </a:solidFill>
              </a:rPr>
              <a:t>Bold, obvious, </a:t>
            </a:r>
            <a:br>
              <a:rPr lang="en-US" sz="3200" b="1" dirty="0">
                <a:solidFill>
                  <a:srgbClr val="53AE6E"/>
                </a:solidFill>
              </a:rPr>
            </a:br>
            <a:r>
              <a:rPr lang="en-US" sz="3200" b="1" dirty="0">
                <a:solidFill>
                  <a:srgbClr val="53AE6E"/>
                </a:solidFill>
              </a:rPr>
              <a:t>underlined title</a:t>
            </a:r>
            <a:br>
              <a:rPr lang="en-US" sz="3200" b="1" dirty="0">
                <a:solidFill>
                  <a:srgbClr val="53AE6E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>“Target” written in RED pen</a:t>
            </a:r>
            <a:br>
              <a:rPr lang="en-US" sz="3200" b="1" i="1" dirty="0">
                <a:solidFill>
                  <a:srgbClr val="FF0000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(both listed on WS #1)</a:t>
            </a:r>
          </a:p>
          <a:p>
            <a:r>
              <a:rPr lang="en-US" sz="3200" b="1" dirty="0">
                <a:solidFill>
                  <a:srgbClr val="53AE6E"/>
                </a:solidFill>
              </a:rPr>
              <a:t>Take notes on the YouTube</a:t>
            </a:r>
            <a:br>
              <a:rPr lang="en-US" sz="3200" b="1" dirty="0">
                <a:solidFill>
                  <a:srgbClr val="53AE6E"/>
                </a:solidFill>
              </a:rPr>
            </a:br>
            <a:r>
              <a:rPr lang="en-US" sz="3200" b="1" dirty="0">
                <a:solidFill>
                  <a:srgbClr val="53AE6E"/>
                </a:solidFill>
              </a:rPr>
              <a:t>lecture – link on WS #1</a:t>
            </a:r>
            <a:br>
              <a:rPr lang="en-US" sz="3200" b="1" dirty="0">
                <a:solidFill>
                  <a:srgbClr val="53AE6E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Do not copy word for word!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Do not cramp your notes!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( You do not need to do the annotations and KCQ boxes </a:t>
            </a:r>
            <a:r>
              <a:rPr lang="en-US" sz="2600" b="1">
                <a:solidFill>
                  <a:schemeClr val="tx1"/>
                </a:solidFill>
              </a:rPr>
              <a:t>mentioned </a:t>
            </a:r>
            <a:br>
              <a:rPr lang="en-US" sz="2600" b="1">
                <a:solidFill>
                  <a:schemeClr val="tx1"/>
                </a:solidFill>
              </a:rPr>
            </a:br>
            <a:r>
              <a:rPr lang="en-US" sz="2600" b="1">
                <a:solidFill>
                  <a:schemeClr val="tx1"/>
                </a:solidFill>
              </a:rPr>
              <a:t>   on </a:t>
            </a:r>
            <a:r>
              <a:rPr lang="en-US" sz="2600" b="1" dirty="0">
                <a:solidFill>
                  <a:schemeClr val="tx1"/>
                </a:solidFill>
              </a:rPr>
              <a:t>R-4 yet.  We will do them together in class! )</a:t>
            </a:r>
          </a:p>
        </p:txBody>
      </p:sp>
      <p:pic>
        <p:nvPicPr>
          <p:cNvPr id="1026" name="Picture 2" descr="Opened Composition Book Stock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86" y="1249864"/>
            <a:ext cx="5396498" cy="36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cxnSpLocks/>
            <a:endCxn id="17" idx="1"/>
          </p:cNvCxnSpPr>
          <p:nvPr/>
        </p:nvCxnSpPr>
        <p:spPr>
          <a:xfrm flipV="1">
            <a:off x="4011361" y="1635547"/>
            <a:ext cx="5040181" cy="1846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63224" y="4922479"/>
            <a:ext cx="177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Page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1542" y="1497047"/>
            <a:ext cx="266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N1 – Chemistry Math 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22607-343F-417E-3ABF-4671F973C743}"/>
              </a:ext>
            </a:extLst>
          </p:cNvPr>
          <p:cNvSpPr txBox="1"/>
          <p:nvPr/>
        </p:nvSpPr>
        <p:spPr>
          <a:xfrm>
            <a:off x="6403828" y="1439815"/>
            <a:ext cx="245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Segoe Print" panose="02000600000000000000" pitchFamily="2" charset="0"/>
              </a:rPr>
              <a:t>Safety Notes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5D5D7-0D89-2524-978F-83FBBBAEFF8B}"/>
              </a:ext>
            </a:extLst>
          </p:cNvPr>
          <p:cNvSpPr txBox="1"/>
          <p:nvPr/>
        </p:nvSpPr>
        <p:spPr>
          <a:xfrm>
            <a:off x="9178492" y="1805105"/>
            <a:ext cx="245240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Target: I can use scientific notation and the metric system this year in my chemistry class.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CBD1C8-D087-F6C8-8EC0-B3BF3140453B}"/>
              </a:ext>
            </a:extLst>
          </p:cNvPr>
          <p:cNvCxnSpPr>
            <a:cxnSpLocks/>
          </p:cNvCxnSpPr>
          <p:nvPr/>
        </p:nvCxnSpPr>
        <p:spPr>
          <a:xfrm flipV="1">
            <a:off x="6238568" y="2093645"/>
            <a:ext cx="2812974" cy="5478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07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89255" y="1096240"/>
            <a:ext cx="10318418" cy="439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Welcome to </a:t>
            </a:r>
            <a:br>
              <a:rPr lang="en-US" sz="5500" dirty="0"/>
            </a:br>
            <a:r>
              <a:rPr lang="en-US" sz="5500" dirty="0"/>
              <a:t>AP </a:t>
            </a:r>
            <a:br>
              <a:rPr lang="en-US" sz="5500" dirty="0"/>
            </a:br>
            <a:r>
              <a:rPr lang="en-US" sz="5500" dirty="0"/>
              <a:t>Chemistry!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87884" y="4748951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Mrs. Farmer</a:t>
            </a:r>
          </a:p>
          <a:p>
            <a:r>
              <a:rPr lang="en-US" dirty="0"/>
              <a:t>Room 2212</a:t>
            </a:r>
          </a:p>
        </p:txBody>
      </p:sp>
      <p:pic>
        <p:nvPicPr>
          <p:cNvPr id="1028" name="Picture 4" descr="http://www.clker.com/cliparts/y/d/6/h/D/S/black-atom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23" y="1030945"/>
            <a:ext cx="1313012" cy="13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1806" y="27809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Please </a:t>
            </a:r>
            <a:r>
              <a:rPr lang="en-US" sz="3600" b="1" u="sng" dirty="0">
                <a:solidFill>
                  <a:srgbClr val="FF0000"/>
                </a:solidFill>
              </a:rPr>
              <a:t>quickly</a:t>
            </a:r>
            <a:r>
              <a:rPr lang="en-US" sz="3600" b="1" dirty="0"/>
              <a:t> find </a:t>
            </a:r>
            <a:br>
              <a:rPr lang="en-US" sz="3600" b="1" dirty="0"/>
            </a:br>
            <a:r>
              <a:rPr lang="en-US" sz="3600" b="1" dirty="0"/>
              <a:t>your seat number!</a:t>
            </a:r>
            <a:br>
              <a:rPr lang="en-US" sz="3600" b="1" dirty="0"/>
            </a:br>
            <a:r>
              <a:rPr lang="en-US" sz="3600" b="1" dirty="0"/>
              <a:t>The desks all </a:t>
            </a:r>
            <a:br>
              <a:rPr lang="en-US" sz="3600" b="1" dirty="0"/>
            </a:br>
            <a:r>
              <a:rPr lang="en-US" sz="3600" b="1" dirty="0"/>
              <a:t>have # stickers.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1806" y="3045817"/>
            <a:ext cx="4149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Please place </a:t>
            </a:r>
          </a:p>
          <a:p>
            <a:r>
              <a:rPr lang="en-US" sz="3600" b="1" dirty="0"/>
              <a:t>your things 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under</a:t>
            </a:r>
            <a:r>
              <a:rPr lang="en-US" sz="3600" b="1" dirty="0"/>
              <a:t> your </a:t>
            </a:r>
          </a:p>
          <a:p>
            <a:r>
              <a:rPr lang="en-US" sz="3600" b="1" dirty="0"/>
              <a:t>chair so they </a:t>
            </a:r>
          </a:p>
          <a:p>
            <a:r>
              <a:rPr lang="en-US" sz="3600" b="1" dirty="0"/>
              <a:t>are not in the </a:t>
            </a:r>
            <a:br>
              <a:rPr lang="en-US" sz="3600" b="1" dirty="0"/>
            </a:br>
            <a:r>
              <a:rPr lang="en-US" sz="3600" b="1" dirty="0"/>
              <a:t>walkways.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172325" y="299007"/>
            <a:ext cx="4880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</a:rPr>
              <a:t>START TO PICKUP SUPPLIES FROM LAB TABLES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#3, 4, 5, 6, 7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YOU DO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NOT NEED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TO WAIT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FOR THE 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</a:rPr>
              <a:t>BELL! JUST </a:t>
            </a:r>
          </a:p>
          <a:p>
            <a:pPr algn="r"/>
            <a:r>
              <a:rPr lang="en-US" sz="3600" b="1" u="sng" dirty="0">
                <a:solidFill>
                  <a:srgbClr val="FF0000"/>
                </a:solidFill>
              </a:rPr>
              <a:t>GET STARTED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6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NOT UPDATED!!!!!!!!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25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9045" y="0"/>
            <a:ext cx="10178322" cy="1492132"/>
          </a:xfrm>
        </p:spPr>
        <p:txBody>
          <a:bodyPr>
            <a:normAutofit/>
          </a:bodyPr>
          <a:lstStyle/>
          <a:p>
            <a:r>
              <a:rPr lang="en-US" sz="5400" u="sng" dirty="0"/>
              <a:t>Get Supplies!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5344" y="764275"/>
            <a:ext cx="11086406" cy="51153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BENCH #3 </a:t>
            </a:r>
            <a:r>
              <a:rPr lang="en-US" sz="3600" dirty="0">
                <a:solidFill>
                  <a:schemeClr val="tx1"/>
                </a:solidFill>
              </a:rPr>
              <a:t>– Lab notebooks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BENCH #4 </a:t>
            </a:r>
            <a:r>
              <a:rPr lang="en-US" sz="3600" dirty="0">
                <a:solidFill>
                  <a:schemeClr val="tx1"/>
                </a:solidFill>
              </a:rPr>
              <a:t>– Composition notebooks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BENCH #5 </a:t>
            </a:r>
            <a:r>
              <a:rPr lang="en-US" sz="3600" dirty="0">
                <a:solidFill>
                  <a:schemeClr val="tx1"/>
                </a:solidFill>
              </a:rPr>
              <a:t>– Packet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BENCH #6 </a:t>
            </a:r>
            <a:r>
              <a:rPr lang="en-US" sz="3600" dirty="0">
                <a:solidFill>
                  <a:schemeClr val="tx1"/>
                </a:solidFill>
              </a:rPr>
              <a:t>– Ziploc bag of supplies  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BENCH #7 </a:t>
            </a:r>
            <a:r>
              <a:rPr lang="en-US" sz="3600" dirty="0">
                <a:solidFill>
                  <a:schemeClr val="tx1"/>
                </a:solidFill>
              </a:rPr>
              <a:t>– Color pencils (OR markers not both)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BENCH #8 </a:t>
            </a:r>
            <a:r>
              <a:rPr lang="en-US" sz="3600" dirty="0">
                <a:solidFill>
                  <a:schemeClr val="tx1"/>
                </a:solidFill>
              </a:rPr>
              <a:t>– Unwanted supplies if you want to use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your own version of something. Missing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something? Fill out a pink slip of paper on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bench #8 and put it in the bin on the table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3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about me</a:t>
            </a:r>
            <a:br>
              <a:rPr lang="en-US" dirty="0"/>
            </a:br>
            <a:r>
              <a:rPr lang="en-US" sz="4800" dirty="0"/>
              <a:t>page #1 in notebook</a:t>
            </a:r>
          </a:p>
        </p:txBody>
      </p:sp>
    </p:spTree>
    <p:extLst>
      <p:ext uri="{BB962C8B-B14F-4D97-AF65-F5344CB8AC3E}">
        <p14:creationId xmlns:p14="http://schemas.microsoft.com/office/powerpoint/2010/main" val="3287855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All about 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/>
                </a:solidFill>
              </a:rPr>
              <a:t>1</a:t>
            </a:r>
            <a:r>
              <a:rPr lang="en-US" sz="3600" b="1" baseline="30000" dirty="0">
                <a:solidFill>
                  <a:schemeClr val="accent6"/>
                </a:solidFill>
              </a:rPr>
              <a:t>ST</a:t>
            </a:r>
            <a:r>
              <a:rPr lang="en-US" sz="3600" b="1" dirty="0">
                <a:solidFill>
                  <a:schemeClr val="accent6"/>
                </a:solidFill>
              </a:rPr>
              <a:t> PAGE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In college ruled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composition book.</a:t>
            </a:r>
          </a:p>
          <a:p>
            <a:pPr marL="0" indent="0">
              <a:buNone/>
            </a:pPr>
            <a:r>
              <a:rPr lang="en-US" sz="3600" b="1" u="sng" dirty="0">
                <a:solidFill>
                  <a:schemeClr val="tx1"/>
                </a:solidFill>
              </a:rPr>
              <a:t>Not</a:t>
            </a:r>
            <a:r>
              <a:rPr lang="en-US" sz="3600" b="1" dirty="0">
                <a:solidFill>
                  <a:schemeClr val="tx1"/>
                </a:solidFill>
              </a:rPr>
              <a:t> the graphing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paper notebook.</a:t>
            </a:r>
            <a:endParaRPr lang="en-US" sz="3600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6"/>
                </a:solidFill>
              </a:rPr>
              <a:t>DO NOT GLUE </a:t>
            </a:r>
            <a:br>
              <a:rPr lang="en-US" sz="3600" b="1" dirty="0">
                <a:solidFill>
                  <a:schemeClr val="accent6"/>
                </a:solidFill>
              </a:rPr>
            </a:br>
            <a:r>
              <a:rPr lang="en-US" sz="3600" b="1" dirty="0">
                <a:solidFill>
                  <a:schemeClr val="accent6"/>
                </a:solidFill>
              </a:rPr>
              <a:t>IT IN NOW!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Finish the work at home.  DUE MONDAY</a:t>
            </a:r>
          </a:p>
        </p:txBody>
      </p:sp>
      <p:pic>
        <p:nvPicPr>
          <p:cNvPr id="7" name="Picture 2" descr="Mead Composition Notebook, Wide Ruled, 70 Sheets (140 Pages), 9-3/4&amp;quot; x  7-1/2&amp;quot;, Fashion Design, Black - Walmart.com - Walmart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1" b="16103"/>
          <a:stretch/>
        </p:blipFill>
        <p:spPr bwMode="auto">
          <a:xfrm>
            <a:off x="6050990" y="1254035"/>
            <a:ext cx="5498317" cy="36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28801" y="546149"/>
            <a:ext cx="177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Page 1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329" y="1590439"/>
            <a:ext cx="2314957" cy="30352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962870" y="1706691"/>
            <a:ext cx="3837278" cy="4360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20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44137"/>
            <a:ext cx="10178322" cy="59436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Half the boxes = pictures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Half the boxes = complete sentences</a:t>
            </a:r>
          </a:p>
          <a:p>
            <a:r>
              <a:rPr lang="en-US" sz="4000" dirty="0">
                <a:solidFill>
                  <a:schemeClr val="tx1"/>
                </a:solidFill>
              </a:rPr>
              <a:t>FOUR COLORS at minimum</a:t>
            </a:r>
          </a:p>
          <a:p>
            <a:r>
              <a:rPr lang="en-US" sz="4000" dirty="0">
                <a:solidFill>
                  <a:schemeClr val="tx1"/>
                </a:solidFill>
              </a:rPr>
              <a:t>MINIMIZE THE WHITE SPACE!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chemeClr val="accent6"/>
                </a:solidFill>
              </a:rPr>
              <a:t>This is your first chance to show me what level of effort you put into your work…it’s my first impression of you!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53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94915" y="875213"/>
            <a:ext cx="3732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Josephine is eleven years old (6</a:t>
            </a:r>
            <a:r>
              <a:rPr lang="en-US" sz="4000" b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grade) and Jason is eight years old </a:t>
            </a:r>
            <a:b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(3</a:t>
            </a:r>
            <a:r>
              <a:rPr lang="en-US" sz="4000" b="1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rd</a:t>
            </a:r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grade)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14" y="130247"/>
            <a:ext cx="5180605" cy="6604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576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2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171312"/>
                </a:solidFill>
              </a:rPr>
              <a:t>SAFETY work</a:t>
            </a:r>
            <a:br>
              <a:rPr lang="en-US" dirty="0">
                <a:solidFill>
                  <a:srgbClr val="171312"/>
                </a:solidFill>
              </a:rPr>
            </a:br>
            <a:r>
              <a:rPr lang="en-US" sz="4800" dirty="0">
                <a:solidFill>
                  <a:srgbClr val="171312"/>
                </a:solidFill>
              </a:rPr>
              <a:t>Google Form and notes on page #2 in notebook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5219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2" y="382385"/>
            <a:ext cx="10178322" cy="1492132"/>
          </a:xfrm>
        </p:spPr>
        <p:txBody>
          <a:bodyPr/>
          <a:lstStyle/>
          <a:p>
            <a:r>
              <a:rPr lang="en-US" u="sng" dirty="0"/>
              <a:t>SAFETY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92" y="1428750"/>
            <a:ext cx="10178322" cy="5285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96648A"/>
                </a:solidFill>
              </a:rPr>
              <a:t>LABEL PAGE AS </a:t>
            </a:r>
            <a:br>
              <a:rPr lang="en-US" sz="3600" b="1" dirty="0">
                <a:solidFill>
                  <a:srgbClr val="96648A"/>
                </a:solidFill>
              </a:rPr>
            </a:br>
            <a:r>
              <a:rPr lang="en-US" sz="3600" b="1" dirty="0">
                <a:solidFill>
                  <a:srgbClr val="96648A"/>
                </a:solidFill>
              </a:rPr>
              <a:t>“SAFETY NOTES”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That way you remember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what goes on that page</a:t>
            </a:r>
            <a:endParaRPr lang="en-US" sz="3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96648A"/>
                </a:solidFill>
              </a:rPr>
              <a:t>IT IS HOMEWORK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Remember your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“Welcome” handout has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start of year assignments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on it!</a:t>
            </a:r>
          </a:p>
        </p:txBody>
      </p:sp>
      <p:pic>
        <p:nvPicPr>
          <p:cNvPr id="1026" name="Picture 2" descr="Opened Composition Book Stock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8" y="1249863"/>
            <a:ext cx="5760726" cy="39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017472" y="2229358"/>
            <a:ext cx="1710874" cy="88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67488" y="553042"/>
            <a:ext cx="177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Page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7488" y="1439815"/>
            <a:ext cx="2452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Safety Notes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96648A"/>
          </a:solidFill>
          <a:ln w="12700" cap="flat" cmpd="sng" algn="in">
            <a:solidFill>
              <a:srgbClr val="9664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559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Safety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6"/>
                </a:solidFill>
              </a:rPr>
              <a:t>DUE by 8:00am</a:t>
            </a:r>
            <a:br>
              <a:rPr lang="en-US" sz="3600" b="1" dirty="0">
                <a:solidFill>
                  <a:schemeClr val="accent6"/>
                </a:solidFill>
              </a:rPr>
            </a:br>
            <a:r>
              <a:rPr lang="en-US" sz="3600" b="1" dirty="0">
                <a:solidFill>
                  <a:schemeClr val="accent6"/>
                </a:solidFill>
              </a:rPr>
              <a:t>ON FRIDAY</a:t>
            </a:r>
            <a:br>
              <a:rPr lang="en-US" sz="3600" b="1" dirty="0">
                <a:solidFill>
                  <a:schemeClr val="accent6"/>
                </a:solidFill>
              </a:rPr>
            </a:br>
            <a:r>
              <a:rPr lang="en-US" sz="3600" b="1" dirty="0">
                <a:solidFill>
                  <a:schemeClr val="accent6"/>
                </a:solidFill>
              </a:rPr>
              <a:t>NEXT WEEK!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Need 80% to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participate in labs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35" y="1345476"/>
            <a:ext cx="6043881" cy="300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0261696" y="4249531"/>
            <a:ext cx="425463" cy="1800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4989">
            <a:off x="5406947" y="3935097"/>
            <a:ext cx="3333912" cy="24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514" y="4418587"/>
            <a:ext cx="1793980" cy="233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251678" y="5549373"/>
            <a:ext cx="1400495" cy="10776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7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Safety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6"/>
                </a:solidFill>
              </a:rPr>
              <a:t>“SIGNATURES”</a:t>
            </a:r>
            <a:br>
              <a:rPr lang="en-US" sz="3600" b="1" dirty="0">
                <a:solidFill>
                  <a:schemeClr val="accent6"/>
                </a:solidFill>
              </a:rPr>
            </a:br>
            <a:r>
              <a:rPr lang="en-US" sz="3600" b="1" dirty="0">
                <a:solidFill>
                  <a:schemeClr val="accent6"/>
                </a:solidFill>
              </a:rPr>
              <a:t>DUE 8:00am </a:t>
            </a:r>
            <a:br>
              <a:rPr lang="en-US" sz="3600" b="1" dirty="0">
                <a:solidFill>
                  <a:schemeClr val="accent6"/>
                </a:solidFill>
              </a:rPr>
            </a:br>
            <a:r>
              <a:rPr lang="en-US" sz="3600" b="1" dirty="0">
                <a:solidFill>
                  <a:schemeClr val="accent6"/>
                </a:solidFill>
              </a:rPr>
              <a:t>FRIDAY NEXT WEEK!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Don’t need printed or signed.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/>
                </a:solidFill>
              </a:rPr>
              <a:t>Completing Google Doc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counts as signature. </a:t>
            </a:r>
            <a:endParaRPr lang="en-US" sz="3600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tx1"/>
                </a:solidFill>
              </a:rPr>
              <a:t>Need 80% to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participate in labs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036" y="979653"/>
            <a:ext cx="3670564" cy="489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880979" y="3398293"/>
            <a:ext cx="1119117" cy="47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96" y="3923596"/>
            <a:ext cx="1987080" cy="258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5692483" y="5183028"/>
            <a:ext cx="1377969" cy="13243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7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SYLLABUS</a:t>
            </a:r>
            <a:br>
              <a:rPr lang="en-US" dirty="0"/>
            </a:br>
            <a:r>
              <a:rPr lang="en-US" sz="4800" dirty="0"/>
              <a:t>“About your </a:t>
            </a:r>
            <a:r>
              <a:rPr lang="en-US" sz="4800" dirty="0" err="1"/>
              <a:t>chem</a:t>
            </a:r>
            <a:r>
              <a:rPr lang="en-US" sz="4800" dirty="0"/>
              <a:t> class” </a:t>
            </a:r>
            <a:br>
              <a:rPr lang="en-US" sz="4800" dirty="0"/>
            </a:br>
            <a:r>
              <a:rPr lang="en-US" sz="4800" dirty="0"/>
              <a:t>Google Form</a:t>
            </a:r>
          </a:p>
        </p:txBody>
      </p:sp>
    </p:spTree>
    <p:extLst>
      <p:ext uri="{BB962C8B-B14F-4D97-AF65-F5344CB8AC3E}">
        <p14:creationId xmlns:p14="http://schemas.microsoft.com/office/powerpoint/2010/main" val="270342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4538" y="278091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Please quickly find </a:t>
            </a:r>
            <a:br>
              <a:rPr lang="en-US" sz="3600" b="1" dirty="0"/>
            </a:br>
            <a:r>
              <a:rPr lang="en-US" sz="3600" b="1" dirty="0"/>
              <a:t>an empty seat</a:t>
            </a:r>
            <a:br>
              <a:rPr lang="en-US" sz="3600" b="1" dirty="0"/>
            </a:br>
            <a:r>
              <a:rPr lang="en-US" sz="3600" b="1" dirty="0"/>
              <a:t>at a desk, not</a:t>
            </a:r>
            <a:br>
              <a:rPr lang="en-US" sz="3600" b="1" dirty="0"/>
            </a:br>
            <a:r>
              <a:rPr lang="en-US" sz="3600" b="1" dirty="0"/>
              <a:t>a lab table.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4295" y="278091"/>
            <a:ext cx="4149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Please place your things under </a:t>
            </a:r>
            <a:br>
              <a:rPr lang="en-US" sz="3600" b="1" dirty="0"/>
            </a:br>
            <a:r>
              <a:rPr lang="en-US" sz="3600" b="1" dirty="0"/>
              <a:t>your chair </a:t>
            </a:r>
            <a:br>
              <a:rPr lang="en-US" sz="3600" b="1" dirty="0"/>
            </a:br>
            <a:r>
              <a:rPr lang="en-US" sz="3600" b="1" dirty="0"/>
              <a:t>so they are </a:t>
            </a:r>
          </a:p>
          <a:p>
            <a:pPr algn="r"/>
            <a:r>
              <a:rPr lang="en-US" sz="3600" b="1" dirty="0"/>
              <a:t>not in the </a:t>
            </a:r>
            <a:br>
              <a:rPr lang="en-US" sz="3600" b="1" dirty="0"/>
            </a:br>
            <a:r>
              <a:rPr lang="en-US" sz="3600" b="1" dirty="0"/>
              <a:t>walkways.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89255" y="1096240"/>
            <a:ext cx="10318418" cy="439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/>
              <a:t>Welcome to </a:t>
            </a:r>
            <a:br>
              <a:rPr lang="en-US" sz="5500" dirty="0"/>
            </a:br>
            <a:r>
              <a:rPr lang="en-US" sz="5500" dirty="0"/>
              <a:t>Chemistry!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87884" y="4748951"/>
            <a:ext cx="8045373" cy="7422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Mrs. Farmer</a:t>
            </a:r>
          </a:p>
          <a:p>
            <a:r>
              <a:rPr lang="en-US" dirty="0"/>
              <a:t>Room 2212</a:t>
            </a:r>
          </a:p>
        </p:txBody>
      </p:sp>
      <p:pic>
        <p:nvPicPr>
          <p:cNvPr id="1028" name="Picture 4" descr="http://www.clker.com/cliparts/y/d/6/h/D/S/black-atom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23" y="1030945"/>
            <a:ext cx="1313012" cy="13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29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2" y="382385"/>
            <a:ext cx="10178322" cy="1492132"/>
          </a:xfrm>
        </p:spPr>
        <p:txBody>
          <a:bodyPr/>
          <a:lstStyle/>
          <a:p>
            <a:r>
              <a:rPr lang="en-US" u="sng" dirty="0"/>
              <a:t>Syllabus and </a:t>
            </a:r>
            <a:br>
              <a:rPr lang="en-US" u="sng" dirty="0"/>
            </a:br>
            <a:r>
              <a:rPr lang="en-US" u="sng" dirty="0"/>
              <a:t>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92" y="1887396"/>
            <a:ext cx="10178322" cy="49706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accent6"/>
                </a:solidFill>
              </a:rPr>
              <a:t>“SIGNATURES”</a:t>
            </a:r>
            <a:br>
              <a:rPr lang="en-US" sz="3200" b="1" dirty="0">
                <a:solidFill>
                  <a:schemeClr val="accent6"/>
                </a:solidFill>
              </a:rPr>
            </a:br>
            <a:r>
              <a:rPr lang="en-US" sz="3200" b="1" dirty="0">
                <a:solidFill>
                  <a:schemeClr val="accent6"/>
                </a:solidFill>
              </a:rPr>
              <a:t>DUE 8:00am FRIDAY</a:t>
            </a:r>
            <a:br>
              <a:rPr lang="en-US" sz="3200" b="1" dirty="0">
                <a:solidFill>
                  <a:schemeClr val="accent6"/>
                </a:solidFill>
              </a:rPr>
            </a:br>
            <a:r>
              <a:rPr lang="en-US" sz="3200" b="1" dirty="0">
                <a:solidFill>
                  <a:schemeClr val="accent6"/>
                </a:solidFill>
              </a:rPr>
              <a:t>NEXT WEEK!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Don’t need printed or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signed. Completing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the “About Your </a:t>
            </a:r>
            <a:r>
              <a:rPr lang="en-US" sz="3200" b="1" dirty="0" err="1">
                <a:solidFill>
                  <a:schemeClr val="tx1"/>
                </a:solidFill>
              </a:rPr>
              <a:t>Chem</a:t>
            </a:r>
            <a:r>
              <a:rPr lang="en-US" sz="3200" b="1" dirty="0">
                <a:solidFill>
                  <a:schemeClr val="tx1"/>
                </a:solidFill>
              </a:rPr>
              <a:t> Class”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/>
                </a:solidFill>
              </a:rPr>
              <a:t>Google Doc counts as signature. </a:t>
            </a:r>
            <a:endParaRPr lang="en-US" sz="32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chemeClr val="accent6"/>
                </a:solidFill>
              </a:rPr>
              <a:t>PLEASE DONATE!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Our labs depend on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class donations.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79" y="434010"/>
            <a:ext cx="6043881" cy="300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9562564" y="2277417"/>
            <a:ext cx="102108" cy="28612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25" y="3733367"/>
            <a:ext cx="2047728" cy="270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5996829" y="5138672"/>
            <a:ext cx="2922889" cy="13146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43896" y="1201624"/>
            <a:ext cx="10512038" cy="4394988"/>
          </a:xfrm>
        </p:spPr>
        <p:txBody>
          <a:bodyPr/>
          <a:lstStyle/>
          <a:p>
            <a:r>
              <a:rPr lang="en-US" dirty="0"/>
              <a:t>HOMEWORK</a:t>
            </a:r>
            <a:br>
              <a:rPr lang="en-US" dirty="0"/>
            </a:br>
            <a:r>
              <a:rPr lang="en-US" sz="4800" dirty="0"/>
              <a:t>Posted on </a:t>
            </a:r>
            <a:br>
              <a:rPr lang="en-US" sz="4800" dirty="0"/>
            </a:br>
            <a:r>
              <a:rPr lang="en-US" sz="4800" dirty="0"/>
              <a:t>class website calendar </a:t>
            </a:r>
            <a:br>
              <a:rPr lang="en-US" sz="4800" dirty="0"/>
            </a:br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www.mychemistryclass.net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71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42089" y="285671"/>
            <a:ext cx="4480948" cy="122837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Next Class day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7153" y="671695"/>
            <a:ext cx="6003231" cy="5743001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Read Welcome Handout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Put dividers in 3-ring binders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All About Me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Summer Assignment</a:t>
            </a:r>
            <a:b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Worksheet #1 (in your packet)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Honors Review Quiz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Welcome Handout Assignments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0B082E"/>
              </a:buClr>
              <a:buNone/>
            </a:pPr>
            <a:endParaRPr lang="en-US" sz="9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0B082E"/>
              </a:buClr>
              <a:buNone/>
            </a:pPr>
            <a:endParaRPr lang="en-US" sz="9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0B082E"/>
              </a:buClr>
              <a:buNone/>
            </a:pPr>
            <a:endParaRPr lang="en-US" sz="9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0B082E"/>
              </a:buClr>
              <a:buNone/>
            </a:pPr>
            <a:endParaRPr lang="en-US" sz="9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0B082E"/>
              </a:buClr>
              <a:buNone/>
            </a:pPr>
            <a:endParaRPr lang="en-US" sz="9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0B082E"/>
              </a:buClr>
              <a:buNone/>
            </a:pPr>
            <a:endParaRPr lang="en-US" sz="9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0B082E"/>
              </a:buClr>
              <a:buNone/>
            </a:pPr>
            <a:endParaRPr lang="en-US" sz="9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endParaRPr lang="en-US" sz="12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575656" y="671695"/>
            <a:ext cx="1144821" cy="1126136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799" y="21991"/>
            <a:ext cx="506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HOMEWORK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7742089" y="1974684"/>
            <a:ext cx="4424514" cy="8010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MON. Next week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6575656" y="1936174"/>
            <a:ext cx="1144821" cy="1185801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7742089" y="3338631"/>
            <a:ext cx="4528572" cy="6591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TUES. NEXT WEEK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6575656" y="4399825"/>
            <a:ext cx="1140684" cy="777883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7742089" y="4827734"/>
            <a:ext cx="4349543" cy="12851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tabLst>
                <a:tab pos="1770063" algn="l"/>
              </a:tabLst>
            </a:pPr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Fri. NEXT WEEK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6575656" y="5503281"/>
            <a:ext cx="1144821" cy="777883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473968" y="1680292"/>
            <a:ext cx="4754880" cy="0"/>
          </a:xfrm>
          <a:prstGeom prst="line">
            <a:avLst/>
          </a:prstGeom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49769" y="3207414"/>
            <a:ext cx="4846320" cy="0"/>
          </a:xfrm>
          <a:prstGeom prst="line">
            <a:avLst/>
          </a:prstGeom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26937" y="5379686"/>
            <a:ext cx="4846320" cy="0"/>
          </a:xfrm>
          <a:prstGeom prst="line">
            <a:avLst/>
          </a:prstGeom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/>
          <p:cNvSpPr txBox="1">
            <a:spLocks/>
          </p:cNvSpPr>
          <p:nvPr/>
        </p:nvSpPr>
        <p:spPr>
          <a:xfrm>
            <a:off x="7742089" y="4005979"/>
            <a:ext cx="3705531" cy="12851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900" b="1" i="0" kern="1200" cap="all" spc="300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BLOCK DAY NEXT WEEK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6575656" y="3352566"/>
            <a:ext cx="1140684" cy="812141"/>
          </a:xfrm>
          <a:prstGeom prst="rightBrac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415540" y="4164707"/>
            <a:ext cx="4846320" cy="0"/>
          </a:xfrm>
          <a:prstGeom prst="line">
            <a:avLst/>
          </a:prstGeom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2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111" y="193183"/>
            <a:ext cx="8187071" cy="1519708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371718" y="1803045"/>
            <a:ext cx="8502602" cy="3934385"/>
          </a:xfrm>
        </p:spPr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sz="4400" dirty="0"/>
              <a:t>Attendance</a:t>
            </a:r>
          </a:p>
          <a:p>
            <a:pPr marL="742950" indent="-742950">
              <a:buAutoNum type="arabicParenR"/>
            </a:pPr>
            <a:r>
              <a:rPr lang="en-US" sz="4400" dirty="0"/>
              <a:t>Supplies</a:t>
            </a:r>
          </a:p>
          <a:p>
            <a:pPr marL="742950" indent="-742950">
              <a:buAutoNum type="arabicParenR"/>
            </a:pPr>
            <a:r>
              <a:rPr lang="en-US" sz="4400" dirty="0"/>
              <a:t>Packets</a:t>
            </a:r>
          </a:p>
          <a:p>
            <a:pPr marL="742950" indent="-742950">
              <a:buAutoNum type="arabicParenR"/>
            </a:pPr>
            <a:r>
              <a:rPr lang="en-US" sz="4400" dirty="0"/>
              <a:t>“All About Me”</a:t>
            </a:r>
          </a:p>
          <a:p>
            <a:pPr marL="742950" indent="-742950">
              <a:buAutoNum type="arabicParenR"/>
            </a:pPr>
            <a:r>
              <a:rPr lang="en-US" sz="4400" dirty="0"/>
              <a:t>Go over homework</a:t>
            </a:r>
          </a:p>
        </p:txBody>
      </p:sp>
    </p:spTree>
    <p:extLst>
      <p:ext uri="{BB962C8B-B14F-4D97-AF65-F5344CB8AC3E}">
        <p14:creationId xmlns:p14="http://schemas.microsoft.com/office/powerpoint/2010/main" val="169922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1980" y="0"/>
            <a:ext cx="10178322" cy="1492132"/>
          </a:xfrm>
        </p:spPr>
        <p:txBody>
          <a:bodyPr>
            <a:normAutofit/>
          </a:bodyPr>
          <a:lstStyle/>
          <a:p>
            <a:r>
              <a:rPr lang="en-US" sz="5400" u="sng" dirty="0"/>
              <a:t>Get Supplies!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8048" y="746066"/>
            <a:ext cx="11113701" cy="4733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BENCH #1 </a:t>
            </a:r>
            <a:r>
              <a:rPr lang="en-US" sz="3600" dirty="0">
                <a:solidFill>
                  <a:schemeClr val="tx1"/>
                </a:solidFill>
              </a:rPr>
              <a:t>– Spiral Bound Notebooks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BENCH #2 </a:t>
            </a:r>
            <a:r>
              <a:rPr lang="en-US" sz="3600" dirty="0">
                <a:solidFill>
                  <a:schemeClr val="tx1"/>
                </a:solidFill>
              </a:rPr>
              <a:t>– Packet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BENCH #6 </a:t>
            </a:r>
            <a:r>
              <a:rPr lang="en-US" sz="3600" dirty="0">
                <a:solidFill>
                  <a:schemeClr val="tx1"/>
                </a:solidFill>
              </a:rPr>
              <a:t>– Ziploc bag of supplies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BENCH #7 </a:t>
            </a:r>
            <a:r>
              <a:rPr lang="en-US" sz="3600" dirty="0">
                <a:solidFill>
                  <a:schemeClr val="tx1"/>
                </a:solidFill>
              </a:rPr>
              <a:t>– Color pencils (OR markers, not both)</a:t>
            </a:r>
          </a:p>
          <a:p>
            <a:pPr marL="0" indent="0">
              <a:buNone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BENCH #8 </a:t>
            </a:r>
            <a:r>
              <a:rPr lang="en-US" sz="3600" dirty="0">
                <a:solidFill>
                  <a:schemeClr val="tx1"/>
                </a:solidFill>
              </a:rPr>
              <a:t>– Unwanted supplies if you want to use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your own version of something. Missing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something? Fill out a pink slip of paper on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                      bench #8 and put it in the bin on the table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29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92" y="382385"/>
            <a:ext cx="10178322" cy="1492132"/>
          </a:xfrm>
        </p:spPr>
        <p:txBody>
          <a:bodyPr/>
          <a:lstStyle/>
          <a:p>
            <a:r>
              <a:rPr lang="en-US" u="sng" dirty="0"/>
              <a:t>Syllabus and </a:t>
            </a:r>
            <a:br>
              <a:rPr lang="en-US" u="sng" dirty="0"/>
            </a:br>
            <a:r>
              <a:rPr lang="en-US" u="sng" dirty="0"/>
              <a:t>Donations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92" y="1887396"/>
            <a:ext cx="10178322" cy="4540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“SIGNATURES”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>DUE 8:30am MONDAY!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On a Google Form!</a:t>
            </a:r>
          </a:p>
          <a:p>
            <a:pPr marL="0" indent="0">
              <a:buNone/>
            </a:pPr>
            <a:endParaRPr lang="en-US" sz="3200" b="1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200" b="1" i="1" dirty="0">
                <a:solidFill>
                  <a:srgbClr val="00B0F0"/>
                </a:solidFill>
              </a:rPr>
              <a:t>PLEASE DONATE! </a:t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Our labs depend on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class donations.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79" y="434010"/>
            <a:ext cx="6043881" cy="300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0302640" y="3338065"/>
            <a:ext cx="425463" cy="1800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562564" y="2277417"/>
            <a:ext cx="102108" cy="28612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25" y="3733367"/>
            <a:ext cx="2047728" cy="270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5596037" y="4872251"/>
            <a:ext cx="1377969" cy="13243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Safety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“SIGNATURES”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DUE 8:30am MONDAY!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On a Google Form</a:t>
            </a:r>
            <a:endParaRPr lang="en-US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SAFETY QUIZ 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ON FRIDAY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Need 80% to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participate in labs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173" y="909339"/>
            <a:ext cx="3981450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880979" y="3398293"/>
            <a:ext cx="1119117" cy="477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09" y="4044144"/>
            <a:ext cx="2047728" cy="270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4673021" y="5183028"/>
            <a:ext cx="1377969" cy="13243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7"/>
            <a:ext cx="10178322" cy="963089"/>
          </a:xfrm>
        </p:spPr>
        <p:txBody>
          <a:bodyPr/>
          <a:lstStyle/>
          <a:p>
            <a:r>
              <a:rPr lang="en-US" u="sng" dirty="0"/>
              <a:t>Safety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4035"/>
            <a:ext cx="10178322" cy="4625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DUE by 8:30am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rgbClr val="00B0F0"/>
                </a:solidFill>
              </a:rPr>
              <a:t>ON MONDAY!</a:t>
            </a:r>
            <a:br>
              <a:rPr lang="en-US" sz="3600" b="1" dirty="0">
                <a:solidFill>
                  <a:srgbClr val="00B0F0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Need 80% to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participate in labs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635" y="1345476"/>
            <a:ext cx="6043881" cy="300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0261696" y="4249531"/>
            <a:ext cx="425463" cy="1800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4989">
            <a:off x="5032052" y="3433679"/>
            <a:ext cx="3333912" cy="24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50" y="4044144"/>
            <a:ext cx="2047728" cy="270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937162" y="5183028"/>
            <a:ext cx="1377969" cy="13243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1559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5873</TotalTime>
  <Words>1507</Words>
  <Application>Microsoft Office PowerPoint</Application>
  <PresentationFormat>Widescreen</PresentationFormat>
  <Paragraphs>226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Gill Sans MT</vt:lpstr>
      <vt:lpstr>Impact</vt:lpstr>
      <vt:lpstr>Segoe Print</vt:lpstr>
      <vt:lpstr>Tahoma</vt:lpstr>
      <vt:lpstr>Badge</vt:lpstr>
      <vt:lpstr>1_Badge</vt:lpstr>
      <vt:lpstr>THIS IS FOR ALL THREE CHEMISTRY LEVELS  Click the link  (or scroll) for the one you want! </vt:lpstr>
      <vt:lpstr>Regular chem</vt:lpstr>
      <vt:lpstr>NOT UPDATED!!!!!!!!</vt:lpstr>
      <vt:lpstr>PowerPoint Presentation</vt:lpstr>
      <vt:lpstr>Agenda</vt:lpstr>
      <vt:lpstr>Get Supplies!</vt:lpstr>
      <vt:lpstr>Syllabus and  Donations</vt:lpstr>
      <vt:lpstr>Safety Contracts</vt:lpstr>
      <vt:lpstr>Safety Assignment</vt:lpstr>
      <vt:lpstr>All about me page #1 in notebook</vt:lpstr>
      <vt:lpstr>PowerPoint Presentation</vt:lpstr>
      <vt:lpstr>PowerPoint Presentation</vt:lpstr>
      <vt:lpstr>Due  NEXT CLASS Meeting</vt:lpstr>
      <vt:lpstr>PowerPoint Presentation</vt:lpstr>
      <vt:lpstr>Get Supplies!</vt:lpstr>
      <vt:lpstr>All about me page #1 in notebook</vt:lpstr>
      <vt:lpstr>All about me</vt:lpstr>
      <vt:lpstr>PowerPoint Presentation</vt:lpstr>
      <vt:lpstr>PowerPoint Presentation</vt:lpstr>
      <vt:lpstr>SAFETY work Google Form and notes on page #2 in notebook</vt:lpstr>
      <vt:lpstr>SAFETY NOTES</vt:lpstr>
      <vt:lpstr>Safety Assignment</vt:lpstr>
      <vt:lpstr>Safety Contracts</vt:lpstr>
      <vt:lpstr>Syllabus “About your chem class” Google Form</vt:lpstr>
      <vt:lpstr>Syllabus and  Donations</vt:lpstr>
      <vt:lpstr>HOMEWORK Posted on  class website calendar  www.mychemistryclass.net</vt:lpstr>
      <vt:lpstr>Due Next Class Day</vt:lpstr>
      <vt:lpstr>N1 – Chemistry Math Review Notes</vt:lpstr>
      <vt:lpstr>PowerPoint Presentation</vt:lpstr>
      <vt:lpstr>Get Supplies!</vt:lpstr>
      <vt:lpstr>All about me page #1 in notebook</vt:lpstr>
      <vt:lpstr>All about me</vt:lpstr>
      <vt:lpstr>PowerPoint Presentation</vt:lpstr>
      <vt:lpstr>PowerPoint Presentation</vt:lpstr>
      <vt:lpstr>SAFETY work Google Form and notes on page #2 in notebook</vt:lpstr>
      <vt:lpstr>SAFETY NOTES</vt:lpstr>
      <vt:lpstr>Safety Assignment</vt:lpstr>
      <vt:lpstr>Safety Contracts</vt:lpstr>
      <vt:lpstr>SYLLABUS “About your chem class”  Google Form</vt:lpstr>
      <vt:lpstr>Syllabus and  Donations</vt:lpstr>
      <vt:lpstr>HOMEWORK Posted on  class website calendar  www.mychemistryclass.net</vt:lpstr>
      <vt:lpstr>Next Class day</vt:lpstr>
    </vt:vector>
  </TitlesOfParts>
  <Company>DVHS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Chemistry!</dc:title>
  <dc:creator>Farmer, Stephanie [DH]</dc:creator>
  <cp:lastModifiedBy>Farmer, Stephanie [DH]</cp:lastModifiedBy>
  <cp:revision>73</cp:revision>
  <dcterms:created xsi:type="dcterms:W3CDTF">2016-08-10T20:29:52Z</dcterms:created>
  <dcterms:modified xsi:type="dcterms:W3CDTF">2024-08-15T19:47:44Z</dcterms:modified>
</cp:coreProperties>
</file>