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7" r:id="rId9"/>
    <p:sldId id="263" r:id="rId10"/>
    <p:sldId id="264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2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4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8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3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0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6C9F-4AE3-4172-BEC6-8BD192F15C31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 smtClean="0">
                <a:latin typeface="Impact" panose="020B0806030902050204" pitchFamily="34" charset="0"/>
              </a:rPr>
              <a:t>N2 – Dimensional Analysis</a:t>
            </a:r>
            <a:endParaRPr lang="en-US" sz="9600" dirty="0">
              <a:latin typeface="Impact" panose="020B080603090205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65760" y="3602038"/>
            <a:ext cx="11456126" cy="2921592"/>
          </a:xfrm>
        </p:spPr>
        <p:txBody>
          <a:bodyPr>
            <a:normAutofit fontScale="92500" lnSpcReduction="20000"/>
          </a:bodyPr>
          <a:lstStyle/>
          <a:p>
            <a:r>
              <a:rPr lang="en-US" sz="6000" dirty="0" smtClean="0"/>
              <a:t>Also known as “Unit Conversion”</a:t>
            </a:r>
          </a:p>
          <a:p>
            <a:r>
              <a:rPr lang="en-US" sz="6000" b="1" u="sng" dirty="0" smtClean="0">
                <a:solidFill>
                  <a:srgbClr val="FF0000"/>
                </a:solidFill>
              </a:rPr>
              <a:t>Target:</a:t>
            </a:r>
            <a:r>
              <a:rPr lang="en-US" sz="6000" b="1" dirty="0" smtClean="0">
                <a:solidFill>
                  <a:srgbClr val="FF0000"/>
                </a:solidFill>
              </a:rPr>
              <a:t> I can use dimensional analysis to convert not just the numbers in a measurement but also the units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 try one…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5739" y="1308986"/>
            <a:ext cx="10745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30km/day </a:t>
            </a:r>
            <a:r>
              <a:rPr lang="en-US" sz="3600" b="1" dirty="0">
                <a:solidFill>
                  <a:srgbClr val="00B050"/>
                </a:solidFill>
              </a:rPr>
              <a:t>into </a:t>
            </a:r>
            <a:r>
              <a:rPr lang="en-US" sz="3600" b="1" dirty="0" err="1" smtClean="0">
                <a:solidFill>
                  <a:srgbClr val="00B050"/>
                </a:solidFill>
              </a:rPr>
              <a:t>ft</a:t>
            </a:r>
            <a:r>
              <a:rPr lang="en-US" sz="3600" b="1" dirty="0" smtClean="0">
                <a:solidFill>
                  <a:srgbClr val="00B050"/>
                </a:solidFill>
              </a:rPr>
              <a:t>/min      (1m=39.37in)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182852"/>
              </p:ext>
            </p:extLst>
          </p:nvPr>
        </p:nvGraphicFramePr>
        <p:xfrm>
          <a:off x="341813" y="2279772"/>
          <a:ext cx="9010242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531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866959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2081326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810895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625531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30km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1000m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39.37in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24hr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38129" y="2460818"/>
                <a:ext cx="2823883" cy="104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/>
                  <a:t>= 820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𝑓𝑡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129" y="2460818"/>
                <a:ext cx="2823883" cy="1043940"/>
              </a:xfrm>
              <a:prstGeom prst="rect">
                <a:avLst/>
              </a:prstGeom>
              <a:blipFill>
                <a:blip r:embed="rId2"/>
                <a:stretch>
                  <a:fillRect l="-11422" t="-11696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1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Dimensional Analysis - Squared, Cubed </a:t>
            </a:r>
            <a:r>
              <a:rPr lang="en-US" sz="3200" u="sng" dirty="0" smtClean="0">
                <a:latin typeface="Impact" panose="020B0806030902050204" pitchFamily="34" charset="0"/>
              </a:rPr>
              <a:t>(</a:t>
            </a:r>
            <a:r>
              <a:rPr lang="en-US" sz="3200" u="sng" dirty="0" err="1" smtClean="0">
                <a:latin typeface="Impact" panose="020B0806030902050204" pitchFamily="34" charset="0"/>
              </a:rPr>
              <a:t>etc</a:t>
            </a:r>
            <a:r>
              <a:rPr lang="en-US" sz="3200" u="sng" dirty="0" smtClean="0">
                <a:latin typeface="Impact" panose="020B0806030902050204" pitchFamily="34" charset="0"/>
              </a:rPr>
              <a:t>) </a:t>
            </a:r>
            <a:r>
              <a:rPr lang="en-US" u="sng" dirty="0" smtClean="0">
                <a:latin typeface="Impact" panose="020B0806030902050204" pitchFamily="34" charset="0"/>
              </a:rPr>
              <a:t>Units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If you have a unit that is raised to a power, then the conversion factors used will also need to be raised to that power. The number </a:t>
            </a:r>
            <a:r>
              <a:rPr lang="en-US" sz="4000" i="1" smtClean="0"/>
              <a:t>AND the unit. </a:t>
            </a:r>
            <a:endParaRPr lang="en-US" sz="4000" i="1" dirty="0" smtClean="0"/>
          </a:p>
          <a:p>
            <a:pPr marL="0" indent="0">
              <a:buNone/>
            </a:pPr>
            <a:r>
              <a:rPr lang="en-US" sz="4000" dirty="0" smtClean="0"/>
              <a:t>1 in = 2.54cm      but    1in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= (2.54cm)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1 </a:t>
            </a:r>
            <a:r>
              <a:rPr lang="en-US" sz="4000" dirty="0" err="1" smtClean="0"/>
              <a:t>ft</a:t>
            </a:r>
            <a:r>
              <a:rPr lang="en-US" sz="4000" dirty="0" smtClean="0"/>
              <a:t> = 12in	      but     1ft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= (12in)</a:t>
            </a:r>
            <a:r>
              <a:rPr lang="en-US" sz="4000" baseline="30000" dirty="0" smtClean="0"/>
              <a:t>3</a:t>
            </a:r>
            <a:endParaRPr lang="en-US" sz="4000" baseline="30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055904"/>
              </p:ext>
            </p:extLst>
          </p:nvPr>
        </p:nvGraphicFramePr>
        <p:xfrm>
          <a:off x="443841" y="4428483"/>
          <a:ext cx="3991681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426742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5in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(2.54cm)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chemeClr val="tx1"/>
                          </a:solidFill>
                        </a:rPr>
                        <a:t>(1in)</a:t>
                      </a:r>
                      <a:r>
                        <a:rPr lang="en-US" sz="4400" baseline="30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73616" y="4704364"/>
            <a:ext cx="3861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32.258 cm</a:t>
            </a:r>
            <a:r>
              <a:rPr kumimoji="0" lang="en-US" sz="54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US" sz="5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166682" y="460702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974875" y="5486713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3281659" y="4607027"/>
            <a:ext cx="1058329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43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YouTube Link to Presentation	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youtu.be/fhj5d5zZa-4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7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623" y="3873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Remember - Canceling Units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623" y="1071332"/>
            <a:ext cx="10515600" cy="70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One on top cancels with one on the bottom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058091" y="2454932"/>
            <a:ext cx="3226525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 err="1" smtClean="0">
                <a:solidFill>
                  <a:schemeClr val="tx1"/>
                </a:solidFill>
              </a:rPr>
              <a:t>xy</a:t>
            </a:r>
            <a:r>
              <a:rPr lang="en-US" sz="7200" dirty="0" smtClean="0">
                <a:solidFill>
                  <a:schemeClr val="tx1"/>
                </a:solidFill>
              </a:rPr>
              <a:t> =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4408" y="3009201"/>
            <a:ext cx="7995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/>
              <a:t>x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58091" y="2325189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0491" y="3339737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71353" y="2217786"/>
            <a:ext cx="6030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02338" y="2607332"/>
            <a:ext cx="3851410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 smtClean="0">
                <a:solidFill>
                  <a:schemeClr val="tx1"/>
                </a:solidFill>
              </a:rPr>
              <a:t>15 cm</a:t>
            </a:r>
            <a:r>
              <a:rPr lang="en-US" sz="7200" u="sng" baseline="30000" dirty="0" smtClean="0">
                <a:solidFill>
                  <a:schemeClr val="tx1"/>
                </a:solidFill>
              </a:rPr>
              <a:t>3</a:t>
            </a:r>
            <a:r>
              <a:rPr lang="en-US" sz="7200" dirty="0" smtClean="0">
                <a:solidFill>
                  <a:schemeClr val="tx1"/>
                </a:solidFill>
              </a:rPr>
              <a:t> =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8655" y="3161601"/>
            <a:ext cx="24885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/>
              <a:t>5  cm</a:t>
            </a:r>
            <a:endParaRPr lang="en-US" sz="7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96044" y="2315030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889511" y="2439178"/>
            <a:ext cx="23022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smtClean="0"/>
              <a:t>3 cm</a:t>
            </a:r>
            <a:r>
              <a:rPr lang="en-US" sz="7200" baseline="30000" dirty="0" smtClean="0"/>
              <a:t>2</a:t>
            </a:r>
            <a:endParaRPr lang="en-US" baseline="30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919127" y="3366501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8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A relationship between how many of one thing equals how many of another thing</a:t>
            </a:r>
            <a:endParaRPr lang="en-US" sz="4000" i="1" dirty="0"/>
          </a:p>
        </p:txBody>
      </p:sp>
      <p:sp>
        <p:nvSpPr>
          <p:cNvPr id="6" name="Rectangle 5"/>
          <p:cNvSpPr/>
          <p:nvPr/>
        </p:nvSpPr>
        <p:spPr>
          <a:xfrm>
            <a:off x="969498" y="2520373"/>
            <a:ext cx="106716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</a:t>
            </a:r>
            <a:r>
              <a:rPr lang="en-US" sz="4000" b="1" dirty="0" smtClean="0"/>
              <a:t>    </a:t>
            </a:r>
            <a:r>
              <a:rPr lang="en-US" sz="4000" b="1" dirty="0"/>
              <a:t>24hrs = </a:t>
            </a:r>
            <a:r>
              <a:rPr lang="en-US" sz="4000" b="1" dirty="0" smtClean="0"/>
              <a:t>1,440min        1000m </a:t>
            </a:r>
            <a:r>
              <a:rPr lang="en-US" sz="4000" b="1" dirty="0"/>
              <a:t>= 1km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1812" y="3372020"/>
            <a:ext cx="6047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You can rewrite as fractions:</a:t>
            </a:r>
            <a:endParaRPr lang="en-US" sz="4000" i="1" dirty="0"/>
          </a:p>
        </p:txBody>
      </p:sp>
      <p:sp>
        <p:nvSpPr>
          <p:cNvPr id="16" name="Rectangle 15"/>
          <p:cNvSpPr/>
          <p:nvPr/>
        </p:nvSpPr>
        <p:spPr>
          <a:xfrm>
            <a:off x="920863" y="4207028"/>
            <a:ext cx="107202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/>
              <a:t>  12in </a:t>
            </a:r>
            <a:r>
              <a:rPr lang="en-US" sz="4000" b="1" dirty="0" smtClean="0"/>
              <a:t>= 1              </a:t>
            </a:r>
            <a:r>
              <a:rPr lang="en-US" sz="4000" b="1" u="sng" dirty="0" smtClean="0"/>
              <a:t>     24hr       </a:t>
            </a:r>
            <a:r>
              <a:rPr lang="en-US" sz="4000" b="1" dirty="0" smtClean="0"/>
              <a:t>= 1            </a:t>
            </a:r>
            <a:r>
              <a:rPr lang="en-US" sz="4000" b="1" u="sng" dirty="0" smtClean="0"/>
              <a:t>   1km      </a:t>
            </a:r>
            <a:r>
              <a:rPr lang="en-US" sz="4000" b="1" dirty="0" smtClean="0"/>
              <a:t>= 1</a:t>
            </a:r>
            <a:br>
              <a:rPr lang="en-US" sz="4000" b="1" dirty="0" smtClean="0"/>
            </a:br>
            <a:r>
              <a:rPr lang="en-US" sz="4000" b="1" dirty="0" smtClean="0"/>
              <a:t>   1ft		       1,440min		     1000m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9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You can flip conversion factors too</a:t>
            </a:r>
            <a:endParaRPr lang="en-US" sz="4000" i="1" dirty="0"/>
          </a:p>
        </p:txBody>
      </p:sp>
      <p:sp>
        <p:nvSpPr>
          <p:cNvPr id="6" name="Rectangle 5"/>
          <p:cNvSpPr/>
          <p:nvPr/>
        </p:nvSpPr>
        <p:spPr>
          <a:xfrm>
            <a:off x="920863" y="1802607"/>
            <a:ext cx="6883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</a:t>
            </a:r>
            <a:r>
              <a:rPr lang="en-US" sz="4000" b="1" dirty="0" smtClean="0"/>
              <a:t>    </a:t>
            </a:r>
            <a:r>
              <a:rPr lang="en-US" sz="4000" b="1" dirty="0"/>
              <a:t>24hrs = </a:t>
            </a:r>
            <a:r>
              <a:rPr lang="en-US" sz="4000" b="1" dirty="0" smtClean="0"/>
              <a:t>1,440min</a:t>
            </a:r>
            <a:endParaRPr lang="en-US" sz="4000" b="1" dirty="0"/>
          </a:p>
        </p:txBody>
      </p:sp>
      <p:sp>
        <p:nvSpPr>
          <p:cNvPr id="15" name="Rectangle 14"/>
          <p:cNvSpPr/>
          <p:nvPr/>
        </p:nvSpPr>
        <p:spPr>
          <a:xfrm>
            <a:off x="293177" y="2510493"/>
            <a:ext cx="7631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Just depends on what you are doing</a:t>
            </a:r>
            <a:endParaRPr lang="en-US" sz="4000" i="1" dirty="0"/>
          </a:p>
        </p:txBody>
      </p:sp>
      <p:sp>
        <p:nvSpPr>
          <p:cNvPr id="16" name="Rectangle 15"/>
          <p:cNvSpPr/>
          <p:nvPr/>
        </p:nvSpPr>
        <p:spPr>
          <a:xfrm>
            <a:off x="293177" y="3345501"/>
            <a:ext cx="11299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/>
              <a:t>  12in </a:t>
            </a:r>
            <a:r>
              <a:rPr lang="en-US" sz="4000" b="1" dirty="0" smtClean="0"/>
              <a:t>= 1    </a:t>
            </a:r>
            <a:r>
              <a:rPr lang="en-US" sz="4000" b="1" u="sng" dirty="0" smtClean="0"/>
              <a:t>   1ft  </a:t>
            </a:r>
            <a:r>
              <a:rPr lang="en-US" sz="4000" b="1" dirty="0" smtClean="0"/>
              <a:t>= 1       </a:t>
            </a:r>
            <a:r>
              <a:rPr lang="en-US" sz="4000" b="1" u="sng" dirty="0" smtClean="0"/>
              <a:t>   24hr      </a:t>
            </a:r>
            <a:r>
              <a:rPr lang="en-US" sz="4000" b="1" dirty="0" smtClean="0"/>
              <a:t>= 1      </a:t>
            </a:r>
            <a:r>
              <a:rPr lang="en-US" sz="4000" b="1" u="sng" dirty="0" smtClean="0"/>
              <a:t>1,440min </a:t>
            </a:r>
            <a:r>
              <a:rPr lang="en-US" sz="4000" b="1" dirty="0" smtClean="0"/>
              <a:t>= 1</a:t>
            </a:r>
            <a:br>
              <a:rPr lang="en-US" sz="4000" b="1" dirty="0" smtClean="0"/>
            </a:br>
            <a:r>
              <a:rPr lang="en-US" sz="4000" b="1" dirty="0" smtClean="0"/>
              <a:t>   1ft	</a:t>
            </a:r>
            <a:r>
              <a:rPr lang="en-US" sz="4000" b="1" dirty="0"/>
              <a:t> </a:t>
            </a:r>
            <a:r>
              <a:rPr lang="en-US" sz="4000" b="1" dirty="0" smtClean="0"/>
              <a:t>     12in 		  1,440min		     24hr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69818" y="3345501"/>
            <a:ext cx="4590442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72377" y="3345501"/>
            <a:ext cx="6620125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3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Using 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If you multiply by a conversion factor, you are just multiplying by 1…your answer LOOKS DIFFERENT because of the unit but is the same SIZE MEASURMENT.     (12in/1ft    or     1ft/12in)</a:t>
            </a:r>
            <a:endParaRPr lang="en-US" sz="4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8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𝑖𝑛𝑐h𝑒𝑠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12 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=7.1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3065929" y="4128247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306670" y="4633831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252882" y="3832412"/>
            <a:ext cx="1102659" cy="9291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Using 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1266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You can use multiple conversion factors – </a:t>
            </a:r>
            <a:br>
              <a:rPr lang="en-US" sz="4000" i="1" dirty="0" smtClean="0"/>
            </a:br>
            <a:r>
              <a:rPr lang="en-US" sz="4000" i="1" dirty="0" smtClean="0"/>
              <a:t>“a frog hopping across a pond on lily pads”</a:t>
            </a:r>
            <a:endParaRPr lang="en-US" sz="40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9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.6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𝑚𝑖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5280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𝑚𝑖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12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0.3937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=5.8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890964" y="3706074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31768" y="450990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311931" y="3655645"/>
            <a:ext cx="1102659" cy="75261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1811" y="2495709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3.6mi </a:t>
            </a:r>
            <a:r>
              <a:rPr lang="en-US" sz="3600" b="1" dirty="0">
                <a:solidFill>
                  <a:srgbClr val="00B050"/>
                </a:solidFill>
              </a:rPr>
              <a:t>into cm.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i="1" dirty="0" smtClean="0">
                <a:solidFill>
                  <a:srgbClr val="00B050"/>
                </a:solidFill>
              </a:rPr>
              <a:t>(1cm=0.3937in</a:t>
            </a:r>
            <a:r>
              <a:rPr lang="en-US" sz="3600" i="1" dirty="0">
                <a:solidFill>
                  <a:srgbClr val="00B050"/>
                </a:solidFill>
              </a:rPr>
              <a:t>, 12in=1ft,  1mi=5,280ft)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599424" y="3678515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008612" y="443097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43950" y="360509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079758" y="437951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84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 try one…</a:t>
            </a:r>
            <a:endParaRPr lang="en-US" u="sng" dirty="0">
              <a:latin typeface="Impact" panose="020B080603090205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7725" y="2303540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𝑦𝑒𝑎𝑟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106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25" y="2303540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521844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Line Method</a:t>
            </a:r>
            <a:endParaRPr lang="en-US" u="sng" dirty="0">
              <a:latin typeface="Impact" panose="020B080603090205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106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521844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53562"/>
              </p:ext>
            </p:extLst>
          </p:nvPr>
        </p:nvGraphicFramePr>
        <p:xfrm>
          <a:off x="341812" y="3770250"/>
          <a:ext cx="10999602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255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302510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23492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870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3643952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yrs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365 days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 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= 7.9 x 10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 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chemeClr val="tx1"/>
                          </a:solidFill>
                        </a:rPr>
                        <a:t>1yr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</a:rPr>
                        <a:t> 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84895" y="268981"/>
            <a:ext cx="8264337" cy="12668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i="1" dirty="0" smtClean="0"/>
              <a:t>Keeps work neat, tidy, takes less space, easier to grade, a very typical way to show conversions in chemistry. I will always use the line method!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49753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Dimensional Analysis with “Derived/Double Units”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Some units are combinations of two or more other units. Like miles per hour </a:t>
            </a:r>
            <a:r>
              <a:rPr lang="en-US" sz="4000" i="1" dirty="0" smtClean="0">
                <a:sym typeface="Wingdings" panose="05000000000000000000" pitchFamily="2" charset="2"/>
              </a:rPr>
              <a:t>(mi/</a:t>
            </a:r>
            <a:r>
              <a:rPr lang="en-US" sz="4000" i="1" dirty="0" err="1" smtClean="0">
                <a:sym typeface="Wingdings" panose="05000000000000000000" pitchFamily="2" charset="2"/>
              </a:rPr>
              <a:t>hr</a:t>
            </a:r>
            <a:r>
              <a:rPr lang="en-US" sz="4000" i="1" dirty="0" smtClean="0">
                <a:sym typeface="Wingdings" panose="05000000000000000000" pitchFamily="2" charset="2"/>
              </a:rPr>
              <a:t>). Fix the top unit, then go back and fix the bottom unit </a:t>
            </a:r>
            <a:endParaRPr lang="en-US" sz="4000" i="1" dirty="0"/>
          </a:p>
        </p:txBody>
      </p:sp>
      <p:sp>
        <p:nvSpPr>
          <p:cNvPr id="11" name="Rectangle 10"/>
          <p:cNvSpPr/>
          <p:nvPr/>
        </p:nvSpPr>
        <p:spPr>
          <a:xfrm>
            <a:off x="341812" y="2874316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20mi/</a:t>
            </a:r>
            <a:r>
              <a:rPr lang="en-US" sz="3600" b="1" dirty="0" err="1" smtClean="0">
                <a:solidFill>
                  <a:srgbClr val="00B050"/>
                </a:solidFill>
              </a:rPr>
              <a:t>hr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into </a:t>
            </a:r>
            <a:r>
              <a:rPr lang="en-US" sz="3600" b="1" dirty="0" smtClean="0">
                <a:solidFill>
                  <a:srgbClr val="00B050"/>
                </a:solidFill>
              </a:rPr>
              <a:t>in/sec.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76733"/>
              </p:ext>
            </p:extLst>
          </p:nvPr>
        </p:nvGraphicFramePr>
        <p:xfrm>
          <a:off x="539377" y="3705154"/>
          <a:ext cx="8235577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9736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743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20mi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5280ft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12in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1mi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1ft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60sec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/>
                  <a:t>= 352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𝑠𝑒𝑐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blipFill>
                <a:blip r:embed="rId2"/>
                <a:stretch>
                  <a:fillRect l="-11422" t="-11696" b="-2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 flipV="1">
            <a:off x="1385047" y="398103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070411" y="4763384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420035" y="400344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30376" y="474081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41035" y="398964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277471" y="475426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515847" y="464418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3529" y="393883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706705" y="3940667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961555" y="4752750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9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390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Impact</vt:lpstr>
      <vt:lpstr>Wingdings</vt:lpstr>
      <vt:lpstr>Office Theme</vt:lpstr>
      <vt:lpstr>N2 – Dimensional Analysis</vt:lpstr>
      <vt:lpstr>Remember - Canceling Units</vt:lpstr>
      <vt:lpstr>Conversion Factors</vt:lpstr>
      <vt:lpstr>Conversion Factors</vt:lpstr>
      <vt:lpstr>Using Conversion Factors</vt:lpstr>
      <vt:lpstr>Using Conversion Factors</vt:lpstr>
      <vt:lpstr>You try one…</vt:lpstr>
      <vt:lpstr>Line Method</vt:lpstr>
      <vt:lpstr>Dimensional Analysis with “Derived/Double Units”</vt:lpstr>
      <vt:lpstr>You try one…</vt:lpstr>
      <vt:lpstr>Dimensional Analysis - Squared, Cubed (etc) Units</vt:lpstr>
      <vt:lpstr>YouTube Link to Presentation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 – Dimensional Analysis</dc:title>
  <dc:creator>Farmer, Stephanie [DH]</dc:creator>
  <cp:lastModifiedBy>Farmer, Stephanie [DH]</cp:lastModifiedBy>
  <cp:revision>22</cp:revision>
  <dcterms:created xsi:type="dcterms:W3CDTF">2018-06-25T18:23:51Z</dcterms:created>
  <dcterms:modified xsi:type="dcterms:W3CDTF">2021-10-15T19:21:33Z</dcterms:modified>
</cp:coreProperties>
</file>