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257" r:id="rId2"/>
    <p:sldId id="262" r:id="rId3"/>
    <p:sldId id="263" r:id="rId4"/>
    <p:sldId id="264" r:id="rId5"/>
    <p:sldId id="340" r:id="rId6"/>
    <p:sldId id="341" r:id="rId7"/>
    <p:sldId id="309" r:id="rId8"/>
    <p:sldId id="342" r:id="rId9"/>
    <p:sldId id="343" r:id="rId10"/>
    <p:sldId id="310" r:id="rId11"/>
    <p:sldId id="344" r:id="rId12"/>
    <p:sldId id="345" r:id="rId13"/>
    <p:sldId id="346" r:id="rId14"/>
    <p:sldId id="347" r:id="rId15"/>
    <p:sldId id="348" r:id="rId16"/>
    <p:sldId id="357" r:id="rId17"/>
    <p:sldId id="349" r:id="rId18"/>
    <p:sldId id="358" r:id="rId19"/>
    <p:sldId id="312" r:id="rId20"/>
    <p:sldId id="351" r:id="rId21"/>
    <p:sldId id="359" r:id="rId22"/>
    <p:sldId id="269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3" r:id="rId31"/>
    <p:sldId id="324" r:id="rId32"/>
    <p:sldId id="325" r:id="rId33"/>
    <p:sldId id="352" r:id="rId34"/>
    <p:sldId id="353" r:id="rId35"/>
    <p:sldId id="356" r:id="rId36"/>
    <p:sldId id="277" r:id="rId37"/>
    <p:sldId id="326" r:id="rId38"/>
    <p:sldId id="329" r:id="rId39"/>
    <p:sldId id="330" r:id="rId40"/>
    <p:sldId id="331" r:id="rId41"/>
    <p:sldId id="332" r:id="rId42"/>
    <p:sldId id="333" r:id="rId43"/>
    <p:sldId id="360" r:id="rId44"/>
    <p:sldId id="361" r:id="rId45"/>
    <p:sldId id="362" r:id="rId46"/>
    <p:sldId id="363" r:id="rId47"/>
    <p:sldId id="334" r:id="rId48"/>
    <p:sldId id="335" r:id="rId49"/>
    <p:sldId id="336" r:id="rId50"/>
    <p:sldId id="337" r:id="rId51"/>
    <p:sldId id="338" r:id="rId52"/>
    <p:sldId id="339" r:id="rId53"/>
    <p:sldId id="365" r:id="rId54"/>
    <p:sldId id="372" r:id="rId55"/>
    <p:sldId id="366" r:id="rId56"/>
    <p:sldId id="367" r:id="rId57"/>
    <p:sldId id="369" r:id="rId58"/>
    <p:sldId id="368" r:id="rId59"/>
    <p:sldId id="370" r:id="rId60"/>
    <p:sldId id="371" r:id="rId61"/>
    <p:sldId id="270" r:id="rId62"/>
    <p:sldId id="314" r:id="rId63"/>
    <p:sldId id="321" r:id="rId64"/>
    <p:sldId id="322" r:id="rId65"/>
    <p:sldId id="327" r:id="rId66"/>
    <p:sldId id="328" r:id="rId67"/>
    <p:sldId id="364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26" autoAdjust="0"/>
    <p:restoredTop sz="94631"/>
  </p:normalViewPr>
  <p:slideViewPr>
    <p:cSldViewPr snapToGrid="0" snapToObjects="1">
      <p:cViewPr varScale="1">
        <p:scale>
          <a:sx n="70" d="100"/>
          <a:sy n="70" d="100"/>
        </p:scale>
        <p:origin x="1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A6A3-11F2-D441-893A-4802ED7FE4B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35B-433A-654A-8903-D8EF833C3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5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6F1BE-AE14-4870-B0F5-E11B408CF5E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184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43191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19741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7444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3999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32706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93881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81618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89395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82122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8096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3CBBC-8147-4B35-B7C3-00E118F34DBD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6302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70920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87751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21201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19151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67921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40623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508322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37334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041052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1551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993090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69052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57345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4064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42646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59691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222312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6503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158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2354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39644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4582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904593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69068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850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6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6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FD8E-1948-0D48-9329-1BF32A863D4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5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8.png"/><Relationship Id="rId10" Type="http://schemas.openxmlformats.org/officeDocument/2006/relationships/tags" Target="../tags/tag10.xml"/><Relationship Id="rId19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21" Type="http://schemas.openxmlformats.org/officeDocument/2006/relationships/image" Target="../media/image6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5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8.png"/><Relationship Id="rId10" Type="http://schemas.openxmlformats.org/officeDocument/2006/relationships/tags" Target="../tags/tag27.xml"/><Relationship Id="rId19" Type="http://schemas.openxmlformats.org/officeDocument/2006/relationships/image" Target="../media/image4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7.xml"/><Relationship Id="rId21" Type="http://schemas.openxmlformats.org/officeDocument/2006/relationships/image" Target="../media/image6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5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8.png"/><Relationship Id="rId10" Type="http://schemas.openxmlformats.org/officeDocument/2006/relationships/tags" Target="../tags/tag44.xml"/><Relationship Id="rId19" Type="http://schemas.openxmlformats.org/officeDocument/2006/relationships/image" Target="../media/image4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54.xml"/><Relationship Id="rId21" Type="http://schemas.openxmlformats.org/officeDocument/2006/relationships/image" Target="../media/image6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5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8.png"/><Relationship Id="rId10" Type="http://schemas.openxmlformats.org/officeDocument/2006/relationships/tags" Target="../tags/tag61.xml"/><Relationship Id="rId19" Type="http://schemas.openxmlformats.org/officeDocument/2006/relationships/image" Target="../media/image4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1.xml"/><Relationship Id="rId21" Type="http://schemas.openxmlformats.org/officeDocument/2006/relationships/image" Target="../media/image6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5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8.png"/><Relationship Id="rId10" Type="http://schemas.openxmlformats.org/officeDocument/2006/relationships/tags" Target="../tags/tag78.xml"/><Relationship Id="rId19" Type="http://schemas.openxmlformats.org/officeDocument/2006/relationships/image" Target="../media/image4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8.xml"/><Relationship Id="rId21" Type="http://schemas.openxmlformats.org/officeDocument/2006/relationships/image" Target="../media/image6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5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8.png"/><Relationship Id="rId10" Type="http://schemas.openxmlformats.org/officeDocument/2006/relationships/tags" Target="../tags/tag95.xml"/><Relationship Id="rId19" Type="http://schemas.openxmlformats.org/officeDocument/2006/relationships/image" Target="../media/image4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05.xml"/><Relationship Id="rId21" Type="http://schemas.openxmlformats.org/officeDocument/2006/relationships/image" Target="../media/image6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5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8.png"/><Relationship Id="rId10" Type="http://schemas.openxmlformats.org/officeDocument/2006/relationships/tags" Target="../tags/tag112.xml"/><Relationship Id="rId19" Type="http://schemas.openxmlformats.org/officeDocument/2006/relationships/image" Target="../media/image4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22.xml"/><Relationship Id="rId21" Type="http://schemas.openxmlformats.org/officeDocument/2006/relationships/image" Target="../media/image6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5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8.png"/><Relationship Id="rId10" Type="http://schemas.openxmlformats.org/officeDocument/2006/relationships/tags" Target="../tags/tag129.xml"/><Relationship Id="rId19" Type="http://schemas.openxmlformats.org/officeDocument/2006/relationships/image" Target="../media/image4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39.xml"/><Relationship Id="rId21" Type="http://schemas.openxmlformats.org/officeDocument/2006/relationships/image" Target="../media/image6.png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image" Target="../media/image5.png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image" Target="../media/image8.png"/><Relationship Id="rId10" Type="http://schemas.openxmlformats.org/officeDocument/2006/relationships/tags" Target="../tags/tag146.xml"/><Relationship Id="rId19" Type="http://schemas.openxmlformats.org/officeDocument/2006/relationships/image" Target="../media/image4.png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56.xml"/><Relationship Id="rId21" Type="http://schemas.openxmlformats.org/officeDocument/2006/relationships/image" Target="../media/image6.png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image" Target="../media/image5.png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image" Target="../media/image8.png"/><Relationship Id="rId10" Type="http://schemas.openxmlformats.org/officeDocument/2006/relationships/tags" Target="../tags/tag163.xml"/><Relationship Id="rId19" Type="http://schemas.openxmlformats.org/officeDocument/2006/relationships/image" Target="../media/image4.png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image" Target="../media/image4.png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image" Target="../media/image6.png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image" Target="../media/image4.png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image" Target="../media/image6.png"/><Relationship Id="rId10" Type="http://schemas.openxmlformats.org/officeDocument/2006/relationships/tags" Target="../tags/tag191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image" Target="../media/image4.png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image" Target="../media/image6.png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image" Target="../media/image4.png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5" Type="http://schemas.openxmlformats.org/officeDocument/2006/relationships/tags" Target="../tags/tag208.xml"/><Relationship Id="rId15" Type="http://schemas.openxmlformats.org/officeDocument/2006/relationships/image" Target="../media/image6.png"/><Relationship Id="rId10" Type="http://schemas.openxmlformats.org/officeDocument/2006/relationships/tags" Target="../tags/tag213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image" Target="../media/image4.png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image" Target="../media/image6.png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image" Target="../media/image4.png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image" Target="../media/image6.png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image" Target="../media/image4.png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image" Target="../media/image6.png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image" Target="../media/image4.png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5" Type="http://schemas.openxmlformats.org/officeDocument/2006/relationships/image" Target="../media/image6.png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image" Target="../media/image4.png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image" Target="../media/image6.png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image" Target="../media/image4.png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5" Type="http://schemas.openxmlformats.org/officeDocument/2006/relationships/tags" Target="../tags/tag274.xml"/><Relationship Id="rId15" Type="http://schemas.openxmlformats.org/officeDocument/2006/relationships/image" Target="../media/image6.png"/><Relationship Id="rId10" Type="http://schemas.openxmlformats.org/officeDocument/2006/relationships/tags" Target="../tags/tag279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image" Target="../media/image4.png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image" Target="../media/image6.png"/><Relationship Id="rId10" Type="http://schemas.openxmlformats.org/officeDocument/2006/relationships/tags" Target="../tags/tag290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image" Target="../media/image4.png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image" Target="../media/image6.png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image" Target="../media/image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05.xml"/><Relationship Id="rId21" Type="http://schemas.openxmlformats.org/officeDocument/2006/relationships/image" Target="../media/image6.png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20" Type="http://schemas.openxmlformats.org/officeDocument/2006/relationships/image" Target="../media/image5.png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tags" Target="../tags/tag317.xml"/><Relationship Id="rId23" Type="http://schemas.openxmlformats.org/officeDocument/2006/relationships/image" Target="../media/image8.png"/><Relationship Id="rId10" Type="http://schemas.openxmlformats.org/officeDocument/2006/relationships/tags" Target="../tags/tag312.xml"/><Relationship Id="rId19" Type="http://schemas.openxmlformats.org/officeDocument/2006/relationships/image" Target="../media/image4.png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tags" Target="../tags/tag316.xml"/><Relationship Id="rId22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22.xml"/><Relationship Id="rId21" Type="http://schemas.openxmlformats.org/officeDocument/2006/relationships/image" Target="../media/image6.png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image" Target="../media/image5.png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image" Target="../media/image8.png"/><Relationship Id="rId10" Type="http://schemas.openxmlformats.org/officeDocument/2006/relationships/tags" Target="../tags/tag329.xml"/><Relationship Id="rId19" Type="http://schemas.openxmlformats.org/officeDocument/2006/relationships/image" Target="../media/image4.png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image" Target="../media/image7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39.xml"/><Relationship Id="rId21" Type="http://schemas.openxmlformats.org/officeDocument/2006/relationships/image" Target="../media/image6.png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image" Target="../media/image5.png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image" Target="../media/image8.png"/><Relationship Id="rId10" Type="http://schemas.openxmlformats.org/officeDocument/2006/relationships/tags" Target="../tags/tag346.xml"/><Relationship Id="rId19" Type="http://schemas.openxmlformats.org/officeDocument/2006/relationships/image" Target="../media/image4.png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image" Target="../media/image7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tags" Target="../tags/tag3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56.xml"/><Relationship Id="rId21" Type="http://schemas.openxmlformats.org/officeDocument/2006/relationships/image" Target="../media/image6.png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image" Target="../media/image5.png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image" Target="../media/image8.png"/><Relationship Id="rId10" Type="http://schemas.openxmlformats.org/officeDocument/2006/relationships/tags" Target="../tags/tag363.xml"/><Relationship Id="rId19" Type="http://schemas.openxmlformats.org/officeDocument/2006/relationships/image" Target="../media/image4.png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image" Target="../media/image7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13" Type="http://schemas.openxmlformats.org/officeDocument/2006/relationships/image" Target="../media/image4.png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5" Type="http://schemas.openxmlformats.org/officeDocument/2006/relationships/image" Target="../media/image6.png"/><Relationship Id="rId10" Type="http://schemas.openxmlformats.org/officeDocument/2006/relationships/tags" Target="../tags/tag380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4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13" Type="http://schemas.openxmlformats.org/officeDocument/2006/relationships/image" Target="../media/image4.png"/><Relationship Id="rId3" Type="http://schemas.openxmlformats.org/officeDocument/2006/relationships/tags" Target="../tags/tag384.xml"/><Relationship Id="rId7" Type="http://schemas.openxmlformats.org/officeDocument/2006/relationships/tags" Target="../tags/tag3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5" Type="http://schemas.openxmlformats.org/officeDocument/2006/relationships/tags" Target="../tags/tag386.xml"/><Relationship Id="rId15" Type="http://schemas.openxmlformats.org/officeDocument/2006/relationships/image" Target="../media/image6.png"/><Relationship Id="rId10" Type="http://schemas.openxmlformats.org/officeDocument/2006/relationships/tags" Target="../tags/tag391.xml"/><Relationship Id="rId4" Type="http://schemas.openxmlformats.org/officeDocument/2006/relationships/tags" Target="../tags/tag385.xml"/><Relationship Id="rId9" Type="http://schemas.openxmlformats.org/officeDocument/2006/relationships/tags" Target="../tags/tag390.xml"/><Relationship Id="rId14" Type="http://schemas.openxmlformats.org/officeDocument/2006/relationships/image" Target="../media/image5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7zg83ZVQJQ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623" y="147478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Impact" panose="020B0806030902050204" pitchFamily="34" charset="0"/>
              </a:rPr>
              <a:t>N3 - Sig Figs</a:t>
            </a:r>
            <a:endParaRPr lang="en-US" sz="9600" b="1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3424617"/>
            <a:ext cx="11456126" cy="2921592"/>
          </a:xfrm>
        </p:spPr>
        <p:txBody>
          <a:bodyPr>
            <a:normAutofit/>
          </a:bodyPr>
          <a:lstStyle/>
          <a:p>
            <a:pPr algn="l"/>
            <a:r>
              <a:rPr lang="en-US" sz="6000" b="1" u="sng" dirty="0" smtClean="0">
                <a:solidFill>
                  <a:srgbClr val="FF0000"/>
                </a:solidFill>
              </a:rPr>
              <a:t>Target:</a:t>
            </a:r>
            <a:r>
              <a:rPr lang="en-US" sz="6000" b="1" dirty="0" smtClean="0">
                <a:solidFill>
                  <a:srgbClr val="FF0000"/>
                </a:solidFill>
              </a:rPr>
              <a:t> I can use sig figs to reflect the level of uncertainty in a measurement.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97220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Captive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0587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5407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Captive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700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9672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Captive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16.</a:t>
                      </a:r>
                      <a:r>
                        <a:rPr lang="en-US" sz="54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en-US" sz="5400" b="1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79388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6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16119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49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9828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 smtClean="0"/>
                        <a:t>as SIGNIFICANT</a:t>
                      </a: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827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72355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AFTER A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 smtClean="0"/>
                        <a:t>as SIGNIFICANT</a:t>
                      </a: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73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04434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AFTER A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 smtClean="0"/>
                        <a:t>as SIGNIFICANT</a:t>
                      </a: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NO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52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47123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AFTER A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 smtClean="0"/>
                        <a:t>as SIGNIFICANT</a:t>
                      </a: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NO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3211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6817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Trailing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AFTER A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 smtClean="0"/>
                        <a:t>as SIGNIFICANT</a:t>
                      </a:r>
                      <a:endParaRPr lang="en-US" sz="4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NO DECIMAL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 smtClean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 smtClean="0"/>
                        <a:t>as SIGNIFICANT</a:t>
                      </a:r>
                      <a:endParaRPr lang="en-US" sz="3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r>
                        <a:rPr lang="en-US" sz="5400" b="1" u="sng" dirty="0" smtClean="0">
                          <a:solidFill>
                            <a:schemeClr val="accent5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39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76607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Exact Numbers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 smtClean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76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Impact" panose="020B0806030902050204" pitchFamily="34" charset="0"/>
              </a:rPr>
              <a:t>Uncertainty in Measurement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27017" y="1143000"/>
            <a:ext cx="10920549" cy="1828800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600" b="1" dirty="0" smtClean="0"/>
              <a:t>A </a:t>
            </a:r>
            <a:r>
              <a:rPr lang="en-US" sz="3600" b="1" dirty="0"/>
              <a:t>digit that must be </a:t>
            </a:r>
            <a:r>
              <a:rPr lang="en-US" sz="3600" b="1" dirty="0">
                <a:solidFill>
                  <a:srgbClr val="FF0000"/>
                </a:solidFill>
              </a:rPr>
              <a:t>estimated </a:t>
            </a:r>
            <a:r>
              <a:rPr lang="en-US" sz="3600" b="1" dirty="0"/>
              <a:t>is called </a:t>
            </a:r>
            <a:r>
              <a:rPr lang="en-US" sz="3600" b="1" dirty="0">
                <a:solidFill>
                  <a:srgbClr val="FF0000"/>
                </a:solidFill>
              </a:rPr>
              <a:t>uncertain</a:t>
            </a:r>
            <a:r>
              <a:rPr lang="en-US" sz="3600" b="1" dirty="0"/>
              <a:t>.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 </a:t>
            </a:r>
            <a:r>
              <a:rPr lang="en-US" sz="3600" b="1" dirty="0">
                <a:solidFill>
                  <a:srgbClr val="FF0000"/>
                </a:solidFill>
              </a:rPr>
              <a:t>measurement </a:t>
            </a:r>
            <a:r>
              <a:rPr lang="en-US" sz="3600" b="1" dirty="0"/>
              <a:t>always has some degree of uncertainty.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1887" y="2819401"/>
            <a:ext cx="1115568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Measurements </a:t>
            </a:r>
            <a:r>
              <a:rPr lang="en-US" sz="3200" dirty="0"/>
              <a:t>are performed </a:t>
            </a:r>
            <a:r>
              <a:rPr lang="en-US" sz="3200" dirty="0" smtClean="0"/>
              <a:t>with instruments</a:t>
            </a:r>
            <a:endParaRPr lang="en-US" sz="3200" dirty="0"/>
          </a:p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No </a:t>
            </a:r>
            <a:r>
              <a:rPr lang="en-US" sz="3200" dirty="0"/>
              <a:t>instrument can read to an infinite </a:t>
            </a:r>
            <a:r>
              <a:rPr lang="en-US" sz="3200" dirty="0" smtClean="0"/>
              <a:t># </a:t>
            </a:r>
            <a:r>
              <a:rPr lang="en-US" sz="3200" dirty="0"/>
              <a:t>of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331324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65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Exact Numbers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 smtClean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 smtClean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161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28738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Exact Numbers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 smtClean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4800" b="1" baseline="0" dirty="0" smtClean="0">
                          <a:solidFill>
                            <a:srgbClr val="00B050"/>
                          </a:solidFill>
                          <a:effectLst/>
                        </a:rPr>
                        <a:t>1in = 2.54cm</a:t>
                      </a:r>
                      <a:br>
                        <a:rPr lang="en-US" sz="4800" b="1" baseline="0" dirty="0" smtClean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4800" b="1" baseline="0" dirty="0" smtClean="0">
                          <a:solidFill>
                            <a:srgbClr val="00B050"/>
                          </a:solidFill>
                          <a:effectLst/>
                        </a:rPr>
                        <a:t>12in = 1ft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989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3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3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3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3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3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048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2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2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2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2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2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349623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100,890 L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6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40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48749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100,890 L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6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 smtClean="0">
                  <a:solidFill>
                    <a:srgbClr val="FF0000"/>
                  </a:solidFill>
                </a:rPr>
                <a:t>5</a:t>
              </a:r>
              <a:endParaRPr lang="en-US" sz="6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723005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3.29 x 10</a:t>
            </a:r>
            <a:r>
              <a:rPr lang="en-US" sz="6000" b="1" baseline="30000" dirty="0" smtClean="0"/>
              <a:t>3</a:t>
            </a:r>
            <a:r>
              <a:rPr lang="en-US" sz="6000" b="1" dirty="0" smtClean="0"/>
              <a:t> sec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1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 smtClean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72954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3.29 x 10</a:t>
            </a:r>
            <a:r>
              <a:rPr lang="en-US" sz="6000" b="1" baseline="30000" dirty="0" smtClean="0"/>
              <a:t>3</a:t>
            </a:r>
            <a:r>
              <a:rPr lang="en-US" sz="6000" b="1" dirty="0" smtClean="0"/>
              <a:t> sec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1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 smtClean="0">
                  <a:solidFill>
                    <a:srgbClr val="FF0000"/>
                  </a:solidFill>
                </a:rPr>
                <a:t>3</a:t>
              </a:r>
              <a:endParaRPr lang="en-US" sz="8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 smtClean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12057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0.0054 cm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2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 smtClean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95760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0.0054 cm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 smtClean="0">
                  <a:solidFill>
                    <a:srgbClr val="FF0000"/>
                  </a:solidFill>
                </a:rPr>
                <a:t>2</a:t>
              </a:r>
              <a:endParaRPr lang="en-US" sz="8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 smtClean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9077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848600" cy="685800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4800" u="sng" dirty="0">
                <a:solidFill>
                  <a:srgbClr val="292929"/>
                </a:solidFill>
                <a:latin typeface="Impact" panose="020B0806030902050204" pitchFamily="34" charset="0"/>
              </a:rPr>
              <a:t>Precision and Accuracy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95600" y="2284414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95601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728" y="1290138"/>
            <a:ext cx="5016138" cy="1619794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Accuracy</a:t>
            </a:r>
            <a:r>
              <a:rPr lang="en-US" sz="3600" b="0" dirty="0" smtClean="0">
                <a:solidFill>
                  <a:schemeClr val="tx2"/>
                </a:solidFill>
              </a:rPr>
              <a:t> </a:t>
            </a:r>
            <a:r>
              <a:rPr lang="en-US" sz="3600" b="0" dirty="0"/>
              <a:t>refers to the agreement of </a:t>
            </a:r>
            <a:r>
              <a:rPr lang="en-US" sz="3600" b="0" dirty="0" smtClean="0"/>
              <a:t>a </a:t>
            </a:r>
            <a:r>
              <a:rPr lang="en-US" sz="3600" b="0" dirty="0"/>
              <a:t>particular value with the </a:t>
            </a:r>
            <a:r>
              <a:rPr lang="en-US" sz="3600" b="0" dirty="0">
                <a:solidFill>
                  <a:srgbClr val="FF0000"/>
                </a:solidFill>
              </a:rPr>
              <a:t>true</a:t>
            </a:r>
            <a:r>
              <a:rPr lang="en-US" sz="3600" b="0" dirty="0"/>
              <a:t> value</a:t>
            </a:r>
            <a:r>
              <a:rPr lang="en-US" sz="3600" b="0" dirty="0" smtClean="0"/>
              <a:t>.</a:t>
            </a:r>
            <a:endParaRPr lang="en-US" sz="3600" b="0" dirty="0"/>
          </a:p>
        </p:txBody>
      </p:sp>
      <p:pic>
        <p:nvPicPr>
          <p:cNvPr id="20486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0090" y="3858127"/>
            <a:ext cx="2125663" cy="1806575"/>
          </a:xfrm>
          <a:prstGeom prst="rect">
            <a:avLst/>
          </a:prstGeom>
          <a:noFill/>
        </p:spPr>
      </p:pic>
      <p:pic>
        <p:nvPicPr>
          <p:cNvPr id="20487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5538" y="931414"/>
            <a:ext cx="2206625" cy="1793875"/>
          </a:xfrm>
          <a:prstGeom prst="rect">
            <a:avLst/>
          </a:prstGeom>
          <a:noFill/>
        </p:spPr>
      </p:pic>
      <p:pic>
        <p:nvPicPr>
          <p:cNvPr id="20488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53525" y="942251"/>
            <a:ext cx="2114550" cy="1817688"/>
          </a:xfrm>
          <a:prstGeom prst="rect">
            <a:avLst/>
          </a:prstGeom>
          <a:noFill/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00387" y="5695659"/>
            <a:ext cx="47026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Neither accurate nor precise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90468" y="284962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but not accurate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9153525" y="2863186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AND accurate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507728" y="2909933"/>
            <a:ext cx="5016138" cy="2937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u="sng" dirty="0">
                <a:solidFill>
                  <a:srgbClr val="FF0000"/>
                </a:solidFill>
              </a:rPr>
              <a:t>Precision</a:t>
            </a:r>
            <a:r>
              <a:rPr lang="en-US" sz="3600" dirty="0">
                <a:solidFill>
                  <a:schemeClr val="tx1"/>
                </a:solidFill>
              </a:rPr>
              <a:t> refers to the degree of  </a:t>
            </a:r>
            <a:r>
              <a:rPr lang="en-US" sz="3600" dirty="0">
                <a:solidFill>
                  <a:srgbClr val="FF0000"/>
                </a:solidFill>
              </a:rPr>
              <a:t>agreement</a:t>
            </a:r>
            <a:r>
              <a:rPr lang="en-US" sz="3600" dirty="0">
                <a:solidFill>
                  <a:schemeClr val="tx1"/>
                </a:solidFill>
              </a:rPr>
              <a:t> among several measurements made in the same manner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4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0.0056030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2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7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57309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0.0056030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2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7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 smtClean="0">
                  <a:solidFill>
                    <a:srgbClr val="FF0000"/>
                  </a:solidFill>
                </a:rPr>
                <a:t>5</a:t>
              </a:r>
              <a:endParaRPr lang="en-US" sz="8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1226619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1779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Multiplication &amp;</a:t>
                      </a:r>
                      <a:r>
                        <a:rPr lang="en-US" sz="4000" b="1" baseline="0" dirty="0" smtClean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92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65880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Multiplication &amp;</a:t>
                      </a:r>
                      <a:r>
                        <a:rPr lang="en-US" sz="4000" b="1" baseline="0" dirty="0" smtClean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8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5115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Multiplication &amp;</a:t>
                      </a:r>
                      <a:r>
                        <a:rPr lang="en-US" sz="4000" b="1" baseline="0" dirty="0" smtClean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74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98977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Multiplication &amp;</a:t>
                      </a:r>
                      <a:r>
                        <a:rPr lang="en-US" sz="4000" b="1" baseline="0" dirty="0" smtClean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   3 SF      </a:t>
                      </a:r>
                      <a:r>
                        <a:rPr lang="en-US" sz="4400" b="0" i="1" dirty="0" smtClean="0">
                          <a:solidFill>
                            <a:srgbClr val="FF0000"/>
                          </a:solidFill>
                          <a:effectLst/>
                        </a:rPr>
                        <a:t>2SF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13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4800" b="0" i="1" dirty="0" smtClean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728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9728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989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23 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429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2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2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0.05 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2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745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2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2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 smtClean="0">
                  <a:solidFill>
                    <a:srgbClr val="FF0000"/>
                  </a:solidFill>
                </a:rPr>
                <a:t>0.05 cm</a:t>
              </a:r>
              <a:r>
                <a:rPr lang="en-US" sz="6600" b="1" i="1" baseline="30000" dirty="0" smtClean="0">
                  <a:solidFill>
                    <a:srgbClr val="FF0000"/>
                  </a:solidFill>
                </a:rPr>
                <a:t>2</a:t>
              </a:r>
              <a:endParaRPr lang="en-US" sz="6600" b="1" i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1775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 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076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Nonzero Integers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50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240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56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 smtClean="0">
                  <a:solidFill>
                    <a:srgbClr val="FF0000"/>
                  </a:solidFill>
                </a:rPr>
                <a:t>240 m/s</a:t>
              </a:r>
              <a:endParaRPr lang="en-US" sz="6600" b="1" i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7455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5592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Addition</a:t>
                      </a:r>
                      <a:r>
                        <a:rPr lang="en-US" sz="4000" b="1" baseline="0" dirty="0" smtClean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8911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258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Addition</a:t>
                      </a:r>
                      <a:r>
                        <a:rPr lang="en-US" sz="4000" b="1" baseline="0" dirty="0" smtClean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10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24601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Addition</a:t>
                      </a:r>
                      <a:r>
                        <a:rPr lang="en-US" sz="4000" b="1" baseline="0" dirty="0" smtClean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26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4599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Addition</a:t>
                      </a:r>
                      <a:r>
                        <a:rPr lang="en-US" sz="4000" b="1" baseline="0" dirty="0" smtClean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 smtClean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326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9142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Addition</a:t>
                      </a:r>
                      <a:r>
                        <a:rPr lang="en-US" sz="4000" b="1" baseline="0" dirty="0" smtClean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 smtClean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 smtClean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 smtClean="0">
                          <a:solidFill>
                            <a:srgbClr val="00B0F0"/>
                          </a:solidFill>
                          <a:effectLst/>
                        </a:rPr>
                        <a:t>18.7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(3 sig figs)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729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10.2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10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3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i="1" dirty="0" smtClean="0">
                  <a:solidFill>
                    <a:srgbClr val="00B0F0"/>
                  </a:solidFill>
                </a:rPr>
                <a:t>10.2 m</a:t>
              </a:r>
              <a:endParaRPr lang="en-US" sz="48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/>
                <a:t>10 m</a:t>
              </a:r>
              <a:endParaRPr lang="en-US" sz="6600" b="1" baseline="30000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1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439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2.39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846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 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7608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Nonzero Integers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639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 smtClean="0">
                  <a:solidFill>
                    <a:srgbClr val="00B0F0"/>
                  </a:solidFill>
                </a:rPr>
                <a:t>2.39 cm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8623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0.160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DP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891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 smtClean="0">
                  <a:solidFill>
                    <a:srgbClr val="00B0F0"/>
                  </a:solidFill>
                </a:rPr>
                <a:t>0.160 mL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DP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DP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5465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Image result for oh my god okay it's happening everybody stay calm | Bucky  barnes tumblr, Dream video, Dream mu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207418"/>
            <a:ext cx="6206581" cy="390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466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557" y="2154287"/>
            <a:ext cx="11286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will talk about this 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Multiple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r>
              <a:rPr lang="en-US" sz="3600" b="1" dirty="0" smtClean="0"/>
              <a:t>Just open the PDF or look at your Reference Sheet for these when you have to do a question about them: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Logarithms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Multiplying and dividing with scientific notation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Adding and subtracting with scientific notation </a:t>
            </a:r>
          </a:p>
        </p:txBody>
      </p:sp>
    </p:spTree>
    <p:extLst>
      <p:ext uri="{BB962C8B-B14F-4D97-AF65-F5344CB8AC3E}">
        <p14:creationId xmlns:p14="http://schemas.microsoft.com/office/powerpoint/2010/main" val="26284133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8201"/>
              </p:ext>
            </p:extLst>
          </p:nvPr>
        </p:nvGraphicFramePr>
        <p:xfrm>
          <a:off x="309154" y="1692572"/>
          <a:ext cx="11573691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47200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Multiple Operations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ORDER of OPERATIONS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as you go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PEMDAS</a:t>
                      </a:r>
                      <a:endParaRPr lang="en-US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 smtClean="0">
                          <a:solidFill>
                            <a:schemeClr val="tx1"/>
                          </a:solidFill>
                          <a:effectLst/>
                        </a:rPr>
                        <a:t>2.0000(1.008) + 15.99 =</a:t>
                      </a:r>
                      <a:r>
                        <a:rPr lang="en-US" sz="4800" b="1" i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48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x 1</a:t>
                      </a:r>
                      <a:r>
                        <a:rPr lang="en-US" sz="3600" b="1" i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36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4 SF</a:t>
                      </a:r>
                      <a:r>
                        <a:rPr lang="en-US" sz="3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3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= 2.016 + 15.99  </a:t>
                      </a:r>
                      <a:br>
                        <a:rPr lang="en-US" sz="3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+ 2</a:t>
                      </a:r>
                      <a:r>
                        <a:rPr lang="en-US" sz="3600" b="1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3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2 DP</a:t>
                      </a:r>
                      <a:r>
                        <a:rPr lang="en-US" sz="3600" b="1" i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endParaRPr lang="en-US" sz="4800" b="1" i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18.006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 smtClean="0">
                          <a:solidFill>
                            <a:srgbClr val="7030A0"/>
                          </a:solidFill>
                          <a:effectLst/>
                        </a:rPr>
                        <a:t>18.01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</a:t>
                      </a:r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(2 DP)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497927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“Please Excuse My Dear Aunt Sally”</a:t>
            </a:r>
          </a:p>
          <a:p>
            <a:pPr algn="ctr"/>
            <a:r>
              <a:rPr lang="en-US" sz="3200" dirty="0" smtClean="0"/>
              <a:t>Parenthesis, Exponents, Multiplication, Division, Addition, Subtraction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132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46914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Answers to Logarithm Calculations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Only the numbers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AFTER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DECIMAL PLACE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answer  - these are called “the mantissa”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000" b="1" i="0" dirty="0" smtClean="0">
                          <a:solidFill>
                            <a:schemeClr val="tx1"/>
                          </a:solidFill>
                          <a:effectLst/>
                        </a:rPr>
                        <a:t>Log (2.4 x 10</a:t>
                      </a:r>
                      <a:r>
                        <a:rPr lang="en-US" sz="4000" b="1" i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000" b="1" i="0" dirty="0" smtClean="0">
                          <a:solidFill>
                            <a:schemeClr val="tx1"/>
                          </a:solidFill>
                          <a:effectLst/>
                        </a:rPr>
                        <a:t>) =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1" i="0" dirty="0" smtClean="0">
                          <a:solidFill>
                            <a:srgbClr val="7030A0"/>
                          </a:solidFill>
                          <a:effectLst/>
                        </a:rPr>
                        <a:t>             </a:t>
                      </a:r>
                      <a:r>
                        <a:rPr lang="en-US" sz="3200" b="0" i="1" dirty="0" smtClean="0">
                          <a:solidFill>
                            <a:srgbClr val="7030A0"/>
                          </a:solidFill>
                          <a:effectLst/>
                        </a:rPr>
                        <a:t>2 SF</a:t>
                      </a:r>
                      <a:r>
                        <a:rPr lang="en-US" sz="3200" b="0" i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           </a:t>
                      </a:r>
                      <a:endParaRPr lang="en-US" sz="4400" b="1" i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3.3802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 smtClean="0">
                          <a:solidFill>
                            <a:srgbClr val="7030A0"/>
                          </a:solidFill>
                          <a:effectLst/>
                        </a:rPr>
                        <a:t>3.38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97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1829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50375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Multiplying or Dividing Scientific Notation</a:t>
                      </a:r>
                      <a:endParaRPr lang="en-US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LEAST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SIGNIFICANT FIGURES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 smtClean="0">
                          <a:solidFill>
                            <a:schemeClr val="tx1"/>
                          </a:solidFill>
                          <a:effectLst/>
                        </a:rPr>
                        <a:t>(2.0</a:t>
                      </a:r>
                      <a:r>
                        <a:rPr lang="en-US" sz="36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x 10</a:t>
                      </a:r>
                      <a:r>
                        <a:rPr lang="en-US" sz="3600" b="1" i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36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)/(8.330x10</a:t>
                      </a:r>
                      <a:r>
                        <a:rPr lang="en-US" sz="3600" b="1" i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3600" b="1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3600" b="1" i="0" dirty="0" smtClean="0">
                          <a:solidFill>
                            <a:schemeClr val="tx1"/>
                          </a:solidFill>
                          <a:effectLst/>
                        </a:rPr>
                        <a:t> =</a:t>
                      </a:r>
                      <a:r>
                        <a:rPr lang="en-US" sz="4800" b="1" i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48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8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2 SF              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effectLst/>
                        </a:rPr>
                        <a:t>4SF</a:t>
                      </a:r>
                      <a:r>
                        <a:rPr lang="en-US" sz="3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36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2.40096 x10</a:t>
                      </a:r>
                      <a:r>
                        <a:rPr lang="en-US" sz="4400" b="1" i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4400" b="1" i="0" dirty="0" smtClean="0">
                          <a:solidFill>
                            <a:srgbClr val="7030A0"/>
                          </a:solidFill>
                          <a:effectLst/>
                        </a:rPr>
                        <a:t>2.4 x 10</a:t>
                      </a:r>
                      <a:r>
                        <a:rPr lang="en-US" sz="4400" b="1" i="0" baseline="30000" dirty="0" smtClean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</a:t>
                      </a:r>
                      <a:r>
                        <a:rPr lang="en-US" sz="4400" b="0" i="1" dirty="0" smtClean="0">
                          <a:solidFill>
                            <a:schemeClr val="tx1"/>
                          </a:solidFill>
                          <a:effectLst/>
                        </a:rPr>
                        <a:t>(2 SF)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64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5627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Adding Subtracting with Scientific </a:t>
                      </a:r>
                      <a:r>
                        <a:rPr lang="en-US" sz="3200" b="1" dirty="0" smtClean="0"/>
                        <a:t>Notation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(2.113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(9.2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1 DP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11.313 x 10</a:t>
                      </a:r>
                      <a:r>
                        <a:rPr lang="en-US" sz="36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11.3 x 10</a:t>
                      </a:r>
                      <a:r>
                        <a:rPr lang="en-US" sz="36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6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                                 1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1.13 x 10</a:t>
                      </a:r>
                      <a:r>
                        <a:rPr lang="en-US" sz="3600" b="1" i="1" kern="1200" baseline="300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636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Using 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5462"/>
              </p:ext>
            </p:extLst>
          </p:nvPr>
        </p:nvGraphicFramePr>
        <p:xfrm>
          <a:off x="309154" y="1692572"/>
          <a:ext cx="1157369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Adding Subtracting with Scientific Notation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 smtClean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 smtClean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(2.672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Convert to same exponent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(26.72 x 10</a:t>
                      </a:r>
                      <a:r>
                        <a:rPr lang="en-US" sz="3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27.752 x 10</a:t>
                      </a:r>
                      <a:r>
                        <a:rPr lang="en-US" sz="36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27.75 x 10</a:t>
                      </a:r>
                      <a:r>
                        <a:rPr lang="en-US" sz="3600" b="1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 smtClean="0">
                          <a:solidFill>
                            <a:srgbClr val="7030A0"/>
                          </a:solidFill>
                          <a:effectLst/>
                        </a:rPr>
                        <a:t> 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2.775 x 10</a:t>
                      </a:r>
                      <a:r>
                        <a:rPr lang="en-US" sz="3600" b="1" i="1" kern="1200" baseline="300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5566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 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499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Nonzero Integers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 smtClean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r>
                        <a:rPr lang="en-US" sz="5400" b="1" u="sng" dirty="0" smtClean="0">
                          <a:solidFill>
                            <a:srgbClr val="FF0000"/>
                          </a:solidFill>
                        </a:rPr>
                        <a:t>3456</a:t>
                      </a:r>
                      <a:r>
                        <a:rPr lang="en-US" sz="5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accent5"/>
                          </a:solidFill>
                        </a:rPr>
                        <a:t>has</a:t>
                      </a:r>
                      <a:r>
                        <a:rPr lang="en-US" sz="5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5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</a:rPr>
                        <a:t>sig figs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535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Some Extra Practice Problems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Practice Archives - Elizabeth Drakes&amp;#39;s 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2182007"/>
            <a:ext cx="4667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4460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266255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29475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3,200,000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2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7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698719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 smtClean="0"/>
              <a:t>3,200,000</a:t>
            </a:r>
            <a:endParaRPr lang="en-US" sz="6000" b="1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 smtClean="0">
                  <a:solidFill>
                    <a:srgbClr val="FF0000"/>
                  </a:solidFill>
                </a:rPr>
                <a:t>2</a:t>
              </a:r>
              <a:endParaRPr lang="en-US" sz="8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7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5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4</a:t>
              </a:r>
              <a:endParaRPr lang="en-US" sz="5400" b="1" dirty="0">
                <a:solidFill>
                  <a:srgbClr val="292929"/>
                </a:solidFill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 smtClean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32166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100.0 g ÷ 23.7 cm</a:t>
            </a:r>
            <a:r>
              <a:rPr lang="en-US" sz="5400" b="1" baseline="30000" dirty="0" smtClean="0"/>
              <a:t>3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4.22 g/cm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3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3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3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7063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734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 smtClean="0"/>
              <a:t>Which answer has the </a:t>
            </a:r>
            <a:r>
              <a:rPr lang="en-US" sz="4400" b="1" u="sng" dirty="0"/>
              <a:t>correct number of </a:t>
            </a:r>
            <a:r>
              <a:rPr lang="en-US" sz="4400" b="1" u="sng" dirty="0" smtClean="0"/>
              <a:t>sig figs?</a:t>
            </a:r>
            <a:endParaRPr lang="en-US" sz="4400" b="1" u="sng" dirty="0"/>
          </a:p>
          <a:p>
            <a:pPr algn="ctr"/>
            <a:r>
              <a:rPr lang="en-US" sz="5400" b="1" dirty="0" smtClean="0"/>
              <a:t>100.0 g ÷ 23.7 cm</a:t>
            </a:r>
            <a:r>
              <a:rPr lang="en-US" sz="5400" b="1" baseline="30000" dirty="0" smtClean="0"/>
              <a:t>3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 smtClean="0">
                  <a:solidFill>
                    <a:srgbClr val="FF0000"/>
                  </a:solidFill>
                </a:rPr>
                <a:t>4.22 g/cm</a:t>
              </a:r>
              <a:r>
                <a:rPr lang="en-US" sz="6600" b="1" i="1" baseline="30000" dirty="0" smtClean="0">
                  <a:solidFill>
                    <a:srgbClr val="FF0000"/>
                  </a:solidFill>
                </a:rPr>
                <a:t>3</a:t>
              </a:r>
              <a:endParaRPr lang="en-US" sz="6600" b="1" i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3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 smtClean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 smtClean="0">
                  <a:solidFill>
                    <a:srgbClr val="292929"/>
                  </a:solidFill>
                </a:rPr>
                <a:t>3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2709" y="10319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 SF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0385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887104"/>
            <a:ext cx="8952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Link to YouTube Video of Presentation:</a:t>
            </a:r>
          </a:p>
          <a:p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youtu.be/L7zg83ZVQJQ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00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522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Leading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687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365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Leading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488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</a:t>
            </a:r>
            <a:r>
              <a:rPr lang="en-US" sz="6000" u="sng" dirty="0" smtClean="0">
                <a:solidFill>
                  <a:srgbClr val="292929"/>
                </a:solidFill>
                <a:latin typeface="Impact" panose="020B0806030902050204" pitchFamily="34" charset="0"/>
              </a:rPr>
              <a:t>Sig Figs</a:t>
            </a:r>
            <a:endParaRPr lang="en-US" sz="6000" u="sng" dirty="0">
              <a:solidFill>
                <a:srgbClr val="292929"/>
              </a:solidFill>
              <a:latin typeface="Impact" panose="020B080603090205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7371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Leading Zeros</a:t>
                      </a:r>
                      <a:endParaRPr lang="en-US" sz="5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 smtClean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 smtClean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r>
                        <a:rPr lang="en-US" sz="5400" b="1" u="sng" dirty="0" smtClean="0">
                          <a:solidFill>
                            <a:schemeClr val="accent5"/>
                          </a:solidFill>
                          <a:effectLst/>
                        </a:rPr>
                        <a:t>0.0</a:t>
                      </a:r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486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022350"/>
                      <a:r>
                        <a:rPr lang="en-US" sz="54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5400" b="1" dirty="0" smtClean="0">
                          <a:effectLst/>
                        </a:rPr>
                        <a:t>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effectLst/>
                        </a:rPr>
                        <a:t>sig figs</a:t>
                      </a: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12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1342</Words>
  <Application>Microsoft Office PowerPoint</Application>
  <PresentationFormat>Widescreen</PresentationFormat>
  <Paragraphs>384</Paragraphs>
  <Slides>67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Calibri</vt:lpstr>
      <vt:lpstr>Calibri Light</vt:lpstr>
      <vt:lpstr>Impact</vt:lpstr>
      <vt:lpstr>Wingdings</vt:lpstr>
      <vt:lpstr>Office Theme</vt:lpstr>
      <vt:lpstr>N3 - Sig Figs</vt:lpstr>
      <vt:lpstr>Uncertainty in Measurement</vt:lpstr>
      <vt:lpstr>Precision and Accuracy</vt:lpstr>
      <vt:lpstr>Rules for Counting Sig Figs </vt:lpstr>
      <vt:lpstr>Rules for Counting Sig Figs </vt:lpstr>
      <vt:lpstr>Rules for Counting Sig Figs 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slightly more  complicated rules…</vt:lpstr>
      <vt:lpstr>Some slightly more  complicated rules…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Some Extra 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Farmer, Stephanie [DH]</cp:lastModifiedBy>
  <cp:revision>35</cp:revision>
  <dcterms:created xsi:type="dcterms:W3CDTF">2016-11-28T19:35:59Z</dcterms:created>
  <dcterms:modified xsi:type="dcterms:W3CDTF">2021-10-15T19:54:53Z</dcterms:modified>
</cp:coreProperties>
</file>