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9" r:id="rId3"/>
    <p:sldId id="292" r:id="rId4"/>
    <p:sldId id="301" r:id="rId5"/>
    <p:sldId id="278" r:id="rId6"/>
    <p:sldId id="280" r:id="rId7"/>
    <p:sldId id="302" r:id="rId8"/>
    <p:sldId id="294" r:id="rId9"/>
    <p:sldId id="303" r:id="rId10"/>
    <p:sldId id="304" r:id="rId11"/>
    <p:sldId id="274" r:id="rId12"/>
    <p:sldId id="276" r:id="rId13"/>
    <p:sldId id="291" r:id="rId14"/>
    <p:sldId id="265" r:id="rId15"/>
    <p:sldId id="267" r:id="rId16"/>
    <p:sldId id="311" r:id="rId17"/>
    <p:sldId id="268" r:id="rId18"/>
    <p:sldId id="297" r:id="rId19"/>
    <p:sldId id="306" r:id="rId20"/>
    <p:sldId id="309" r:id="rId21"/>
    <p:sldId id="271" r:id="rId22"/>
    <p:sldId id="307" r:id="rId23"/>
    <p:sldId id="273" r:id="rId24"/>
    <p:sldId id="272" r:id="rId25"/>
    <p:sldId id="290" r:id="rId26"/>
    <p:sldId id="288" r:id="rId27"/>
    <p:sldId id="289" r:id="rId28"/>
    <p:sldId id="310" r:id="rId29"/>
    <p:sldId id="30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2D05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31"/>
  </p:normalViewPr>
  <p:slideViewPr>
    <p:cSldViewPr snapToGrid="0" snapToObjects="1">
      <p:cViewPr>
        <p:scale>
          <a:sx n="60" d="100"/>
          <a:sy n="60" d="100"/>
        </p:scale>
        <p:origin x="96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14411-B07B-0F43-AFBC-5C9B3FB166E3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B7A8A-82EF-294F-A555-752BA3FA9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6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312615E-3BF9-E74E-8089-2C5C7BAC5996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04543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83A090B-9F6F-464E-A567-906213F6E912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1698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6D50677-482F-5C41-9D3F-DBF239C7D90E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3019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AEFB86A-EE36-E441-814D-A05E0DF48CF5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8968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C2184E2-DAC7-5F48-A475-5E79824A3234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711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85F3C20-725A-E24A-B8F6-AF1BC1CAB589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0513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85F3C20-725A-E24A-B8F6-AF1BC1CAB589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937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6D461EB-AE1D-6E48-9C87-F400FB8942FE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749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6A33127-C6E3-504A-8147-71250E989861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731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34BFE78-ED96-8F41-8324-A769B31BEE21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067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A85ED63-7C1B-4344-9119-9B614DDCB5A0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0269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A85ED63-7C1B-4344-9119-9B614DDCB5A0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8063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C8D4FBA-683F-F841-BCB7-93E96969255C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7433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0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9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5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7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7A4C-629B-A340-A417-4D42342FD44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8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7A4C-629B-A340-A417-4D42342FD448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36835-7537-5247-B409-F73FF57E5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9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05.xml"/><Relationship Id="rId21" Type="http://schemas.openxmlformats.org/officeDocument/2006/relationships/image" Target="../media/image3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2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5.png"/><Relationship Id="rId10" Type="http://schemas.openxmlformats.org/officeDocument/2006/relationships/tags" Target="../tags/tag112.xml"/><Relationship Id="rId19" Type="http://schemas.openxmlformats.org/officeDocument/2006/relationships/image" Target="../media/image1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1" Type="http://schemas.openxmlformats.org/officeDocument/2006/relationships/image" Target="../media/image3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image" Target="../media/image2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5.png"/><Relationship Id="rId10" Type="http://schemas.openxmlformats.org/officeDocument/2006/relationships/tags" Target="../tags/tag129.xml"/><Relationship Id="rId19" Type="http://schemas.openxmlformats.org/officeDocument/2006/relationships/image" Target="../media/image1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Q64-kFWW_Q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1" Type="http://schemas.openxmlformats.org/officeDocument/2006/relationships/image" Target="../media/image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5.png"/><Relationship Id="rId10" Type="http://schemas.openxmlformats.org/officeDocument/2006/relationships/tags" Target="../tags/tag10.xml"/><Relationship Id="rId19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21" Type="http://schemas.openxmlformats.org/officeDocument/2006/relationships/image" Target="../media/image3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2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5.png"/><Relationship Id="rId10" Type="http://schemas.openxmlformats.org/officeDocument/2006/relationships/tags" Target="../tags/tag27.xml"/><Relationship Id="rId19" Type="http://schemas.openxmlformats.org/officeDocument/2006/relationships/image" Target="../media/image1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7.xml"/><Relationship Id="rId21" Type="http://schemas.openxmlformats.org/officeDocument/2006/relationships/image" Target="../media/image3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2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5.png"/><Relationship Id="rId10" Type="http://schemas.openxmlformats.org/officeDocument/2006/relationships/tags" Target="../tags/tag44.xml"/><Relationship Id="rId19" Type="http://schemas.openxmlformats.org/officeDocument/2006/relationships/image" Target="../media/image1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54.xml"/><Relationship Id="rId21" Type="http://schemas.openxmlformats.org/officeDocument/2006/relationships/image" Target="../media/image3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2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5.png"/><Relationship Id="rId10" Type="http://schemas.openxmlformats.org/officeDocument/2006/relationships/tags" Target="../tags/tag61.xml"/><Relationship Id="rId19" Type="http://schemas.openxmlformats.org/officeDocument/2006/relationships/image" Target="../media/image1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71.xml"/><Relationship Id="rId21" Type="http://schemas.openxmlformats.org/officeDocument/2006/relationships/image" Target="../media/image3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image" Target="../media/image2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5.png"/><Relationship Id="rId10" Type="http://schemas.openxmlformats.org/officeDocument/2006/relationships/tags" Target="../tags/tag78.xml"/><Relationship Id="rId19" Type="http://schemas.openxmlformats.org/officeDocument/2006/relationships/image" Target="../media/image1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88.xml"/><Relationship Id="rId21" Type="http://schemas.openxmlformats.org/officeDocument/2006/relationships/image" Target="../media/image3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2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5.png"/><Relationship Id="rId10" Type="http://schemas.openxmlformats.org/officeDocument/2006/relationships/tags" Target="../tags/tag95.xml"/><Relationship Id="rId19" Type="http://schemas.openxmlformats.org/officeDocument/2006/relationships/image" Target="../media/image1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5098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latin typeface="Impact" panose="020B0806030902050204" pitchFamily="34" charset="0"/>
              </a:rPr>
              <a:t>N4 – </a:t>
            </a:r>
            <a:br>
              <a:rPr lang="en-US" sz="6000" dirty="0">
                <a:latin typeface="Impact" panose="020B0806030902050204" pitchFamily="34" charset="0"/>
              </a:rPr>
            </a:br>
            <a:r>
              <a:rPr lang="en-US" sz="6000" dirty="0">
                <a:latin typeface="Impact" panose="020B0806030902050204" pitchFamily="34" charset="0"/>
              </a:rPr>
              <a:t>Properties, Changes, and Types of Matter</a:t>
            </a:r>
            <a:br>
              <a:rPr lang="en-US" sz="6000" dirty="0">
                <a:latin typeface="Impact" panose="020B0806030902050204" pitchFamily="34" charset="0"/>
              </a:rPr>
            </a:br>
            <a:br>
              <a:rPr lang="en-US" sz="2400" dirty="0">
                <a:latin typeface="Impact" panose="020B0806030902050204" pitchFamily="34" charset="0"/>
              </a:rPr>
            </a:br>
            <a:r>
              <a:rPr lang="en-US" sz="6000" dirty="0">
                <a:solidFill>
                  <a:srgbClr val="FF0000"/>
                </a:solidFill>
                <a:latin typeface="Impact" panose="020B0806030902050204" pitchFamily="34" charset="0"/>
              </a:rPr>
              <a:t>Target: 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classify matter and types of changes to matter. </a:t>
            </a:r>
            <a:endParaRPr lang="en-US" sz="6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1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289719"/>
            <a:ext cx="9144000" cy="76944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Types of Changes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2122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4400" i="1" dirty="0">
                <a:latin typeface="Arial" charset="0"/>
              </a:rPr>
              <a:t>Physical Change</a:t>
            </a:r>
          </a:p>
          <a:p>
            <a:pPr algn="ctr" eaLnBrk="1" hangingPunct="1">
              <a:buFontTx/>
              <a:buNone/>
            </a:pPr>
            <a:r>
              <a:rPr lang="en-US" sz="4400" i="1" dirty="0">
                <a:latin typeface="Arial" charset="0"/>
              </a:rPr>
              <a:t>Chemical Change</a:t>
            </a: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4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289719"/>
            <a:ext cx="9144000" cy="76944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Physical Change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212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Changes only the </a:t>
            </a:r>
            <a:r>
              <a:rPr lang="en-US" b="1" u="sng" dirty="0">
                <a:solidFill>
                  <a:srgbClr val="00B050"/>
                </a:solidFill>
                <a:latin typeface="Arial" charset="0"/>
              </a:rPr>
              <a:t>state or appearance</a:t>
            </a:r>
            <a:r>
              <a:rPr lang="en-US" dirty="0">
                <a:latin typeface="Arial" charset="0"/>
              </a:rPr>
              <a:t>,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but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not composition</a:t>
            </a:r>
          </a:p>
          <a:p>
            <a:pPr eaLnBrk="1" hangingPunct="1"/>
            <a:endParaRPr lang="en-US" sz="360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The atoms or molecules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do not change their identity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during a physical change.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b="1" dirty="0">
                <a:latin typeface="Arial" charset="0"/>
              </a:rPr>
              <a:t>EXAMPLE:</a:t>
            </a:r>
            <a:r>
              <a:rPr lang="en-US" dirty="0">
                <a:latin typeface="Arial" charset="0"/>
              </a:rPr>
              <a:t> Boiling water</a:t>
            </a:r>
          </a:p>
        </p:txBody>
      </p:sp>
      <p:pic>
        <p:nvPicPr>
          <p:cNvPr id="4" name="Picture 6" descr="Z:\50627 IRDVD Tro Chemistry A Molecular Approach\Working Files 50627\JPEG 50627\ch01\01_0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"/>
          <a:stretch>
            <a:fillRect/>
          </a:stretch>
        </p:blipFill>
        <p:spPr bwMode="auto">
          <a:xfrm>
            <a:off x="5754096" y="4326666"/>
            <a:ext cx="3009468" cy="228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0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Chemical Change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sz="half" idx="1"/>
          </p:nvPr>
        </p:nvSpPr>
        <p:spPr>
          <a:xfrm>
            <a:off x="304799" y="943897"/>
            <a:ext cx="6258233" cy="575187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Changes the </a:t>
            </a:r>
            <a:r>
              <a:rPr lang="en-US" sz="3200" b="1" u="sng" dirty="0">
                <a:solidFill>
                  <a:srgbClr val="00B050"/>
                </a:solidFill>
                <a:latin typeface="Arial" charset="0"/>
              </a:rPr>
              <a:t>composition/ identity</a:t>
            </a:r>
            <a:r>
              <a:rPr lang="en-US" sz="3200" dirty="0">
                <a:latin typeface="Arial" charset="0"/>
              </a:rPr>
              <a:t> of the substance</a:t>
            </a:r>
          </a:p>
          <a:p>
            <a:pPr eaLnBrk="1" hangingPunct="1"/>
            <a:endParaRPr lang="en-US" sz="3200" dirty="0">
              <a:latin typeface="Arial" charset="0"/>
            </a:endParaRPr>
          </a:p>
          <a:p>
            <a:pPr eaLnBrk="1" hangingPunct="1"/>
            <a:r>
              <a:rPr lang="en-US" sz="3200" dirty="0">
                <a:latin typeface="Arial" charset="0"/>
              </a:rPr>
              <a:t>Atoms rearrange, transforming the original substances into </a:t>
            </a:r>
            <a:r>
              <a:rPr lang="en-US" sz="3200" b="1" u="sng" dirty="0">
                <a:solidFill>
                  <a:srgbClr val="00B050"/>
                </a:solidFill>
                <a:latin typeface="Arial" charset="0"/>
              </a:rPr>
              <a:t>different substances</a:t>
            </a:r>
            <a:r>
              <a:rPr lang="en-US" sz="3200" dirty="0">
                <a:latin typeface="Arial" charset="0"/>
              </a:rPr>
              <a:t>.</a:t>
            </a:r>
          </a:p>
          <a:p>
            <a:pPr eaLnBrk="1" hangingPunct="1"/>
            <a:endParaRPr lang="en-US" sz="3200" dirty="0">
              <a:latin typeface="Arial" charset="0"/>
            </a:endParaRPr>
          </a:p>
          <a:p>
            <a:pPr eaLnBrk="1" hangingPunct="1"/>
            <a:r>
              <a:rPr lang="en-US" sz="3200" b="1" dirty="0">
                <a:latin typeface="Arial" charset="0"/>
              </a:rPr>
              <a:t>EXAMPLE: </a:t>
            </a:r>
            <a:r>
              <a:rPr lang="en-US" sz="3200" dirty="0">
                <a:latin typeface="Arial" charset="0"/>
              </a:rPr>
              <a:t>Iron rusting. Started as Fe and then it bonds with oxygen to make </a:t>
            </a:r>
            <a:r>
              <a:rPr lang="en-US" sz="3200" dirty="0" err="1">
                <a:latin typeface="Arial" charset="0"/>
              </a:rPr>
              <a:t>FeO</a:t>
            </a:r>
            <a:r>
              <a:rPr lang="en-US" sz="3200" dirty="0">
                <a:latin typeface="Arial" charset="0"/>
              </a:rPr>
              <a:t>. </a:t>
            </a:r>
            <a:endParaRPr lang="en-US" sz="3200" b="1" dirty="0">
              <a:latin typeface="Arial" charset="0"/>
            </a:endParaRPr>
          </a:p>
        </p:txBody>
      </p:sp>
      <p:pic>
        <p:nvPicPr>
          <p:cNvPr id="4" name="Picture 8" descr="Z:\50627 IRDVD Tro Chemistry A Molecular Approach\Working Files 50627\JPEG 50627\ch01\01_08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"/>
          <a:stretch>
            <a:fillRect/>
          </a:stretch>
        </p:blipFill>
        <p:spPr bwMode="auto">
          <a:xfrm>
            <a:off x="6497846" y="1859123"/>
            <a:ext cx="2401446" cy="401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The Classification of Matter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04495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Matter</a:t>
            </a:r>
            <a:r>
              <a:rPr lang="en-US" sz="3000" b="1" dirty="0">
                <a:latin typeface="Arial" charset="0"/>
              </a:rPr>
              <a:t> </a:t>
            </a:r>
            <a:r>
              <a:rPr lang="en-US" sz="3000" dirty="0">
                <a:latin typeface="Arial" charset="0"/>
              </a:rPr>
              <a:t>is anything that occupies space and has mass.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3000" dirty="0">
                <a:latin typeface="Arial" charset="0"/>
              </a:rPr>
              <a:t>We can classify matter according to:</a:t>
            </a:r>
          </a:p>
          <a:p>
            <a:pPr lvl="1"/>
            <a:r>
              <a:rPr lang="en-US" sz="2600" dirty="0">
                <a:latin typeface="Arial" charset="0"/>
              </a:rPr>
              <a:t> </a:t>
            </a:r>
            <a:r>
              <a:rPr lang="en-US" sz="2600" b="1" dirty="0">
                <a:latin typeface="Arial" charset="0"/>
              </a:rPr>
              <a:t>state</a:t>
            </a:r>
            <a:r>
              <a:rPr lang="en-US" sz="2600" dirty="0">
                <a:latin typeface="Arial" charset="0"/>
              </a:rPr>
              <a:t> (solid, liquid, gas) </a:t>
            </a:r>
          </a:p>
          <a:p>
            <a:pPr lvl="1"/>
            <a:r>
              <a:rPr lang="en-US" sz="2600" b="1" dirty="0">
                <a:latin typeface="Arial" charset="0"/>
              </a:rPr>
              <a:t>composition</a:t>
            </a:r>
            <a:r>
              <a:rPr lang="en-US" sz="2600" dirty="0">
                <a:latin typeface="Arial" charset="0"/>
              </a:rPr>
              <a:t> (the basic components its made of).</a:t>
            </a:r>
          </a:p>
        </p:txBody>
      </p:sp>
    </p:spTree>
    <p:extLst>
      <p:ext uri="{BB962C8B-B14F-4D97-AF65-F5344CB8AC3E}">
        <p14:creationId xmlns:p14="http://schemas.microsoft.com/office/powerpoint/2010/main" val="19031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65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dirty="0">
                <a:latin typeface="Impact" panose="020B0806030902050204" pitchFamily="34" charset="0"/>
                <a:cs typeface="Arial" charset="0"/>
              </a:rPr>
              <a:t>Classification of Matter </a:t>
            </a:r>
            <a:br>
              <a:rPr lang="en-US" dirty="0">
                <a:latin typeface="Impact" panose="020B0806030902050204" pitchFamily="34" charset="0"/>
                <a:cs typeface="Arial" charset="0"/>
              </a:rPr>
            </a:br>
            <a:r>
              <a:rPr lang="en-US" u="sng" dirty="0">
                <a:latin typeface="Impact" panose="020B0806030902050204" pitchFamily="34" charset="0"/>
                <a:cs typeface="Arial" charset="0"/>
              </a:rPr>
              <a:t>by Components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5125" y="1523741"/>
            <a:ext cx="8229600" cy="4894262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rial" charset="0"/>
              </a:rPr>
              <a:t>The first division in the classification of matter is between a </a:t>
            </a:r>
            <a:r>
              <a:rPr lang="en-US" sz="3000" i="1" dirty="0">
                <a:latin typeface="Arial" charset="0"/>
              </a:rPr>
              <a:t>pure substance </a:t>
            </a:r>
            <a:r>
              <a:rPr lang="en-US" sz="3000" dirty="0">
                <a:latin typeface="Arial" charset="0"/>
              </a:rPr>
              <a:t>and a </a:t>
            </a:r>
            <a:r>
              <a:rPr lang="en-US" sz="3000" i="1" dirty="0">
                <a:latin typeface="Arial" charset="0"/>
              </a:rPr>
              <a:t>mixture</a:t>
            </a:r>
            <a:r>
              <a:rPr lang="en-US" sz="3000" dirty="0">
                <a:latin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Pure substance </a:t>
            </a:r>
            <a:r>
              <a:rPr lang="en-US" sz="3000" dirty="0">
                <a:latin typeface="Arial" charset="0"/>
              </a:rPr>
              <a:t>is made up of only one component and its composition is invariant.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Mixture</a:t>
            </a:r>
            <a:r>
              <a:rPr lang="en-US" sz="3000" dirty="0">
                <a:latin typeface="Arial" charset="0"/>
              </a:rPr>
              <a:t>, by contrast, is a substance composed of two or more components in proportions that can vary from one sample to another.</a:t>
            </a:r>
          </a:p>
        </p:txBody>
      </p:sp>
    </p:spTree>
    <p:extLst>
      <p:ext uri="{BB962C8B-B14F-4D97-AF65-F5344CB8AC3E}">
        <p14:creationId xmlns:p14="http://schemas.microsoft.com/office/powerpoint/2010/main" val="30955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dirty="0">
                <a:latin typeface="Impact" panose="020B0806030902050204" pitchFamily="34" charset="0"/>
                <a:cs typeface="Arial" charset="0"/>
              </a:rPr>
              <a:t>Classification of Pure Substances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955964"/>
            <a:ext cx="8229600" cy="52511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u="sng" dirty="0">
                <a:latin typeface="Arial" charset="0"/>
              </a:rPr>
              <a:t>Element</a:t>
            </a:r>
            <a:r>
              <a:rPr lang="en-US" sz="2800" b="1" dirty="0">
                <a:latin typeface="Arial" charset="0"/>
              </a:rPr>
              <a:t>: </a:t>
            </a:r>
            <a:r>
              <a:rPr lang="en-US" sz="2800" dirty="0">
                <a:latin typeface="Arial" charset="0"/>
              </a:rPr>
              <a:t>a substance that cannot be chemically broken down into simpler substances.</a:t>
            </a:r>
          </a:p>
          <a:p>
            <a:pPr lvl="2" eaLnBrk="1" hangingPunct="1"/>
            <a:r>
              <a:rPr lang="en-US" dirty="0">
                <a:latin typeface="Arial" charset="0"/>
              </a:rPr>
              <a:t>Basic building blocks of matter</a:t>
            </a:r>
          </a:p>
          <a:p>
            <a:pPr lvl="2" eaLnBrk="1" hangingPunct="1"/>
            <a:r>
              <a:rPr lang="en-US" dirty="0">
                <a:latin typeface="Arial" charset="0"/>
              </a:rPr>
              <a:t>Composed of single type of atom, like helium</a:t>
            </a:r>
          </a:p>
          <a:p>
            <a:pPr lvl="2" eaLnBrk="1" hangingPunct="1"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2800" b="1" u="sng" dirty="0">
                <a:latin typeface="Arial" charset="0"/>
              </a:rPr>
              <a:t>Molecule</a:t>
            </a:r>
            <a:r>
              <a:rPr lang="en-US" sz="2800" dirty="0">
                <a:latin typeface="Arial" charset="0"/>
              </a:rPr>
              <a:t> is a substance composed of two or </a:t>
            </a:r>
            <a:r>
              <a:rPr lang="en-US" sz="2800">
                <a:latin typeface="Arial" charset="0"/>
              </a:rPr>
              <a:t>more atoms, </a:t>
            </a:r>
            <a:r>
              <a:rPr lang="en-US" sz="2800" u="sng" dirty="0">
                <a:latin typeface="Arial" charset="0"/>
              </a:rPr>
              <a:t>but</a:t>
            </a:r>
            <a:r>
              <a:rPr lang="en-US" sz="2800" dirty="0">
                <a:latin typeface="Arial" charset="0"/>
              </a:rPr>
              <a:t> can be the same element </a:t>
            </a:r>
            <a:r>
              <a:rPr lang="en-US" sz="2800">
                <a:latin typeface="Arial" charset="0"/>
              </a:rPr>
              <a:t>– 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H</a:t>
            </a:r>
            <a:r>
              <a:rPr lang="en-US" sz="2800" baseline="-2500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, Br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, H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O, CO</a:t>
            </a:r>
            <a:r>
              <a:rPr lang="en-US" sz="2800" baseline="-25000" dirty="0">
                <a:latin typeface="Arial" charset="0"/>
              </a:rPr>
              <a:t>2</a:t>
            </a:r>
            <a:br>
              <a:rPr lang="en-US" sz="2800" baseline="-25000" dirty="0">
                <a:latin typeface="Arial" charset="0"/>
              </a:rPr>
            </a:br>
            <a:endParaRPr lang="en-US" sz="2800" b="1" u="sng" baseline="-25000" dirty="0">
              <a:latin typeface="Arial" charset="0"/>
            </a:endParaRPr>
          </a:p>
          <a:p>
            <a:pPr eaLnBrk="1" hangingPunct="1"/>
            <a:r>
              <a:rPr lang="en-US" sz="2800" b="1" u="sng" dirty="0">
                <a:latin typeface="Arial" charset="0"/>
              </a:rPr>
              <a:t>Compound</a:t>
            </a:r>
            <a:r>
              <a:rPr lang="en-US" sz="2800" dirty="0">
                <a:latin typeface="Arial" charset="0"/>
              </a:rPr>
              <a:t> is a substance composed of two or more </a:t>
            </a:r>
            <a:r>
              <a:rPr lang="en-US" sz="2800" u="sng" dirty="0">
                <a:latin typeface="Arial" charset="0"/>
              </a:rPr>
              <a:t>types</a:t>
            </a:r>
            <a:r>
              <a:rPr lang="en-US" sz="2800" dirty="0">
                <a:latin typeface="Arial" charset="0"/>
              </a:rPr>
              <a:t> of elements. H</a:t>
            </a:r>
            <a:r>
              <a:rPr lang="en-US" sz="2800" baseline="-25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O, CO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90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dirty="0">
                <a:latin typeface="Impact" panose="020B0806030902050204" pitchFamily="34" charset="0"/>
                <a:cs typeface="Arial" charset="0"/>
              </a:rPr>
              <a:t>Classification of Pure Substances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955964"/>
            <a:ext cx="8229600" cy="525116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Careful!</a:t>
            </a:r>
          </a:p>
          <a:p>
            <a:pPr lvl="1"/>
            <a:r>
              <a:rPr lang="en-US" sz="2400" b="1" dirty="0">
                <a:latin typeface="Arial" charset="0"/>
              </a:rPr>
              <a:t>“Diatomic Elements” are actually molecules!</a:t>
            </a:r>
          </a:p>
          <a:p>
            <a:pPr lvl="1"/>
            <a:endParaRPr lang="en-US" sz="2400" b="1" dirty="0">
              <a:latin typeface="Arial" charset="0"/>
            </a:endParaRPr>
          </a:p>
          <a:p>
            <a:pPr lvl="1"/>
            <a:endParaRPr lang="en-US" sz="2400" b="1" dirty="0"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H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   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Horses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N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Need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O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Oats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F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For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Cl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Clear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Br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	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Brown</a:t>
            </a:r>
            <a:endParaRPr lang="en-US" sz="2400" b="1" dirty="0">
              <a:solidFill>
                <a:srgbClr val="00B05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charset="0"/>
              </a:rPr>
              <a:t>I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en-US" sz="2400" b="1" dirty="0">
                <a:latin typeface="Arial" charset="0"/>
              </a:rPr>
              <a:t>	    </a:t>
            </a:r>
            <a:r>
              <a:rPr lang="en-US" sz="2400" i="1" dirty="0">
                <a:solidFill>
                  <a:srgbClr val="00B050"/>
                </a:solidFill>
                <a:latin typeface="Arial" charset="0"/>
              </a:rPr>
              <a:t>“Eyes” </a:t>
            </a:r>
            <a:endParaRPr lang="en-US" sz="2400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1026" name="Picture 2" descr="Periodic table of elements, black and white Digital Art by Peter Hermes  Furian - Pixels">
            <a:extLst>
              <a:ext uri="{FF2B5EF4-FFF2-40B4-BE49-F238E27FC236}">
                <a16:creationId xmlns:a16="http://schemas.microsoft.com/office/drawing/2014/main" id="{0C2C6A0B-7F02-0A14-1EB7-2F425937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35" y="2396748"/>
            <a:ext cx="6078954" cy="44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4460C-8676-F3E4-DF06-43A61B17A37E}"/>
              </a:ext>
            </a:extLst>
          </p:cNvPr>
          <p:cNvSpPr txBox="1"/>
          <p:nvPr/>
        </p:nvSpPr>
        <p:spPr>
          <a:xfrm>
            <a:off x="3153675" y="3138133"/>
            <a:ext cx="4923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H-7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2956C-55CA-2432-1CF0-AD2FFA806CA9}"/>
              </a:ext>
            </a:extLst>
          </p:cNvPr>
          <p:cNvSpPr/>
          <p:nvPr/>
        </p:nvSpPr>
        <p:spPr>
          <a:xfrm>
            <a:off x="3288104" y="2744779"/>
            <a:ext cx="314795" cy="434714"/>
          </a:xfrm>
          <a:prstGeom prst="rect">
            <a:avLst/>
          </a:prstGeom>
          <a:solidFill>
            <a:srgbClr val="FF0000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B09B1-99C9-7541-81C4-CAF6FF7B92D5}"/>
              </a:ext>
            </a:extLst>
          </p:cNvPr>
          <p:cNvSpPr/>
          <p:nvPr/>
        </p:nvSpPr>
        <p:spPr>
          <a:xfrm>
            <a:off x="7577789" y="3179492"/>
            <a:ext cx="932046" cy="369757"/>
          </a:xfrm>
          <a:prstGeom prst="rect">
            <a:avLst/>
          </a:prstGeom>
          <a:solidFill>
            <a:srgbClr val="FF0000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7D9101-FCD2-FD7D-3366-6221ABAFCC71}"/>
              </a:ext>
            </a:extLst>
          </p:cNvPr>
          <p:cNvSpPr/>
          <p:nvPr/>
        </p:nvSpPr>
        <p:spPr>
          <a:xfrm>
            <a:off x="8205035" y="3550185"/>
            <a:ext cx="304800" cy="1188753"/>
          </a:xfrm>
          <a:prstGeom prst="rect">
            <a:avLst/>
          </a:prstGeom>
          <a:solidFill>
            <a:srgbClr val="FF0000">
              <a:alpha val="2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dirty="0">
                <a:latin typeface="Impact" panose="020B0806030902050204" pitchFamily="34" charset="0"/>
                <a:cs typeface="Arial" charset="0"/>
              </a:rPr>
              <a:t>Classification of Mixtures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1219199"/>
            <a:ext cx="8432800" cy="5458691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charset="0"/>
              </a:rPr>
              <a:t>Heterogeneous</a:t>
            </a:r>
            <a:r>
              <a:rPr lang="en-US" b="1" dirty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composition varies from one region of the mixture to another.</a:t>
            </a:r>
          </a:p>
          <a:p>
            <a:pPr lvl="1"/>
            <a:r>
              <a:rPr lang="en-US" dirty="0">
                <a:latin typeface="Arial" charset="0"/>
              </a:rPr>
              <a:t>Chicken noodle soup, oil and vinegar</a:t>
            </a:r>
          </a:p>
          <a:p>
            <a:pPr marL="0" indent="0">
              <a:buNone/>
            </a:pPr>
            <a:endParaRPr lang="en-US" b="1" dirty="0">
              <a:latin typeface="Arial" charset="0"/>
            </a:endParaRPr>
          </a:p>
          <a:p>
            <a:r>
              <a:rPr lang="en-US" b="1" u="sng" dirty="0">
                <a:latin typeface="Arial" charset="0"/>
              </a:rPr>
              <a:t>Homogeneous mixtures: </a:t>
            </a:r>
            <a:r>
              <a:rPr lang="en-US" dirty="0">
                <a:latin typeface="Arial" charset="0"/>
              </a:rPr>
              <a:t>uniform compositions because the atoms or molecules that compose them mix uniformly.</a:t>
            </a:r>
          </a:p>
          <a:p>
            <a:pPr lvl="1"/>
            <a:r>
              <a:rPr lang="en-US" dirty="0">
                <a:latin typeface="Arial" charset="0"/>
              </a:rPr>
              <a:t>Salt water, air</a:t>
            </a:r>
          </a:p>
          <a:p>
            <a:endParaRPr lang="en-US" b="1" u="sng" dirty="0">
              <a:latin typeface="Arial" charset="0"/>
            </a:endParaRPr>
          </a:p>
          <a:p>
            <a:pPr lvl="2" eaLnBrk="1" hangingPunct="1"/>
            <a:endParaRPr lang="en-US" dirty="0">
              <a:solidFill>
                <a:srgbClr val="143C8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800" b="1" dirty="0">
                <a:solidFill>
                  <a:srgbClr val="292929"/>
                </a:solidFill>
                <a:cs typeface="Geneva" charset="0"/>
              </a:rPr>
              <a:t>Which of the following is a </a:t>
            </a:r>
            <a:br>
              <a:rPr lang="en-US" sz="4800" b="1" dirty="0">
                <a:solidFill>
                  <a:srgbClr val="292929"/>
                </a:solidFill>
                <a:cs typeface="Geneva" charset="0"/>
              </a:rPr>
            </a:br>
            <a:r>
              <a:rPr lang="en-US" sz="4800" b="1" dirty="0">
                <a:solidFill>
                  <a:srgbClr val="292929"/>
                </a:solidFill>
                <a:cs typeface="Geneva" charset="0"/>
              </a:rPr>
              <a:t>heterogeneous mixture?</a:t>
            </a:r>
            <a:endParaRPr lang="en-US" sz="48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 err="1">
                  <a:solidFill>
                    <a:srgbClr val="292929"/>
                  </a:solidFill>
                  <a:latin typeface="Arial" charset="0"/>
                  <a:cs typeface="Geneva" charset="0"/>
                </a:rPr>
                <a:t>Kool-aid</a:t>
              </a:r>
              <a:endParaRPr lang="en-US" sz="3200" b="1" dirty="0">
                <a:solidFill>
                  <a:srgbClr val="292929"/>
                </a:solidFill>
                <a:latin typeface="Arial" charset="0"/>
                <a:cs typeface="Geneva" charset="0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Coffee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A latte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Hydrogen peroxide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Ice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5527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800" b="1" dirty="0">
                <a:solidFill>
                  <a:srgbClr val="292929"/>
                </a:solidFill>
                <a:cs typeface="Geneva" charset="0"/>
              </a:rPr>
              <a:t>Which of the following is a </a:t>
            </a:r>
            <a:br>
              <a:rPr lang="en-US" sz="4800" b="1" dirty="0">
                <a:solidFill>
                  <a:srgbClr val="292929"/>
                </a:solidFill>
                <a:cs typeface="Geneva" charset="0"/>
              </a:rPr>
            </a:br>
            <a:r>
              <a:rPr lang="en-US" sz="4800" b="1" dirty="0">
                <a:solidFill>
                  <a:srgbClr val="292929"/>
                </a:solidFill>
                <a:cs typeface="Geneva" charset="0"/>
              </a:rPr>
              <a:t>heterogeneous mixture?</a:t>
            </a:r>
            <a:endParaRPr lang="en-US" sz="48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 err="1">
                  <a:solidFill>
                    <a:srgbClr val="292929"/>
                  </a:solidFill>
                  <a:latin typeface="Arial" charset="0"/>
                  <a:cs typeface="Geneva" charset="0"/>
                </a:rPr>
                <a:t>Kool-aid</a:t>
              </a:r>
              <a:endParaRPr lang="en-US" sz="3200" b="1" dirty="0">
                <a:solidFill>
                  <a:srgbClr val="292929"/>
                </a:solidFill>
                <a:latin typeface="Arial" charset="0"/>
                <a:cs typeface="Geneva" charset="0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Coffee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800" b="1" i="1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A latte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Hydrogen peroxide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Ice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6022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80999" y="1710604"/>
            <a:ext cx="50223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Depend on the </a:t>
            </a:r>
            <a:r>
              <a:rPr lang="en-US" sz="3600" b="1" dirty="0">
                <a:solidFill>
                  <a:srgbClr val="FF0000"/>
                </a:solidFill>
              </a:rPr>
              <a:t>AMOUNT</a:t>
            </a:r>
            <a:r>
              <a:rPr lang="en-US" sz="3600" dirty="0"/>
              <a:t> of matter that is present.</a:t>
            </a:r>
            <a:endParaRPr lang="en-US" sz="3200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304800"/>
            <a:ext cx="7072745" cy="685800"/>
          </a:xfrm>
        </p:spPr>
        <p:txBody>
          <a:bodyPr>
            <a:noAutofit/>
          </a:bodyPr>
          <a:lstStyle/>
          <a:p>
            <a:pPr algn="l"/>
            <a:r>
              <a:rPr lang="en-US" u="sng" dirty="0">
                <a:solidFill>
                  <a:srgbClr val="292929"/>
                </a:solidFill>
                <a:latin typeface="Impact" panose="020B0806030902050204" pitchFamily="34" charset="0"/>
              </a:rPr>
              <a:t>Properties of Matter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0999" y="1098909"/>
            <a:ext cx="7788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 dirty="0"/>
              <a:t>Extensive properties</a:t>
            </a:r>
            <a:endParaRPr lang="en-US" sz="3600" b="1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0999" y="3104174"/>
            <a:ext cx="7635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sng" dirty="0"/>
              <a:t>Intensive properties</a:t>
            </a:r>
            <a:endParaRPr lang="en-US" sz="3600" b="1" dirty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534933" y="1208990"/>
            <a:ext cx="3345831" cy="206210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Mass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Energy Content </a:t>
            </a:r>
            <a:br>
              <a:rPr lang="en-US" sz="3200" b="1" dirty="0"/>
            </a:br>
            <a:r>
              <a:rPr lang="en-US" sz="3200" b="1" dirty="0"/>
              <a:t>  (think Calories)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80999" y="3655629"/>
            <a:ext cx="48027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/>
              <a:t>Depend only on the </a:t>
            </a:r>
            <a:r>
              <a:rPr lang="en-US" sz="3600" b="1" dirty="0">
                <a:solidFill>
                  <a:srgbClr val="00B0F0"/>
                </a:solidFill>
              </a:rPr>
              <a:t>TYPE </a:t>
            </a:r>
            <a:r>
              <a:rPr lang="en-US" sz="3600" dirty="0"/>
              <a:t>of matter present, </a:t>
            </a:r>
            <a:r>
              <a:rPr lang="en-US" sz="3600" i="1" dirty="0"/>
              <a:t>not the amount </a:t>
            </a:r>
            <a:r>
              <a:rPr lang="en-US" sz="3600" dirty="0"/>
              <a:t>present</a:t>
            </a:r>
            <a:endParaRPr lang="en-US" sz="3200" dirty="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601968" y="3655629"/>
            <a:ext cx="3278795" cy="156966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Melting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Boiling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15277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29" grpId="0" animBg="1"/>
      <p:bldP spid="52233" grpId="0"/>
      <p:bldP spid="522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z="3600" u="sng" dirty="0">
                <a:latin typeface="Impact" panose="020B0806030902050204" pitchFamily="34" charset="0"/>
                <a:cs typeface="Arial" charset="0"/>
              </a:rPr>
              <a:t>The Classification of Matter by Components</a:t>
            </a:r>
          </a:p>
        </p:txBody>
      </p:sp>
      <p:pic>
        <p:nvPicPr>
          <p:cNvPr id="25604" name="Picture 6" descr="Z:\50627 IRDVD Tro Chemistry A Molecular Approach\Working Files 50627\JPEG 50627\ch01\01_Pg7_Un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"/>
          <a:stretch>
            <a:fillRect/>
          </a:stretch>
        </p:blipFill>
        <p:spPr bwMode="auto">
          <a:xfrm>
            <a:off x="1496291" y="1377517"/>
            <a:ext cx="7370619" cy="53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8302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Elements, compounds, and types of mixtures.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39613" y="2757948"/>
            <a:ext cx="1696064" cy="353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MOLECULE!</a:t>
            </a:r>
          </a:p>
        </p:txBody>
      </p:sp>
    </p:spTree>
    <p:extLst>
      <p:ext uri="{BB962C8B-B14F-4D97-AF65-F5344CB8AC3E}">
        <p14:creationId xmlns:p14="http://schemas.microsoft.com/office/powerpoint/2010/main" val="339842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33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sz="5400" u="sng" dirty="0">
                <a:latin typeface="Impact" panose="020B0806030902050204" pitchFamily="34" charset="0"/>
                <a:cs typeface="Arial" charset="0"/>
              </a:rPr>
              <a:t>Separating Mixtures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08525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rial" charset="0"/>
              </a:rPr>
              <a:t>Are separable because the different components have different physical or chemical properties.</a:t>
            </a:r>
          </a:p>
          <a:p>
            <a:pPr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3000" dirty="0">
                <a:latin typeface="Arial" charset="0"/>
              </a:rPr>
              <a:t>Various techniques that exploit these differences are used to achieve separation.</a:t>
            </a:r>
          </a:p>
          <a:p>
            <a:pPr eaLnBrk="1" hangingPunct="1"/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163"/>
            <a:ext cx="8229600" cy="1027689"/>
          </a:xfrm>
        </p:spPr>
        <p:txBody>
          <a:bodyPr/>
          <a:lstStyle/>
          <a:p>
            <a:pPr algn="l"/>
            <a:r>
              <a:rPr lang="en-US" b="1" dirty="0">
                <a:latin typeface="Arial" charset="0"/>
                <a:cs typeface="Arial" charset="0"/>
              </a:rPr>
              <a:t>Separating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690"/>
            <a:ext cx="8229600" cy="5098474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 mixture of sand and water, or oil and water, can be separated by </a:t>
            </a:r>
            <a:r>
              <a:rPr lang="en-US" b="1" u="sng" dirty="0">
                <a:latin typeface="Arial" charset="0"/>
              </a:rPr>
              <a:t>decanting</a:t>
            </a:r>
            <a:r>
              <a:rPr lang="en-US" dirty="0">
                <a:latin typeface="Arial" charset="0"/>
              </a:rPr>
              <a:t>—carefully pouring off the water into another container.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361"/>
          <a:stretch/>
        </p:blipFill>
        <p:spPr>
          <a:xfrm>
            <a:off x="2881312" y="2761020"/>
            <a:ext cx="5397640" cy="375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2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68079"/>
            <a:ext cx="9144000" cy="76944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b="1" dirty="0">
                <a:latin typeface="Arial" charset="0"/>
                <a:cs typeface="Arial" charset="0"/>
              </a:rPr>
              <a:t>Separating Mixtures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643438" cy="310832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 mixture of an insoluble solid and a liquid can be separated by </a:t>
            </a:r>
            <a:r>
              <a:rPr lang="en-US" b="1" dirty="0">
                <a:latin typeface="Arial" charset="0"/>
              </a:rPr>
              <a:t>filtration</a:t>
            </a:r>
            <a:r>
              <a:rPr lang="en-US" dirty="0">
                <a:latin typeface="Arial" charset="0"/>
              </a:rPr>
              <a:t>—process in which the mixture is poured through filter paper in a funnel.</a:t>
            </a:r>
          </a:p>
        </p:txBody>
      </p:sp>
      <p:pic>
        <p:nvPicPr>
          <p:cNvPr id="34820" name="Picture 6" descr="Z:\50627 IRDVD Tro Chemistry A Molecular Approach\Working Files 50627\JPEG 50627\ch01\01_0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"/>
          <a:stretch>
            <a:fillRect/>
          </a:stretch>
        </p:blipFill>
        <p:spPr bwMode="auto">
          <a:xfrm>
            <a:off x="4992688" y="1260475"/>
            <a:ext cx="3887787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48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68759"/>
            <a:ext cx="9144000" cy="76944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algn="l" eaLnBrk="1" hangingPunct="1"/>
            <a:r>
              <a:rPr lang="en-US" b="1" dirty="0">
                <a:latin typeface="Arial" charset="0"/>
                <a:cs typeface="Arial" charset="0"/>
              </a:rPr>
              <a:t>Separating Mixtures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half" idx="1"/>
          </p:nvPr>
        </p:nvSpPr>
        <p:spPr>
          <a:xfrm>
            <a:off x="166256" y="838200"/>
            <a:ext cx="4639108" cy="529431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A homogeneous mixture of liquids can usually be separated by </a:t>
            </a:r>
            <a:r>
              <a:rPr lang="en-US" b="1" u="sng" dirty="0">
                <a:latin typeface="Arial" charset="0"/>
              </a:rPr>
              <a:t>distillation</a:t>
            </a:r>
            <a:r>
              <a:rPr lang="en-US" b="1" dirty="0">
                <a:latin typeface="Arial" charset="0"/>
              </a:rPr>
              <a:t>,</a:t>
            </a:r>
            <a:r>
              <a:rPr lang="en-US" dirty="0">
                <a:latin typeface="Arial" charset="0"/>
              </a:rPr>
              <a:t> </a:t>
            </a:r>
          </a:p>
          <a:p>
            <a:pPr eaLnBrk="1" hangingPunct="1"/>
            <a:r>
              <a:rPr lang="en-US" dirty="0">
                <a:latin typeface="Arial" charset="0"/>
              </a:rPr>
              <a:t>Mixture is heated to boil off the more </a:t>
            </a:r>
            <a:r>
              <a:rPr lang="en-US" b="1" dirty="0">
                <a:latin typeface="Arial" charset="0"/>
              </a:rPr>
              <a:t>volatile</a:t>
            </a:r>
            <a:r>
              <a:rPr lang="en-US" dirty="0">
                <a:latin typeface="Arial" charset="0"/>
              </a:rPr>
              <a:t> (easily vaporizable) liquid.</a:t>
            </a:r>
          </a:p>
          <a:p>
            <a:pPr eaLnBrk="1" hangingPunct="1"/>
            <a:r>
              <a:rPr lang="en-US" dirty="0">
                <a:latin typeface="Arial" charset="0"/>
              </a:rPr>
              <a:t>The volatile liquid is then re-condensed in a condenser and collected in a separate flask.</a:t>
            </a:r>
          </a:p>
        </p:txBody>
      </p:sp>
      <p:pic>
        <p:nvPicPr>
          <p:cNvPr id="33796" name="Picture 5" descr="Z:\50627 IRDVD Tro Chemistry A Molecular Approach\Working Files 50627\JPEG 50627\ch01\01_0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5"/>
          <a:stretch>
            <a:fillRect/>
          </a:stretch>
        </p:blipFill>
        <p:spPr bwMode="auto">
          <a:xfrm>
            <a:off x="4768850" y="1139825"/>
            <a:ext cx="426561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en-US" b="1" dirty="0">
                <a:solidFill>
                  <a:srgbClr val="292929"/>
                </a:solidFill>
              </a:rPr>
              <a:t>Separation of a Mixture</a:t>
            </a:r>
          </a:p>
        </p:txBody>
      </p:sp>
      <p:pic>
        <p:nvPicPr>
          <p:cNvPr id="62467" name="Picture 3" descr="in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4424219" cy="3318164"/>
          </a:xfrm>
          <a:noFill/>
          <a:ln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862945" y="990600"/>
            <a:ext cx="414250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 components of dyes such as ink may be separated by paper </a:t>
            </a:r>
            <a:r>
              <a:rPr lang="en-US" sz="3000" b="1" u="sng" dirty="0"/>
              <a:t>chromatography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Some elements can travel further up the paper than others</a:t>
            </a:r>
          </a:p>
        </p:txBody>
      </p:sp>
    </p:spTree>
    <p:extLst>
      <p:ext uri="{BB962C8B-B14F-4D97-AF65-F5344CB8AC3E}">
        <p14:creationId xmlns:p14="http://schemas.microsoft.com/office/powerpoint/2010/main" val="1390502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 descr="lyticce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225898"/>
            <a:ext cx="4000500" cy="3390900"/>
          </a:xfrm>
          <a:noFill/>
          <a:ln/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2629"/>
            <a:ext cx="8648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u="sng" dirty="0">
                <a:solidFill>
                  <a:srgbClr val="292929"/>
                </a:solidFill>
                <a:latin typeface="Impact" panose="020B0806030902050204" pitchFamily="34" charset="0"/>
              </a:rPr>
              <a:t>Separation of a Molecule/Compound</a:t>
            </a:r>
            <a:br>
              <a:rPr lang="en-US" sz="4900" b="1" dirty="0">
                <a:solidFill>
                  <a:srgbClr val="292929"/>
                </a:solidFill>
              </a:rPr>
            </a:br>
            <a:r>
              <a:rPr lang="en-US" dirty="0">
                <a:solidFill>
                  <a:srgbClr val="292929"/>
                </a:solidFill>
              </a:rPr>
              <a:t>The Electrolysis of water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526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Water    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   Hydrogen + Oxygen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410618" y="5867400"/>
            <a:ext cx="4355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Comic Sans MS" pitchFamily="66" charset="0"/>
              </a:rPr>
              <a:t>2H</a:t>
            </a:r>
            <a:r>
              <a:rPr lang="en-US" sz="2400" baseline="-25000">
                <a:solidFill>
                  <a:srgbClr val="0000CC"/>
                </a:solidFill>
                <a:latin typeface="Comic Sans MS" pitchFamily="66" charset="0"/>
              </a:rPr>
              <a:t>2</a:t>
            </a:r>
            <a:r>
              <a:rPr lang="en-US" sz="2400">
                <a:solidFill>
                  <a:srgbClr val="0000CC"/>
                </a:solidFill>
                <a:latin typeface="Comic Sans MS" pitchFamily="66" charset="0"/>
              </a:rPr>
              <a:t>O    </a:t>
            </a:r>
            <a:r>
              <a:rPr lang="en-US" sz="240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         2H</a:t>
            </a:r>
            <a:r>
              <a:rPr lang="en-US" sz="2400" baseline="-2500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US" sz="240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     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+    O</a:t>
            </a:r>
            <a:r>
              <a:rPr lang="en-US" sz="2400" baseline="-25000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2</a:t>
            </a:r>
            <a:endParaRPr lang="en-US" sz="2400" baseline="-25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905000" y="4800600"/>
            <a:ext cx="554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0000CC"/>
                </a:solidFill>
                <a:latin typeface="Comic Sans MS" pitchFamily="66" charset="0"/>
              </a:rPr>
              <a:t>Reactant   </a:t>
            </a:r>
            <a:r>
              <a:rPr lang="en-US" sz="2400" u="sng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        Products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        </a:t>
            </a:r>
            <a:endParaRPr lang="en-US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Compounds must be separated by </a:t>
            </a:r>
            <a:r>
              <a:rPr lang="en-US" sz="2800" b="1" dirty="0"/>
              <a:t>chemical means.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441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With the application of electricity, water can be separated into its elements</a:t>
            </a:r>
          </a:p>
        </p:txBody>
      </p:sp>
    </p:spTree>
    <p:extLst>
      <p:ext uri="{BB962C8B-B14F-4D97-AF65-F5344CB8AC3E}">
        <p14:creationId xmlns:p14="http://schemas.microsoft.com/office/powerpoint/2010/main" val="19050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0"/>
            <a:ext cx="9144000" cy="62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4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whiteboardfox.com/s/a5d0005a54ae15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7" y="1990316"/>
            <a:ext cx="8899934" cy="47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066" y="398206"/>
            <a:ext cx="8899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Extra Help about molecules vs. compounds using the “Rectangle versus square” analogy </a:t>
            </a:r>
          </a:p>
        </p:txBody>
      </p:sp>
    </p:spTree>
    <p:extLst>
      <p:ext uri="{BB962C8B-B14F-4D97-AF65-F5344CB8AC3E}">
        <p14:creationId xmlns:p14="http://schemas.microsoft.com/office/powerpoint/2010/main" val="127087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81865"/>
          </a:xfrm>
        </p:spPr>
        <p:txBody>
          <a:bodyPr>
            <a:noAutofit/>
          </a:bodyPr>
          <a:lstStyle/>
          <a:p>
            <a:r>
              <a:rPr lang="en-US" sz="3200" b="1" dirty="0"/>
              <a:t>Link to YouTube Video of Presentation:</a:t>
            </a:r>
            <a:br>
              <a:rPr lang="en-US" sz="3200" b="1" dirty="0"/>
            </a:br>
            <a:r>
              <a:rPr lang="en-US" sz="3200" b="1" dirty="0">
                <a:hlinkClick r:id="rId2"/>
              </a:rPr>
              <a:t>https://youtu.be/gQ64-kFWW_Q</a:t>
            </a:r>
            <a:r>
              <a:rPr lang="en-US" sz="3200" b="1" dirty="0"/>
              <a:t> 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4633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5888182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b="1" dirty="0">
                <a:latin typeface="Arial" charset="0"/>
                <a:cs typeface="Geneva" charset="0"/>
              </a:rPr>
              <a:t>Which of the following is </a:t>
            </a:r>
            <a:r>
              <a:rPr lang="en-US" sz="3600" b="1" u="sng" dirty="0">
                <a:latin typeface="Arial" charset="0"/>
                <a:cs typeface="Geneva" charset="0"/>
              </a:rPr>
              <a:t>an EXTENSIVE property?</a:t>
            </a:r>
            <a:endParaRPr lang="en-US" sz="3600" b="1" u="sng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is a solid at 25 °C.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has a density of 1.38 g/cm</a:t>
              </a:r>
              <a:r>
                <a:rPr lang="en-US" sz="3200" b="1" baseline="30000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3</a:t>
              </a:r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.</a:t>
              </a:r>
              <a:endParaRPr lang="en-US" sz="3200" b="1" baseline="30000" dirty="0">
                <a:solidFill>
                  <a:srgbClr val="292929"/>
                </a:solidFill>
                <a:latin typeface="Arial" charset="0"/>
                <a:cs typeface="Geneva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melts at 62.0 °C.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has a volume of 0.52 cm</a:t>
              </a:r>
              <a:r>
                <a:rPr lang="en-US" sz="3200" b="1" baseline="30000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3</a:t>
              </a:r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.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is shiny.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6885709" y="604405"/>
            <a:ext cx="1704109" cy="9525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AMOUNT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2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5888182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b="1" dirty="0">
                <a:latin typeface="Arial" charset="0"/>
                <a:cs typeface="Geneva" charset="0"/>
              </a:rPr>
              <a:t>Which of the following is </a:t>
            </a:r>
            <a:r>
              <a:rPr lang="en-US" sz="3600" b="1" u="sng" dirty="0">
                <a:latin typeface="Arial" charset="0"/>
                <a:cs typeface="Geneva" charset="0"/>
              </a:rPr>
              <a:t>an EXTENSIVE property?</a:t>
            </a:r>
            <a:endParaRPr lang="en-US" sz="3600" b="1" u="sng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is a solid at 25 °C.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has a density of 1.38 g/cm</a:t>
              </a:r>
              <a:r>
                <a:rPr lang="en-US" sz="3200" b="1" baseline="30000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3</a:t>
              </a:r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.</a:t>
              </a:r>
              <a:endParaRPr lang="en-US" sz="3200" b="1" baseline="30000" dirty="0">
                <a:solidFill>
                  <a:srgbClr val="292929"/>
                </a:solidFill>
                <a:latin typeface="Arial" charset="0"/>
                <a:cs typeface="Geneva" charset="0"/>
              </a:endParaRP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melts at 62.0 °C.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000" b="1" i="1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It has a volume of 0.52 cm</a:t>
              </a:r>
              <a:r>
                <a:rPr lang="en-US" sz="4000" b="1" i="1" baseline="30000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3</a:t>
              </a:r>
              <a:r>
                <a:rPr lang="en-US" sz="4000" b="1" i="1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.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It is shiny.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6885709" y="604405"/>
            <a:ext cx="1704109" cy="9525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AMOUNT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6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152405"/>
            <a:ext cx="9144000" cy="76944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u="sng" dirty="0">
                <a:latin typeface="Impact" panose="020B0806030902050204" pitchFamily="34" charset="0"/>
                <a:cs typeface="Arial" charset="0"/>
              </a:rPr>
              <a:t>Physical and Chemical Properties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177637"/>
            <a:ext cx="4495800" cy="4932218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000" b="1" dirty="0">
                <a:solidFill>
                  <a:srgbClr val="00B050"/>
                </a:solidFill>
                <a:latin typeface="Arial" charset="0"/>
              </a:rPr>
              <a:t>PHYSICAL PROPERTY</a:t>
            </a:r>
            <a:r>
              <a:rPr lang="en-US" sz="3000" dirty="0">
                <a:solidFill>
                  <a:srgbClr val="00B050"/>
                </a:solidFill>
                <a:latin typeface="Arial" charset="0"/>
              </a:rPr>
              <a:t> </a:t>
            </a:r>
            <a:br>
              <a:rPr lang="en-US" sz="3000" dirty="0">
                <a:solidFill>
                  <a:srgbClr val="143C83"/>
                </a:solidFill>
                <a:latin typeface="Arial" charset="0"/>
              </a:rPr>
            </a:br>
            <a:r>
              <a:rPr lang="en-US" sz="3000" dirty="0">
                <a:latin typeface="Arial" charset="0"/>
              </a:rPr>
              <a:t>a property that a substance displays without changing its composition.</a:t>
            </a:r>
          </a:p>
          <a:p>
            <a:pPr lvl="1"/>
            <a:r>
              <a:rPr lang="en-US" sz="3200" i="1" dirty="0">
                <a:latin typeface="Arial" charset="0"/>
              </a:rPr>
              <a:t>Odor, taste, color, appearance, melting point, boiling point, and density</a:t>
            </a:r>
          </a:p>
        </p:txBody>
      </p:sp>
      <p:sp>
        <p:nvSpPr>
          <p:cNvPr id="39940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77636"/>
            <a:ext cx="4359275" cy="4932219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solidFill>
                  <a:srgbClr val="CC00CC"/>
                </a:solidFill>
                <a:latin typeface="Arial" charset="0"/>
              </a:rPr>
              <a:t>CHEMICAL PROPERTY</a:t>
            </a:r>
            <a:r>
              <a:rPr lang="en-US" dirty="0">
                <a:solidFill>
                  <a:srgbClr val="CC00CC"/>
                </a:solidFill>
                <a:latin typeface="Arial" charset="0"/>
              </a:rPr>
              <a:t> </a:t>
            </a:r>
            <a:br>
              <a:rPr lang="en-US" dirty="0">
                <a:solidFill>
                  <a:srgbClr val="CC00CC"/>
                </a:solidFill>
                <a:latin typeface="Arial" charset="0"/>
              </a:rPr>
            </a:br>
            <a:r>
              <a:rPr lang="en-US" sz="3200" dirty="0">
                <a:latin typeface="Arial" charset="0"/>
              </a:rPr>
              <a:t>a property that a substance displays 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only by changing its composition via a chemical change/</a:t>
            </a:r>
            <a:r>
              <a:rPr lang="en-US" sz="3200" dirty="0" err="1">
                <a:latin typeface="Arial" charset="0"/>
              </a:rPr>
              <a:t>rxn</a:t>
            </a:r>
            <a:endParaRPr lang="en-US" sz="3200" dirty="0">
              <a:latin typeface="Arial" charset="0"/>
            </a:endParaRPr>
          </a:p>
          <a:p>
            <a:pPr lvl="1"/>
            <a:r>
              <a:rPr lang="en-US" sz="3200" i="1" dirty="0">
                <a:latin typeface="Arial" charset="0"/>
              </a:rPr>
              <a:t>Corrosiveness, acidity, and toxicity.</a:t>
            </a:r>
          </a:p>
        </p:txBody>
      </p:sp>
    </p:spTree>
    <p:extLst>
      <p:ext uri="{BB962C8B-B14F-4D97-AF65-F5344CB8AC3E}">
        <p14:creationId xmlns:p14="http://schemas.microsoft.com/office/powerpoint/2010/main" val="3885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/>
              <a:t>All of the following are examples of physical properties EXCEPT: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Density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Hardness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Melting Point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Combustible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Luster</a:t>
              </a:r>
              <a:endParaRPr lang="en-US" sz="2500" b="1" dirty="0">
                <a:solidFill>
                  <a:srgbClr val="292929"/>
                </a:solidFill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6058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/>
              <a:t>All of the following are examples of physical properties EXCEPT: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Density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Hardness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Melting Point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800" b="1" i="1" dirty="0">
                  <a:solidFill>
                    <a:srgbClr val="FF0000"/>
                  </a:solidFill>
                </a:rPr>
                <a:t>Combustible</a:t>
              </a:r>
              <a:endParaRPr lang="en-US" sz="32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dirty="0">
                  <a:solidFill>
                    <a:srgbClr val="292929"/>
                  </a:solidFill>
                </a:rPr>
                <a:t>Luster</a:t>
              </a:r>
              <a:endParaRPr lang="en-US" sz="2500" b="1" dirty="0">
                <a:solidFill>
                  <a:srgbClr val="292929"/>
                </a:solidFill>
              </a:endParaRP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3723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>
                <a:cs typeface="Geneva" charset="0"/>
              </a:rPr>
              <a:t>Which of the following is a </a:t>
            </a:r>
            <a:br>
              <a:rPr lang="en-US" sz="4000" b="1" dirty="0">
                <a:cs typeface="Geneva" charset="0"/>
              </a:rPr>
            </a:br>
            <a:r>
              <a:rPr lang="en-US" sz="4000" b="1" dirty="0">
                <a:cs typeface="Geneva" charset="0"/>
              </a:rPr>
              <a:t>chemical property?</a:t>
            </a:r>
            <a:endParaRPr lang="en-US" sz="40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You can squeeze oranges to make orange juice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Butter can be melted for popcorn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Sand can be separated from gravel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Hydrogen peroxide decompose into water and oxygen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Ozone is a gas at room temperature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2311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57200" y="279400"/>
            <a:ext cx="82296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>
                <a:cs typeface="Geneva" charset="0"/>
              </a:rPr>
              <a:t>Which of the following is a </a:t>
            </a:r>
            <a:br>
              <a:rPr lang="en-US" sz="4000" b="1" dirty="0">
                <a:cs typeface="Geneva" charset="0"/>
              </a:rPr>
            </a:br>
            <a:r>
              <a:rPr lang="en-US" sz="4000" b="1" dirty="0">
                <a:cs typeface="Geneva" charset="0"/>
              </a:rPr>
              <a:t>chemical property?</a:t>
            </a:r>
            <a:endParaRPr lang="en-US" sz="4000" b="1" dirty="0">
              <a:solidFill>
                <a:srgbClr val="0000CC"/>
              </a:solidFill>
            </a:endParaRP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21590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You can squeeze oranges to make orange juice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30734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Butter can be melted for popcorn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9878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Sand can be separated from gravel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9022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b="1" i="1" dirty="0">
                  <a:solidFill>
                    <a:srgbClr val="FF0000"/>
                  </a:solidFill>
                  <a:latin typeface="Arial" charset="0"/>
                  <a:cs typeface="Geneva" charset="0"/>
                </a:rPr>
                <a:t>Hydrogen peroxide decompose into water and oxygen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8166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2800" b="1" dirty="0">
                  <a:solidFill>
                    <a:srgbClr val="292929"/>
                  </a:solidFill>
                  <a:latin typeface="Arial" charset="0"/>
                  <a:cs typeface="Geneva" charset="0"/>
                </a:rPr>
                <a:t>Ozone is a gas at room temperature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7509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993</Words>
  <Application>Microsoft Office PowerPoint</Application>
  <PresentationFormat>On-screen Show (4:3)</PresentationFormat>
  <Paragraphs>160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Impact</vt:lpstr>
      <vt:lpstr>Times</vt:lpstr>
      <vt:lpstr>Office Theme</vt:lpstr>
      <vt:lpstr>N4 –  Properties, Changes, and Types of Matter  Target: I can classify matter and types of changes to matter. </vt:lpstr>
      <vt:lpstr>Properties of Matter</vt:lpstr>
      <vt:lpstr>PowerPoint Presentation</vt:lpstr>
      <vt:lpstr>PowerPoint Presentation</vt:lpstr>
      <vt:lpstr>Physical and Chemical Properties</vt:lpstr>
      <vt:lpstr>PowerPoint Presentation</vt:lpstr>
      <vt:lpstr>PowerPoint Presentation</vt:lpstr>
      <vt:lpstr>PowerPoint Presentation</vt:lpstr>
      <vt:lpstr>PowerPoint Presentation</vt:lpstr>
      <vt:lpstr>Types of Changes</vt:lpstr>
      <vt:lpstr>Physical Change</vt:lpstr>
      <vt:lpstr>Chemical Change</vt:lpstr>
      <vt:lpstr>The Classification of Matter</vt:lpstr>
      <vt:lpstr>Classification of Matter  by Components</vt:lpstr>
      <vt:lpstr>Classification of Pure Substances</vt:lpstr>
      <vt:lpstr>Classification of Pure Substances</vt:lpstr>
      <vt:lpstr>Classification of Mixtures</vt:lpstr>
      <vt:lpstr>PowerPoint Presentation</vt:lpstr>
      <vt:lpstr>PowerPoint Presentation</vt:lpstr>
      <vt:lpstr>The Classification of Matter by Components</vt:lpstr>
      <vt:lpstr>Separating Mixtures</vt:lpstr>
      <vt:lpstr>Separating Mixtures</vt:lpstr>
      <vt:lpstr>Separating Mixtures</vt:lpstr>
      <vt:lpstr>Separating Mixtures</vt:lpstr>
      <vt:lpstr>Separation of a Mixture</vt:lpstr>
      <vt:lpstr>Separation of a Molecule/Compound The Electrolysis of water</vt:lpstr>
      <vt:lpstr>PowerPoint Presentation</vt:lpstr>
      <vt:lpstr>PowerPoint Presentation</vt:lpstr>
      <vt:lpstr>Link to YouTube Video of Presentation: https://youtu.be/gQ64-kFWW_Q  </vt:lpstr>
    </vt:vector>
  </TitlesOfParts>
  <Company>DVHS-SRVUSD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Matter</dc:title>
  <dc:creator>Ethan Schnell</dc:creator>
  <cp:lastModifiedBy>Farmer, Stephanie [DH]</cp:lastModifiedBy>
  <cp:revision>46</cp:revision>
  <dcterms:created xsi:type="dcterms:W3CDTF">2014-09-02T14:20:31Z</dcterms:created>
  <dcterms:modified xsi:type="dcterms:W3CDTF">2023-08-17T16:50:51Z</dcterms:modified>
</cp:coreProperties>
</file>