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8"/>
  </p:notes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259" r:id="rId9"/>
    <p:sldId id="262" r:id="rId10"/>
    <p:sldId id="264" r:id="rId11"/>
    <p:sldId id="268" r:id="rId12"/>
    <p:sldId id="287" r:id="rId13"/>
    <p:sldId id="265" r:id="rId14"/>
    <p:sldId id="285" r:id="rId15"/>
    <p:sldId id="286" r:id="rId16"/>
    <p:sldId id="274" r:id="rId17"/>
    <p:sldId id="288" r:id="rId18"/>
    <p:sldId id="289" r:id="rId19"/>
    <p:sldId id="290" r:id="rId20"/>
    <p:sldId id="267" r:id="rId21"/>
    <p:sldId id="269" r:id="rId22"/>
    <p:sldId id="270" r:id="rId23"/>
    <p:sldId id="293" r:id="rId24"/>
    <p:sldId id="303" r:id="rId25"/>
    <p:sldId id="27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008000"/>
    <a:srgbClr val="F4D4A6"/>
    <a:srgbClr val="FFCC00"/>
    <a:srgbClr val="EFBF11"/>
    <a:srgbClr val="000099"/>
    <a:srgbClr val="FFCCFF"/>
    <a:srgbClr val="4D4D4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7" autoAdjust="0"/>
    <p:restoredTop sz="9463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AD228E-5EDC-46F3-BE08-4216E2D366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82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latin typeface="Arial" charset="0"/>
                <a:ea typeface="ＭＳ Ｐゴシック" charset="-128"/>
              </a:rPr>
              <a:t>Answer: a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F1A9E94-E2EB-254C-9E91-C532F506F6FE}" type="slidenum">
              <a:rPr lang="en-US" altLang="en-US" sz="1300">
                <a:latin typeface="Calibri" charset="0"/>
              </a:rPr>
              <a:pPr eaLnBrk="1" hangingPunct="1"/>
              <a:t>23</a:t>
            </a:fld>
            <a:endParaRPr lang="en-US" altLang="en-US" sz="13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8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latin typeface="Arial" charset="0"/>
                <a:ea typeface="ＭＳ Ｐゴシック" charset="-128"/>
              </a:rPr>
              <a:t>Answer: a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F1A9E94-E2EB-254C-9E91-C532F506F6FE}" type="slidenum">
              <a:rPr lang="en-US" altLang="en-US" sz="1300">
                <a:latin typeface="Calibri" charset="0"/>
              </a:rPr>
              <a:pPr eaLnBrk="1" hangingPunct="1"/>
              <a:t>24</a:t>
            </a:fld>
            <a:endParaRPr lang="en-US" altLang="en-US" sz="13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93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6EA1D-99D1-4F78-8B29-C4BCC604C62A}" type="slidenum">
              <a:rPr lang="en-US"/>
              <a:pPr/>
              <a:t>26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9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541A-7B12-45D7-B730-18151D786B2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25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0004D-88EA-4AD4-95BD-B25B25F762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7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1386-7D33-4A60-9B9D-63CC6B52306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07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660E-3ADB-49D4-A6FA-87EFE7CDD4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6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7DF-8BB9-4542-B183-7033FDC2EE2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87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D008-5AC9-495A-9BBD-3002DB548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1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50A7-063F-41C6-8B64-7CB1DEDBC2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9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79DE-7582-4356-9650-C0D685601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1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B16C-9072-4B87-AB39-5B249624C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9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C548-5F2E-4E4E-8AF9-9FD6D69B0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7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D8A4-FBEB-4ED7-906E-CD3EE3A1516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07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0E732C-9F8F-4C9E-A829-B6B2BC23CA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87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0000"/>
                </a:solidFill>
              </a:rPr>
              <a:t>Atomic </a:t>
            </a:r>
            <a:r>
              <a:rPr lang="en-US" sz="7200" dirty="0">
                <a:solidFill>
                  <a:srgbClr val="000000"/>
                </a:solidFill>
              </a:rPr>
              <a:t>Structure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212063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8600" dirty="0" smtClean="0"/>
              <a:t>N5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Conclusions from the </a:t>
            </a: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Study </a:t>
            </a:r>
            <a:r>
              <a:rPr lang="en-US" b="1" dirty="0">
                <a:solidFill>
                  <a:schemeClr val="accent2"/>
                </a:solidFill>
              </a:rPr>
              <a:t>of the Electron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016875" cy="4832092"/>
          </a:xfrm>
          <a:prstGeom prst="rect">
            <a:avLst/>
          </a:prstGeom>
          <a:solidFill>
            <a:srgbClr val="F4D4A6"/>
          </a:solidFill>
          <a:ln w="9525">
            <a:noFill/>
            <a:miter lim="800000"/>
            <a:headEnd/>
            <a:tailEnd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342900" indent="-342900">
              <a:buClr>
                <a:schemeClr val="accent2"/>
              </a:buClr>
              <a:buFont typeface="+mj-lt"/>
              <a:buAutoNum type="arabicParenR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00"/>
                </a:solidFill>
              </a:rPr>
              <a:t>Cathode rays have identical properties regardless of the element used to produce them. </a:t>
            </a:r>
            <a:r>
              <a:rPr lang="en-US" sz="2800" u="sng" dirty="0">
                <a:solidFill>
                  <a:srgbClr val="000000"/>
                </a:solidFill>
              </a:rPr>
              <a:t>All elements must contain identically charged electrons</a:t>
            </a:r>
            <a:r>
              <a:rPr lang="en-US" sz="2800" u="sng" dirty="0" smtClean="0">
                <a:solidFill>
                  <a:srgbClr val="000000"/>
                </a:solidFill>
              </a:rPr>
              <a:t>.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endParaRPr lang="en-US" sz="2800" dirty="0">
              <a:solidFill>
                <a:srgbClr val="000000"/>
              </a:solidFill>
            </a:endParaRP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Atoms are neutral, so there </a:t>
            </a:r>
            <a:r>
              <a:rPr lang="en-US" sz="2800" u="sng" dirty="0">
                <a:solidFill>
                  <a:srgbClr val="000000"/>
                </a:solidFill>
              </a:rPr>
              <a:t>must be positive particles</a:t>
            </a:r>
            <a:r>
              <a:rPr lang="en-US" sz="2800" dirty="0">
                <a:solidFill>
                  <a:srgbClr val="000000"/>
                </a:solidFill>
              </a:rPr>
              <a:t> in the atom to balance the negative charge of the </a:t>
            </a:r>
            <a:r>
              <a:rPr lang="en-US" sz="2800" dirty="0" smtClean="0">
                <a:solidFill>
                  <a:srgbClr val="000000"/>
                </a:solidFill>
              </a:rPr>
              <a:t>electrons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endParaRPr lang="en-US" sz="2800" dirty="0">
              <a:solidFill>
                <a:srgbClr val="000000"/>
              </a:solidFill>
            </a:endParaRP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2800" dirty="0">
                <a:solidFill>
                  <a:srgbClr val="000000"/>
                </a:solidFill>
              </a:rPr>
              <a:t> Electrons have so little mass that </a:t>
            </a:r>
            <a:r>
              <a:rPr lang="en-US" sz="2800" u="sng" dirty="0">
                <a:solidFill>
                  <a:srgbClr val="000000"/>
                </a:solidFill>
              </a:rPr>
              <a:t>atoms must contain other </a:t>
            </a:r>
            <a:r>
              <a:rPr lang="en-US" sz="2800" u="sng" dirty="0" smtClean="0">
                <a:solidFill>
                  <a:srgbClr val="000000"/>
                </a:solidFill>
              </a:rPr>
              <a:t>heavier particles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that account for most of the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629400" cy="6096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Thomson’s Atomic Model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1000" y="3962400"/>
            <a:ext cx="8610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Thomson believed that the electrons were like plums embedded in a positively charged “pudding,” thus it was called the “plum pudding” model.</a:t>
            </a:r>
          </a:p>
        </p:txBody>
      </p:sp>
      <p:pic>
        <p:nvPicPr>
          <p:cNvPr id="16388" name="Picture 4" descr="plumpud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914400"/>
            <a:ext cx="3276600" cy="2892425"/>
          </a:xfrm>
          <a:prstGeom prst="rect">
            <a:avLst/>
          </a:prstGeom>
          <a:noFill/>
        </p:spPr>
      </p:pic>
      <p:pic>
        <p:nvPicPr>
          <p:cNvPr id="16389" name="Picture 5" descr="jjthom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990600"/>
            <a:ext cx="1905000" cy="279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lumPudding.jpg"/>
          <p:cNvPicPr>
            <a:picLocks noChangeAspect="1"/>
          </p:cNvPicPr>
          <p:nvPr/>
        </p:nvPicPr>
        <p:blipFill rotWithShape="1">
          <a:blip r:embed="rId2" cstate="print"/>
          <a:srcRect b="17778"/>
          <a:stretch/>
        </p:blipFill>
        <p:spPr>
          <a:xfrm>
            <a:off x="1796143" y="0"/>
            <a:ext cx="5551714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Rutherford’s Gold Foil Experiment</a:t>
            </a:r>
          </a:p>
        </p:txBody>
      </p:sp>
      <p:pic>
        <p:nvPicPr>
          <p:cNvPr id="13315" name="Picture 3" descr="ruthex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8077200" cy="2624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3400" y="4008438"/>
            <a:ext cx="84581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00"/>
                </a:solidFill>
              </a:rPr>
              <a:t>Alpha 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800" dirty="0" smtClean="0">
                <a:solidFill>
                  <a:srgbClr val="000000"/>
                </a:solidFill>
                <a:sym typeface="Symbol"/>
              </a:rPr>
              <a:t>) </a:t>
            </a:r>
            <a:r>
              <a:rPr lang="en-US" sz="2800" dirty="0" smtClean="0">
                <a:solidFill>
                  <a:srgbClr val="000000"/>
                </a:solidFill>
              </a:rPr>
              <a:t>particles </a:t>
            </a:r>
            <a:r>
              <a:rPr lang="en-US" sz="2800" dirty="0">
                <a:solidFill>
                  <a:srgbClr val="000000"/>
                </a:solidFill>
              </a:rPr>
              <a:t>are helium nuclei</a:t>
            </a:r>
          </a:p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 Particles were fired at a thin sheet of gold foil</a:t>
            </a:r>
          </a:p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 Particle hits on the detecting screen (film) are recorded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Try it Yourself!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8534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cs typeface="Arial" charset="0"/>
              </a:rPr>
              <a:t>In the following pictures, there is a target hidden by a cloud. To figure out the shape of the target, we shot some beams into the cloud and recorded where the beams came out. Can you figure out the shape of the target? </a:t>
            </a:r>
          </a:p>
        </p:txBody>
      </p:sp>
      <p:pic>
        <p:nvPicPr>
          <p:cNvPr id="58372" name="Picture 4" descr="targe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895600"/>
            <a:ext cx="2492375" cy="2819400"/>
          </a:xfrm>
          <a:prstGeom prst="rect">
            <a:avLst/>
          </a:prstGeom>
          <a:noFill/>
        </p:spPr>
      </p:pic>
      <p:pic>
        <p:nvPicPr>
          <p:cNvPr id="58373" name="Picture 5" descr="targ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895600"/>
            <a:ext cx="2403475" cy="2719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4343400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Answers</a:t>
            </a:r>
          </a:p>
        </p:txBody>
      </p:sp>
      <p:pic>
        <p:nvPicPr>
          <p:cNvPr id="59395" name="Picture 3" descr="naked_targe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2289175" cy="2590800"/>
          </a:xfrm>
          <a:prstGeom prst="rect">
            <a:avLst/>
          </a:prstGeom>
          <a:noFill/>
        </p:spPr>
      </p:pic>
      <p:pic>
        <p:nvPicPr>
          <p:cNvPr id="59396" name="Picture 4" descr="naked_targe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981200"/>
            <a:ext cx="2222500" cy="2514600"/>
          </a:xfrm>
          <a:prstGeom prst="rect">
            <a:avLst/>
          </a:prstGeom>
          <a:noFill/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600200" y="1371600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Target #1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5562600" y="1371600"/>
            <a:ext cx="176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Target #2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Rutherford’s Findings</a:t>
            </a:r>
          </a:p>
        </p:txBody>
      </p:sp>
      <p:pic>
        <p:nvPicPr>
          <p:cNvPr id="22531" name="Picture 3" descr="ruther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035" y="3144982"/>
            <a:ext cx="2687638" cy="3505200"/>
          </a:xfrm>
          <a:prstGeom prst="rect">
            <a:avLst/>
          </a:prstGeom>
          <a:noFill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124201" y="3144982"/>
            <a:ext cx="5181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3600" b="1" dirty="0"/>
              <a:t> </a:t>
            </a:r>
            <a:r>
              <a:rPr lang="en-US" sz="3600" b="1" dirty="0" smtClean="0"/>
              <a:t>The </a:t>
            </a:r>
            <a:r>
              <a:rPr lang="en-US" sz="3600" b="1" dirty="0"/>
              <a:t>nucleus is </a:t>
            </a:r>
            <a:r>
              <a:rPr lang="en-US" sz="3600" b="1" u="sng" dirty="0"/>
              <a:t>small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3600" b="1" dirty="0"/>
              <a:t> The nucleus is </a:t>
            </a:r>
            <a:r>
              <a:rPr lang="en-US" sz="3600" b="1" u="sng" dirty="0"/>
              <a:t>dense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en-US" sz="3600" b="1" dirty="0"/>
              <a:t> The nucleus is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</a:t>
            </a:r>
            <a:r>
              <a:rPr lang="en-US" sz="3600" b="1" u="sng" dirty="0" smtClean="0"/>
              <a:t>positive</a:t>
            </a:r>
            <a:r>
              <a:rPr lang="en-US" sz="3600" b="1" dirty="0" smtClean="0"/>
              <a:t>ly </a:t>
            </a:r>
            <a:r>
              <a:rPr lang="en-US" sz="3600" b="1" dirty="0" smtClean="0"/>
              <a:t>charged</a:t>
            </a:r>
            <a:endParaRPr lang="en-US" sz="3600" b="1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62000" y="8382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/>
              <a:t> </a:t>
            </a:r>
            <a:r>
              <a:rPr lang="en-US" sz="3200" b="1" dirty="0">
                <a:solidFill>
                  <a:srgbClr val="000000"/>
                </a:solidFill>
              </a:rPr>
              <a:t>Most of the particles passed right through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>
                <a:solidFill>
                  <a:srgbClr val="000000"/>
                </a:solidFill>
              </a:rPr>
              <a:t> A few particles were deflected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>
                <a:solidFill>
                  <a:srgbClr val="000000"/>
                </a:solidFill>
              </a:rPr>
              <a:t> VERY FEW were greatly deflected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352800" y="2535382"/>
            <a:ext cx="28777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2"/>
                </a:solidFill>
              </a:rPr>
              <a:t>CONCLUSIONS:</a:t>
            </a:r>
            <a:endParaRPr lang="en-US" sz="3200" b="1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autoUpdateAnimBg="0"/>
      <p:bldP spid="22534" grpId="0" build="p" autoUpdateAnimBg="0"/>
      <p:bldP spid="2253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utherford.jpg"/>
          <p:cNvPicPr>
            <a:picLocks noChangeAspect="1"/>
          </p:cNvPicPr>
          <p:nvPr/>
        </p:nvPicPr>
        <p:blipFill rotWithShape="1">
          <a:blip r:embed="rId2" cstate="print"/>
          <a:srcRect b="10000"/>
          <a:stretch/>
        </p:blipFill>
        <p:spPr>
          <a:xfrm>
            <a:off x="1729363" y="0"/>
            <a:ext cx="5685273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ohr 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6143" y="0"/>
            <a:ext cx="555171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antum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6143" y="0"/>
            <a:ext cx="555171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781300" y="1571416"/>
            <a:ext cx="57912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4400" b="1" dirty="0" smtClean="0">
                <a:solidFill>
                  <a:srgbClr val="000000"/>
                </a:solidFill>
              </a:rPr>
              <a:t>All </a:t>
            </a:r>
            <a:r>
              <a:rPr lang="en-US" sz="4400" b="1" dirty="0">
                <a:solidFill>
                  <a:srgbClr val="000000"/>
                </a:solidFill>
              </a:rPr>
              <a:t>matter is composed of extremely small particles called </a:t>
            </a:r>
            <a:r>
              <a:rPr lang="en-US" sz="4400" b="1" dirty="0" smtClean="0">
                <a:solidFill>
                  <a:srgbClr val="000000"/>
                </a:solidFill>
              </a:rPr>
              <a:t>atoms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</p:spTree>
    <p:extLst>
      <p:ext uri="{BB962C8B-B14F-4D97-AF65-F5344CB8AC3E}">
        <p14:creationId xmlns:p14="http://schemas.microsoft.com/office/powerpoint/2010/main" val="8211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914400"/>
            <a:ext cx="7772400" cy="5334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Atomic Particles</a:t>
            </a:r>
          </a:p>
        </p:txBody>
      </p:sp>
      <p:graphicFrame>
        <p:nvGraphicFramePr>
          <p:cNvPr id="15425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766781"/>
              </p:ext>
            </p:extLst>
          </p:nvPr>
        </p:nvGraphicFramePr>
        <p:xfrm>
          <a:off x="533400" y="1905000"/>
          <a:ext cx="8153401" cy="25603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07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Particle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#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US" sz="2800" b="0" i="0" u="none" strike="noStrike" cap="none" spc="0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 cloud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800" b="0" i="0" u="none" strike="noStrike" cap="none" spc="0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Nucleus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2800" b="0" i="0" u="none" strike="noStrike" cap="none" spc="0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Nucleus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09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Atomic Number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1066800"/>
            <a:ext cx="71786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The number </a:t>
            </a:r>
            <a:r>
              <a:rPr lang="en-US" sz="3200" b="1" dirty="0">
                <a:solidFill>
                  <a:srgbClr val="000000"/>
                </a:solidFill>
              </a:rPr>
              <a:t>of protons in the nucleus of each atom of that element.</a:t>
            </a:r>
          </a:p>
        </p:txBody>
      </p:sp>
      <p:graphicFrame>
        <p:nvGraphicFramePr>
          <p:cNvPr id="1746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51136"/>
              </p:ext>
            </p:extLst>
          </p:nvPr>
        </p:nvGraphicFramePr>
        <p:xfrm>
          <a:off x="952500" y="2362200"/>
          <a:ext cx="7086600" cy="27432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3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of protons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Atomic # (Z)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Phosphorus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4382"/>
            <a:ext cx="7772400" cy="609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Mass Number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09600" y="903982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The n</a:t>
            </a:r>
            <a:r>
              <a:rPr lang="en-US" sz="3200" b="1" dirty="0" smtClean="0">
                <a:solidFill>
                  <a:srgbClr val="000000"/>
                </a:solidFill>
              </a:rPr>
              <a:t>umber </a:t>
            </a:r>
            <a:r>
              <a:rPr lang="en-US" sz="3200" b="1" dirty="0">
                <a:solidFill>
                  <a:srgbClr val="000000"/>
                </a:solidFill>
              </a:rPr>
              <a:t>of protons and neutrons in the nucleus of an isotope.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852096" y="1639669"/>
            <a:ext cx="3834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Mass # = p</a:t>
            </a:r>
            <a:r>
              <a:rPr lang="en-US" sz="3600" b="1" baseline="30000" dirty="0">
                <a:solidFill>
                  <a:schemeClr val="accent2"/>
                </a:solidFill>
              </a:rPr>
              <a:t>+</a:t>
            </a:r>
            <a:r>
              <a:rPr lang="en-US" sz="3600" b="1" dirty="0">
                <a:solidFill>
                  <a:schemeClr val="accent2"/>
                </a:solidFill>
              </a:rPr>
              <a:t>  +  n</a:t>
            </a:r>
            <a:r>
              <a:rPr lang="en-US" sz="3600" b="1" baseline="30000" dirty="0">
                <a:solidFill>
                  <a:schemeClr val="accent2"/>
                </a:solidFill>
              </a:rPr>
              <a:t>0</a:t>
            </a:r>
          </a:p>
        </p:txBody>
      </p:sp>
      <p:graphicFrame>
        <p:nvGraphicFramePr>
          <p:cNvPr id="18492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37074"/>
              </p:ext>
            </p:extLst>
          </p:nvPr>
        </p:nvGraphicFramePr>
        <p:xfrm>
          <a:off x="609600" y="2590800"/>
          <a:ext cx="8001000" cy="230124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0" lang="en-US" sz="2800" b="1" i="0" u="none" strike="noStrike" cap="none" spc="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en-US" sz="2800" b="1" i="0" u="none" strike="noStrike" cap="none" spc="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en-US" sz="2800" b="1" i="0" u="none" strike="noStrike" cap="none" spc="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Oxygen -</a:t>
                      </a: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kumimoji="0" lang="en-US" sz="32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kumimoji="0" lang="en-US" sz="20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572000" y="3200400"/>
            <a:ext cx="404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6400800" y="3200400"/>
            <a:ext cx="404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7453311" y="32004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2438400" y="32004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762000" y="3733800"/>
            <a:ext cx="16241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Arsenic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2518250" y="38100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75</a:t>
            </a: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6324600" y="37338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33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7467600" y="37338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75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762000" y="4267200"/>
            <a:ext cx="20681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Phosphorus</a:t>
            </a:r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6324600" y="42672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7467600" y="426720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5410200" y="4277380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  <p:bldP spid="18480" grpId="0" autoUpdateAnimBg="0"/>
      <p:bldP spid="18481" grpId="0" autoUpdateAnimBg="0"/>
      <p:bldP spid="18482" grpId="0" autoUpdateAnimBg="0"/>
      <p:bldP spid="18483" grpId="0" autoUpdateAnimBg="0"/>
      <p:bldP spid="18484" grpId="0" autoUpdateAnimBg="0"/>
      <p:bldP spid="18485" grpId="0" autoUpdateAnimBg="0"/>
      <p:bldP spid="18486" grpId="0" autoUpdateAnimBg="0"/>
      <p:bldP spid="18487" grpId="0" autoUpdateAnimBg="0"/>
      <p:bldP spid="18493" grpId="0" autoUpdateAnimBg="0"/>
      <p:bldP spid="18494" grpId="0" autoUpdateAnimBg="0"/>
      <p:bldP spid="18495" grpId="0" autoUpdateAnimBg="0"/>
      <p:bldP spid="1849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18704" cy="1499616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chemeClr val="tx1"/>
                </a:solidFill>
                <a:ea typeface="ＭＳ Ｐゴシック" charset="-128"/>
              </a:rPr>
              <a:t>Which of the following determines the identity </a:t>
            </a:r>
            <a:r>
              <a:rPr lang="en-US" altLang="en-US" b="1" dirty="0" smtClean="0">
                <a:solidFill>
                  <a:schemeClr val="tx1"/>
                </a:solidFill>
                <a:ea typeface="ＭＳ Ｐゴシック" charset="-128"/>
              </a:rPr>
              <a:t>of an </a:t>
            </a:r>
            <a:r>
              <a:rPr lang="en-US" altLang="en-US" b="1" dirty="0">
                <a:solidFill>
                  <a:schemeClr val="tx1"/>
                </a:solidFill>
                <a:ea typeface="ＭＳ Ｐゴシック" charset="-128"/>
              </a:rPr>
              <a:t>atom?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768096" y="2084832"/>
            <a:ext cx="8229600" cy="2976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Number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of protons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Number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of electrons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Number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of neutrons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Total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number of protons and neutrons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Total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number of protons and electrons</a:t>
            </a:r>
          </a:p>
        </p:txBody>
      </p:sp>
    </p:spTree>
    <p:extLst>
      <p:ext uri="{BB962C8B-B14F-4D97-AF65-F5344CB8AC3E}">
        <p14:creationId xmlns:p14="http://schemas.microsoft.com/office/powerpoint/2010/main" val="19051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18704" cy="1499616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chemeClr val="tx1"/>
                </a:solidFill>
                <a:ea typeface="ＭＳ Ｐゴシック" charset="-128"/>
              </a:rPr>
              <a:t>Which of the following determines the identity </a:t>
            </a:r>
            <a:r>
              <a:rPr lang="en-US" altLang="en-US" b="1" dirty="0" smtClean="0">
                <a:solidFill>
                  <a:schemeClr val="tx1"/>
                </a:solidFill>
                <a:ea typeface="ＭＳ Ｐゴシック" charset="-128"/>
              </a:rPr>
              <a:t>of an </a:t>
            </a:r>
            <a:r>
              <a:rPr lang="en-US" altLang="en-US" b="1" dirty="0">
                <a:solidFill>
                  <a:schemeClr val="tx1"/>
                </a:solidFill>
                <a:ea typeface="ＭＳ Ｐゴシック" charset="-128"/>
              </a:rPr>
              <a:t>atom?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768096" y="2084832"/>
            <a:ext cx="8229600" cy="2976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4400" b="1" i="1" dirty="0" smtClean="0">
                <a:solidFill>
                  <a:srgbClr val="FF0000"/>
                </a:solidFill>
                <a:ea typeface="ＭＳ Ｐゴシック" charset="-128"/>
              </a:rPr>
              <a:t>Number </a:t>
            </a:r>
            <a:r>
              <a:rPr lang="en-US" altLang="en-US" sz="4400" b="1" i="1" dirty="0">
                <a:solidFill>
                  <a:srgbClr val="FF0000"/>
                </a:solidFill>
                <a:ea typeface="ＭＳ Ｐゴシック" charset="-128"/>
              </a:rPr>
              <a:t>of protons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Number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of electrons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Number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of neutrons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Total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number of protons and neutrons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3600" b="1" dirty="0" smtClean="0">
                <a:solidFill>
                  <a:srgbClr val="000000"/>
                </a:solidFill>
                <a:ea typeface="ＭＳ Ｐゴシック" charset="-128"/>
              </a:rPr>
              <a:t> Total </a:t>
            </a:r>
            <a:r>
              <a:rPr lang="en-US" altLang="en-US" sz="3600" b="1" dirty="0">
                <a:solidFill>
                  <a:srgbClr val="000000"/>
                </a:solidFill>
                <a:ea typeface="ＭＳ Ｐゴシック" charset="-128"/>
              </a:rPr>
              <a:t>number of protons and electrons</a:t>
            </a:r>
          </a:p>
        </p:txBody>
      </p:sp>
    </p:spTree>
    <p:extLst>
      <p:ext uri="{BB962C8B-B14F-4D97-AF65-F5344CB8AC3E}">
        <p14:creationId xmlns:p14="http://schemas.microsoft.com/office/powerpoint/2010/main" val="6646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696200" cy="533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Isotopes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Atoms </a:t>
            </a:r>
            <a:r>
              <a:rPr lang="en-US" sz="3200" b="1" dirty="0">
                <a:solidFill>
                  <a:srgbClr val="000000"/>
                </a:solidFill>
              </a:rPr>
              <a:t>of the same element having different masses due to varying numbers of </a:t>
            </a:r>
            <a:r>
              <a:rPr lang="en-US" sz="3200" b="1" u="sng" dirty="0">
                <a:solidFill>
                  <a:srgbClr val="000000"/>
                </a:solidFill>
              </a:rPr>
              <a:t>neutrons</a:t>
            </a:r>
            <a:r>
              <a:rPr lang="en-US" sz="3200" b="1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1955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05230"/>
              </p:ext>
            </p:extLst>
          </p:nvPr>
        </p:nvGraphicFramePr>
        <p:xfrm>
          <a:off x="685800" y="2044382"/>
          <a:ext cx="7620000" cy="431514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Hydrogen–1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protium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0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Hydrogen-2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(deuterium)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Hydrogen-3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(tritium)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546" name="Picture 90" descr="H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743200"/>
            <a:ext cx="696912" cy="731838"/>
          </a:xfrm>
          <a:prstGeom prst="rect">
            <a:avLst/>
          </a:prstGeom>
          <a:noFill/>
        </p:spPr>
      </p:pic>
      <p:pic>
        <p:nvPicPr>
          <p:cNvPr id="19549" name="Picture 93" descr="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810000"/>
            <a:ext cx="982663" cy="868363"/>
          </a:xfrm>
          <a:prstGeom prst="rect">
            <a:avLst/>
          </a:prstGeom>
          <a:noFill/>
        </p:spPr>
      </p:pic>
      <p:pic>
        <p:nvPicPr>
          <p:cNvPr id="19553" name="Picture 97" descr="H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029200"/>
            <a:ext cx="1165225" cy="117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848600" cy="6858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AVERAGE Atomic </a:t>
            </a:r>
            <a:r>
              <a:rPr lang="en-US" b="1" dirty="0">
                <a:solidFill>
                  <a:schemeClr val="accent2"/>
                </a:solidFill>
              </a:rPr>
              <a:t>Masses</a:t>
            </a: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82041"/>
              </p:ext>
            </p:extLst>
          </p:nvPr>
        </p:nvGraphicFramePr>
        <p:xfrm>
          <a:off x="609600" y="1752600"/>
          <a:ext cx="8001001" cy="39928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768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9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Composition of the nucleus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 nature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98.89%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457200" y="6858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The average </a:t>
            </a:r>
            <a:r>
              <a:rPr lang="en-US" sz="3200" b="1" dirty="0">
                <a:solidFill>
                  <a:srgbClr val="000000"/>
                </a:solidFill>
              </a:rPr>
              <a:t>of all the naturally </a:t>
            </a:r>
            <a:r>
              <a:rPr lang="en-US" sz="3200" b="1" dirty="0" smtClean="0">
                <a:solidFill>
                  <a:srgbClr val="000000"/>
                </a:solidFill>
              </a:rPr>
              <a:t>occurring isotopes </a:t>
            </a:r>
            <a:r>
              <a:rPr lang="en-US" sz="3200" b="1" dirty="0">
                <a:solidFill>
                  <a:srgbClr val="000000"/>
                </a:solidFill>
              </a:rPr>
              <a:t>of that element.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2971800" y="5867400"/>
            <a:ext cx="3842719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Carbon = 12.011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628900" y="1465927"/>
            <a:ext cx="6096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42950" indent="-742950">
              <a:buClr>
                <a:schemeClr val="accent2"/>
              </a:buClr>
              <a:buFont typeface="+mj-lt"/>
              <a:buAutoNum type="arabicParenR" startAt="2"/>
            </a:pPr>
            <a:r>
              <a:rPr lang="en-US" sz="4000" b="1" dirty="0" smtClean="0">
                <a:solidFill>
                  <a:srgbClr val="000000"/>
                </a:solidFill>
              </a:rPr>
              <a:t>At</a:t>
            </a:r>
            <a:r>
              <a:rPr lang="en-US" sz="4400" b="1" dirty="0" smtClean="0">
                <a:solidFill>
                  <a:srgbClr val="000000"/>
                </a:solidFill>
              </a:rPr>
              <a:t>oms </a:t>
            </a:r>
            <a:r>
              <a:rPr lang="en-US" sz="4400" b="1" dirty="0">
                <a:solidFill>
                  <a:srgbClr val="000000"/>
                </a:solidFill>
              </a:rPr>
              <a:t>of a given element are identical in size, </a:t>
            </a:r>
            <a:r>
              <a:rPr lang="en-US" sz="4400" b="1" dirty="0" smtClean="0">
                <a:solidFill>
                  <a:srgbClr val="000000"/>
                </a:solidFill>
              </a:rPr>
              <a:t>mass</a:t>
            </a:r>
            <a:r>
              <a:rPr lang="en-US" sz="4400" b="1" dirty="0">
                <a:solidFill>
                  <a:srgbClr val="000000"/>
                </a:solidFill>
              </a:rPr>
              <a:t>, and other </a:t>
            </a:r>
            <a:r>
              <a:rPr lang="en-US" sz="4400" b="1" dirty="0" smtClean="0">
                <a:solidFill>
                  <a:srgbClr val="000000"/>
                </a:solidFill>
              </a:rPr>
              <a:t>properties 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</p:spTree>
    <p:extLst>
      <p:ext uri="{BB962C8B-B14F-4D97-AF65-F5344CB8AC3E}">
        <p14:creationId xmlns:p14="http://schemas.microsoft.com/office/powerpoint/2010/main" val="377772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628900" y="1524000"/>
            <a:ext cx="6096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7250" indent="-857250">
              <a:buClr>
                <a:schemeClr val="accent2"/>
              </a:buClr>
              <a:buFont typeface="+mj-lt"/>
              <a:buAutoNum type="arabicParenR" startAt="3"/>
            </a:pPr>
            <a:r>
              <a:rPr lang="en-US" sz="4400" b="1" dirty="0" smtClean="0">
                <a:solidFill>
                  <a:srgbClr val="000000"/>
                </a:solidFill>
              </a:rPr>
              <a:t>Atoms </a:t>
            </a:r>
            <a:r>
              <a:rPr lang="en-US" sz="4400" b="1" dirty="0">
                <a:solidFill>
                  <a:srgbClr val="000000"/>
                </a:solidFill>
              </a:rPr>
              <a:t>of different elements differ in size, mass, and other </a:t>
            </a:r>
            <a:r>
              <a:rPr lang="en-US" sz="4400" b="1" dirty="0" smtClean="0">
                <a:solidFill>
                  <a:srgbClr val="000000"/>
                </a:solidFill>
              </a:rPr>
              <a:t>properties</a:t>
            </a:r>
            <a:endParaRPr lang="en-US" sz="4400" b="1" dirty="0">
              <a:solidFill>
                <a:srgbClr val="000000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</p:spTree>
    <p:extLst>
      <p:ext uri="{BB962C8B-B14F-4D97-AF65-F5344CB8AC3E}">
        <p14:creationId xmlns:p14="http://schemas.microsoft.com/office/powerpoint/2010/main" val="266203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628900" y="1524000"/>
            <a:ext cx="6096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7250" indent="-857250">
              <a:buClr>
                <a:schemeClr val="accent2"/>
              </a:buClr>
              <a:buFont typeface="+mj-lt"/>
              <a:buAutoNum type="arabicParenR" startAt="4"/>
            </a:pPr>
            <a:r>
              <a:rPr lang="en-US" sz="4400" b="1" dirty="0" smtClean="0">
                <a:solidFill>
                  <a:srgbClr val="000000"/>
                </a:solidFill>
              </a:rPr>
              <a:t>Atoms cannot be subdivided, created, or destroyed</a:t>
            </a:r>
            <a:endParaRPr lang="en-US" sz="4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1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628900" y="1524000"/>
            <a:ext cx="6096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7250" indent="-857250">
              <a:buClr>
                <a:schemeClr val="accent2"/>
              </a:buClr>
              <a:buFont typeface="+mj-lt"/>
              <a:buAutoNum type="arabicParenR" startAt="5"/>
            </a:pPr>
            <a:r>
              <a:rPr lang="en-US" sz="4400" b="1" dirty="0" smtClean="0">
                <a:solidFill>
                  <a:srgbClr val="000000"/>
                </a:solidFill>
              </a:rPr>
              <a:t>Atoms of different elements combine in simple whole-number ratios to form chemical compounds</a:t>
            </a:r>
            <a:endParaRPr lang="en-US" sz="4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6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6477000" cy="6096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>
                <a:solidFill>
                  <a:schemeClr val="accent2"/>
                </a:solidFill>
              </a:rPr>
              <a:t>Dalton’s Atomic Theory (1808)</a:t>
            </a:r>
          </a:p>
        </p:txBody>
      </p:sp>
      <p:pic>
        <p:nvPicPr>
          <p:cNvPr id="46084" name="Picture 4" descr="dal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3625" cy="2438400"/>
          </a:xfrm>
          <a:prstGeom prst="rect">
            <a:avLst/>
          </a:prstGeom>
          <a:noFill/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195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John Dalton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628900" y="1524000"/>
            <a:ext cx="6096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7250" indent="-857250">
              <a:buClr>
                <a:schemeClr val="accent2"/>
              </a:buClr>
              <a:buFont typeface="+mj-lt"/>
              <a:buAutoNum type="arabicParenR" startAt="6"/>
            </a:pPr>
            <a:r>
              <a:rPr lang="en-US" sz="4400" b="1" dirty="0" smtClean="0">
                <a:solidFill>
                  <a:srgbClr val="000000"/>
                </a:solidFill>
              </a:rPr>
              <a:t>In chemical reactions, atoms are combined, separated, or rearranged</a:t>
            </a:r>
            <a:endParaRPr lang="en-US" sz="4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8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Modern Atomic Theory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33400" y="1143000"/>
            <a:ext cx="8001000" cy="529375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/>
              <a:t> </a:t>
            </a:r>
            <a:r>
              <a:rPr lang="en-US" sz="3200" b="1" dirty="0">
                <a:solidFill>
                  <a:srgbClr val="000000"/>
                </a:solidFill>
              </a:rPr>
              <a:t>All matter is composed of </a:t>
            </a:r>
            <a:r>
              <a:rPr lang="en-US" sz="3200" b="1" dirty="0" smtClean="0">
                <a:solidFill>
                  <a:srgbClr val="000000"/>
                </a:solidFill>
              </a:rPr>
              <a:t>atoms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Atoms cannot be subdivided, created, or destroyed in </a:t>
            </a:r>
            <a:r>
              <a:rPr lang="en-US" sz="3200" b="1" u="sng" dirty="0" smtClean="0">
                <a:solidFill>
                  <a:srgbClr val="000000"/>
                </a:solidFill>
              </a:rPr>
              <a:t>ordinary chemical reactions</a:t>
            </a:r>
            <a:r>
              <a:rPr lang="en-US" sz="3200" b="1" dirty="0" smtClean="0">
                <a:solidFill>
                  <a:srgbClr val="000000"/>
                </a:solidFill>
              </a:rPr>
              <a:t>. However, these changes CAN occur in nuclear reactions!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Atoms of an element have a characteristic average mass which is unique to that element.</a:t>
            </a:r>
          </a:p>
          <a:p>
            <a:pPr marL="514350" indent="-514350">
              <a:buClr>
                <a:schemeClr val="accent2"/>
              </a:buClr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Atoms of any one element differ in properties from atoms of another element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8382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Discovery of the Electron</a:t>
            </a:r>
          </a:p>
        </p:txBody>
      </p:sp>
      <p:pic>
        <p:nvPicPr>
          <p:cNvPr id="10246" name="Picture 6" descr="cathoderaytub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676400"/>
            <a:ext cx="5334000" cy="3398838"/>
          </a:xfrm>
          <a:noFill/>
          <a:ln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7620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In 1897, J.J. Thomson used a cathode ray tube to deduce the presence of a negatively charged particle.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38200" y="5105400"/>
            <a:ext cx="76358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Cathode ray tubes pass electricity through a gas that is contained at a very low pressure.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7726</TotalTime>
  <Words>745</Words>
  <Application>Microsoft Office PowerPoint</Application>
  <PresentationFormat>On-screen Show (4:3)</PresentationFormat>
  <Paragraphs>174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Calibri</vt:lpstr>
      <vt:lpstr>Symbol</vt:lpstr>
      <vt:lpstr>Times New Roman</vt:lpstr>
      <vt:lpstr>Tw Cen MT</vt:lpstr>
      <vt:lpstr>Tw Cen MT Condensed</vt:lpstr>
      <vt:lpstr>Wingdings</vt:lpstr>
      <vt:lpstr>Wingdings 3</vt:lpstr>
      <vt:lpstr>Integral</vt:lpstr>
      <vt:lpstr>Atomic Structure</vt:lpstr>
      <vt:lpstr>Dalton’s Atomic Theory (1808)</vt:lpstr>
      <vt:lpstr>Dalton’s Atomic Theory (1808)</vt:lpstr>
      <vt:lpstr>Dalton’s Atomic Theory (1808)</vt:lpstr>
      <vt:lpstr>Dalton’s Atomic Theory (1808)</vt:lpstr>
      <vt:lpstr>Dalton’s Atomic Theory (1808)</vt:lpstr>
      <vt:lpstr>Dalton’s Atomic Theory (1808)</vt:lpstr>
      <vt:lpstr>Modern Atomic Theory</vt:lpstr>
      <vt:lpstr>Discovery of the Electron</vt:lpstr>
      <vt:lpstr>Conclusions from the  Study of the Electron</vt:lpstr>
      <vt:lpstr>Thomson’s Atomic Model</vt:lpstr>
      <vt:lpstr>PowerPoint Presentation</vt:lpstr>
      <vt:lpstr>Rutherford’s Gold Foil Experiment</vt:lpstr>
      <vt:lpstr>Try it Yourself!</vt:lpstr>
      <vt:lpstr>The Answers</vt:lpstr>
      <vt:lpstr>Rutherford’s Findings</vt:lpstr>
      <vt:lpstr>PowerPoint Presentation</vt:lpstr>
      <vt:lpstr>PowerPoint Presentation</vt:lpstr>
      <vt:lpstr>PowerPoint Presentation</vt:lpstr>
      <vt:lpstr>Atomic Particles</vt:lpstr>
      <vt:lpstr>Atomic Number</vt:lpstr>
      <vt:lpstr>Mass Number</vt:lpstr>
      <vt:lpstr>Which of the following determines the identity of an atom?</vt:lpstr>
      <vt:lpstr>Which of the following determines the identity of an atom?</vt:lpstr>
      <vt:lpstr>Isotopes</vt:lpstr>
      <vt:lpstr>AVERAGE Atomic Masses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Allan</dc:creator>
  <cp:lastModifiedBy>Farmer, Stephanie [DH]</cp:lastModifiedBy>
  <cp:revision>273</cp:revision>
  <dcterms:created xsi:type="dcterms:W3CDTF">2001-07-06T23:21:11Z</dcterms:created>
  <dcterms:modified xsi:type="dcterms:W3CDTF">2018-06-26T05:48:19Z</dcterms:modified>
</cp:coreProperties>
</file>