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0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6" r:id="rId9"/>
    <p:sldId id="259" r:id="rId10"/>
    <p:sldId id="262" r:id="rId11"/>
    <p:sldId id="264" r:id="rId12"/>
    <p:sldId id="268" r:id="rId13"/>
    <p:sldId id="265" r:id="rId14"/>
    <p:sldId id="321" r:id="rId15"/>
    <p:sldId id="274" r:id="rId16"/>
    <p:sldId id="289" r:id="rId17"/>
    <p:sldId id="290" r:id="rId18"/>
    <p:sldId id="267" r:id="rId19"/>
    <p:sldId id="320" r:id="rId20"/>
    <p:sldId id="269" r:id="rId21"/>
    <p:sldId id="316" r:id="rId22"/>
    <p:sldId id="317" r:id="rId23"/>
    <p:sldId id="293" r:id="rId24"/>
    <p:sldId id="303" r:id="rId25"/>
    <p:sldId id="270" r:id="rId26"/>
    <p:sldId id="315" r:id="rId27"/>
    <p:sldId id="271" r:id="rId28"/>
    <p:sldId id="282" r:id="rId29"/>
    <p:sldId id="307" r:id="rId30"/>
    <p:sldId id="304" r:id="rId31"/>
    <p:sldId id="309" r:id="rId32"/>
    <p:sldId id="310" r:id="rId33"/>
    <p:sldId id="311" r:id="rId34"/>
    <p:sldId id="312" r:id="rId35"/>
    <p:sldId id="313" r:id="rId36"/>
    <p:sldId id="314" r:id="rId37"/>
    <p:sldId id="318" r:id="rId38"/>
    <p:sldId id="31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  <a:srgbClr val="008000"/>
    <a:srgbClr val="F4D4A6"/>
    <a:srgbClr val="FFCC00"/>
    <a:srgbClr val="EFBF11"/>
    <a:srgbClr val="000099"/>
    <a:srgbClr val="FFCCFF"/>
    <a:srgbClr val="4D4D4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631" autoAdjust="0"/>
  </p:normalViewPr>
  <p:slideViewPr>
    <p:cSldViewPr>
      <p:cViewPr varScale="1">
        <p:scale>
          <a:sx n="70" d="100"/>
          <a:sy n="70" d="100"/>
        </p:scale>
        <p:origin x="1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AD228E-5EDC-46F3-BE08-4216E2D366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82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Answer: a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F1A9E94-E2EB-254C-9E91-C532F506F6FE}" type="slidenum">
              <a:rPr lang="en-US" altLang="en-US" sz="1300">
                <a:latin typeface="Calibri" charset="0"/>
              </a:rPr>
              <a:pPr eaLnBrk="1" hangingPunct="1"/>
              <a:t>23</a:t>
            </a:fld>
            <a:endParaRPr lang="en-US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8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Answer: a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F1A9E94-E2EB-254C-9E91-C532F506F6FE}" type="slidenum">
              <a:rPr lang="en-US" altLang="en-US" sz="1300">
                <a:latin typeface="Calibri" charset="0"/>
              </a:rPr>
              <a:pPr eaLnBrk="1" hangingPunct="1"/>
              <a:t>24</a:t>
            </a:fld>
            <a:endParaRPr lang="en-US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9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6EA1D-99D1-4F78-8B29-C4BCC604C62A}" type="slidenum">
              <a:rPr lang="en-US"/>
              <a:pPr/>
              <a:t>28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9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541A-7B12-45D7-B730-18151D786B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5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004D-88EA-4AD4-95BD-B25B25F76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7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386-7D33-4A60-9B9D-63CC6B5230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07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60E-3ADB-49D4-A6FA-87EFE7CDD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7DF-8BB9-4542-B183-7033FDC2EE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87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D008-5AC9-495A-9BBD-3002DB548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1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50A7-063F-41C6-8B64-7CB1DEDBC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9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79DE-7582-4356-9650-C0D685601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B16C-9072-4B87-AB39-5B249624CE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C548-5F2E-4E4E-8AF9-9FD6D69B0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7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D8A4-FBEB-4ED7-906E-CD3EE3A151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07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E0E732C-9F8F-4C9E-A829-B6B2BC23CA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87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9Goyscbaz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qHkraf8i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c3k2723IM" TargetMode="External"/><Relationship Id="rId2" Type="http://schemas.openxmlformats.org/officeDocument/2006/relationships/hyperlink" Target="https://www.youtube.com/watch?v=EboWeWmh5P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DzHcK1MUH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0000"/>
                </a:solidFill>
              </a:rPr>
              <a:t>Atomic #’s and Isotopes</a:t>
            </a:r>
            <a:endParaRPr lang="en-US" sz="7200" dirty="0">
              <a:solidFill>
                <a:srgbClr val="000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212063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8600" dirty="0" smtClean="0"/>
              <a:t>N5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09600"/>
            <a:ext cx="7848600" cy="350865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Target:</a:t>
            </a:r>
            <a:r>
              <a:rPr lang="en-US" sz="6000" dirty="0" smtClean="0">
                <a:solidFill>
                  <a:srgbClr val="FF0000"/>
                </a:solidFill>
              </a:rPr>
              <a:t>  </a:t>
            </a:r>
            <a:r>
              <a:rPr lang="en-US" sz="5400" dirty="0" smtClean="0">
                <a:solidFill>
                  <a:srgbClr val="FF0000"/>
                </a:solidFill>
              </a:rPr>
              <a:t>I can describe advancements in the model of the atom, and can count subatomic particles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924800" cy="8382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Discovery of the Electron</a:t>
            </a:r>
          </a:p>
        </p:txBody>
      </p:sp>
      <p:pic>
        <p:nvPicPr>
          <p:cNvPr id="10246" name="Picture 6" descr="cathoderaytub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676400"/>
            <a:ext cx="5029200" cy="3204619"/>
          </a:xfrm>
          <a:noFill/>
          <a:ln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In 1897, J.J. Thomson used a cathode ray tube to deduce the presence of a negatively charged particle.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7635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Cathode ray tubes pass electricity through a gas that is contained at a very low pressure.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399" y="5801618"/>
            <a:ext cx="7940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https://www.youtube.com/watch?v=O9Goyscbazk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Conclusions from the 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Study </a:t>
            </a:r>
            <a:r>
              <a:rPr lang="en-US" b="1" dirty="0">
                <a:solidFill>
                  <a:schemeClr val="accent2"/>
                </a:solidFill>
              </a:rPr>
              <a:t>of the Electron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178270"/>
              </p:ext>
            </p:extLst>
          </p:nvPr>
        </p:nvGraphicFramePr>
        <p:xfrm>
          <a:off x="266700" y="1447800"/>
          <a:ext cx="8610600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1653054543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1121574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Cathode rays have </a:t>
                      </a:r>
                      <a:br>
                        <a:rPr lang="en-US" sz="28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identical properties regardless of element used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b="1" u="none" dirty="0" smtClean="0">
                          <a:solidFill>
                            <a:srgbClr val="000000"/>
                          </a:solidFill>
                        </a:rPr>
                        <a:t>ll elements must contain identically charged electrons.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6203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Atoms are neutral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dirty="0" smtClean="0">
                          <a:solidFill>
                            <a:srgbClr val="000000"/>
                          </a:solidFill>
                        </a:rPr>
                        <a:t>Must be positive particles balancing the negative charge of electrons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201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Electrons have very </a:t>
                      </a:r>
                      <a:br>
                        <a:rPr lang="en-US" sz="28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little mass compared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br>
                        <a:rPr lang="en-US" sz="2800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</a:rPr>
                        <a:t>to the atom’s mass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dirty="0" smtClean="0">
                          <a:solidFill>
                            <a:srgbClr val="000000"/>
                          </a:solidFill>
                        </a:rPr>
                        <a:t>Atoms must contain other heavier particles that account for most of the mass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85074522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352800" y="19050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352800" y="32766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388057" y="48768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629400" cy="609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Thomson’s Atomic Model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2567" y="3748206"/>
            <a:ext cx="5791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Thomson believed that the electrons were like plums embedded in a positively charged “pudding,” thus it was called the “plum pudding” model</a:t>
            </a:r>
            <a:r>
              <a:rPr lang="en-US" sz="2800" dirty="0" smtClean="0">
                <a:solidFill>
                  <a:srgbClr val="000000"/>
                </a:solidFill>
              </a:rPr>
              <a:t>. We don’t usually eat plum pudding in this country, so I like to call it the chocolate chip cookie model.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6388" name="Picture 4" descr="plumpud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14400"/>
            <a:ext cx="3276600" cy="2892425"/>
          </a:xfrm>
          <a:prstGeom prst="rect">
            <a:avLst/>
          </a:prstGeom>
          <a:noFill/>
        </p:spPr>
      </p:pic>
      <p:pic>
        <p:nvPicPr>
          <p:cNvPr id="16389" name="Picture 5" descr="jjthom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90600"/>
            <a:ext cx="1905000" cy="2794000"/>
          </a:xfrm>
          <a:prstGeom prst="rect">
            <a:avLst/>
          </a:prstGeom>
          <a:noFill/>
        </p:spPr>
      </p:pic>
      <p:pic>
        <p:nvPicPr>
          <p:cNvPr id="1026" name="Picture 2" descr="Plum Pudding - True Historical Christmas Pudding Reci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0682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Rutherford’s Gold Foil Experiment</a:t>
            </a:r>
          </a:p>
        </p:txBody>
      </p:sp>
      <p:pic>
        <p:nvPicPr>
          <p:cNvPr id="13315" name="Picture 3" descr="ruth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77200" cy="262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4008438"/>
            <a:ext cx="84581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000000"/>
                </a:solidFill>
              </a:rPr>
              <a:t>Alpha 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sym typeface="Symbol"/>
              </a:rPr>
              <a:t>) </a:t>
            </a:r>
            <a:r>
              <a:rPr lang="en-US" sz="2800" dirty="0" smtClean="0">
                <a:solidFill>
                  <a:srgbClr val="000000"/>
                </a:solidFill>
              </a:rPr>
              <a:t>particles </a:t>
            </a:r>
            <a:r>
              <a:rPr lang="en-US" sz="2800" dirty="0">
                <a:solidFill>
                  <a:srgbClr val="000000"/>
                </a:solidFill>
              </a:rPr>
              <a:t>are helium nuclei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 Particles were fired at a thin sheet of gold foil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 Particle hits on the detecting screen (film) are recorded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420100" cy="4174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5634733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https://www.youtube.com/watch?v=XBqHkraf8iE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69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Rutherford’s Findings</a:t>
            </a:r>
          </a:p>
        </p:txBody>
      </p:sp>
      <p:pic>
        <p:nvPicPr>
          <p:cNvPr id="22531" name="Picture 3" descr="ruthe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35" y="3144982"/>
            <a:ext cx="2687638" cy="3505200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124200" y="3144982"/>
            <a:ext cx="533399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600" b="1" dirty="0"/>
              <a:t> </a:t>
            </a:r>
            <a:r>
              <a:rPr lang="en-US" sz="3600" b="1" dirty="0" smtClean="0"/>
              <a:t>The </a:t>
            </a:r>
            <a:r>
              <a:rPr lang="en-US" sz="3600" b="1" dirty="0"/>
              <a:t>nucleus is </a:t>
            </a:r>
            <a:r>
              <a:rPr lang="en-US" sz="3600" b="1" u="sng" dirty="0" smtClean="0"/>
              <a:t>small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600" b="1" dirty="0"/>
              <a:t> The atom is </a:t>
            </a:r>
            <a:r>
              <a:rPr lang="en-US" sz="3600" b="1" u="sng" dirty="0"/>
              <a:t>mostly </a:t>
            </a: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3600" b="1" dirty="0" smtClean="0"/>
              <a:t>     </a:t>
            </a:r>
            <a:r>
              <a:rPr lang="en-US" sz="3600" b="1" u="sng" dirty="0" smtClean="0"/>
              <a:t>empty </a:t>
            </a:r>
            <a:r>
              <a:rPr lang="en-US" sz="3600" b="1" u="sng" dirty="0"/>
              <a:t>space</a:t>
            </a:r>
            <a:r>
              <a:rPr lang="en-US" sz="3600" b="1" dirty="0"/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600" b="1" dirty="0" smtClean="0"/>
              <a:t> </a:t>
            </a:r>
            <a:r>
              <a:rPr lang="en-US" sz="3600" b="1" dirty="0"/>
              <a:t>The nucleus is </a:t>
            </a:r>
            <a:r>
              <a:rPr lang="en-US" sz="3600" b="1" u="sng" dirty="0"/>
              <a:t>dense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600" b="1" dirty="0"/>
              <a:t> The nucleus is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    </a:t>
            </a:r>
            <a:r>
              <a:rPr lang="en-US" sz="3600" b="1" u="sng" dirty="0" smtClean="0"/>
              <a:t>positive</a:t>
            </a:r>
            <a:r>
              <a:rPr lang="en-US" sz="3600" b="1" dirty="0" smtClean="0"/>
              <a:t>ly </a:t>
            </a:r>
            <a:r>
              <a:rPr lang="en-US" sz="3600" b="1" dirty="0" smtClean="0"/>
              <a:t>charged</a:t>
            </a:r>
            <a:endParaRPr lang="en-US" sz="3600" b="1" dirty="0" smtClean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62000" y="8382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arenR"/>
            </a:pPr>
            <a:r>
              <a:rPr lang="en-US" sz="3200" b="1" dirty="0"/>
              <a:t> </a:t>
            </a:r>
            <a:r>
              <a:rPr lang="en-US" sz="3200" b="1" dirty="0">
                <a:solidFill>
                  <a:srgbClr val="000000"/>
                </a:solidFill>
              </a:rPr>
              <a:t>Most of the particles passed right through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arenR"/>
            </a:pPr>
            <a:r>
              <a:rPr lang="en-US" sz="3200" b="1" dirty="0">
                <a:solidFill>
                  <a:srgbClr val="000000"/>
                </a:solidFill>
              </a:rPr>
              <a:t> A few particles were deflected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arenR"/>
            </a:pPr>
            <a:r>
              <a:rPr lang="en-US" sz="3200" b="1" dirty="0">
                <a:solidFill>
                  <a:srgbClr val="000000"/>
                </a:solidFill>
              </a:rPr>
              <a:t> 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FEW were </a:t>
            </a:r>
            <a:r>
              <a:rPr lang="en-US" sz="3200" b="1" i="1" u="sng" dirty="0">
                <a:solidFill>
                  <a:srgbClr val="000000"/>
                </a:solidFill>
              </a:rPr>
              <a:t>greatly</a:t>
            </a:r>
            <a:r>
              <a:rPr lang="en-US" sz="3200" b="1" dirty="0">
                <a:solidFill>
                  <a:srgbClr val="000000"/>
                </a:solidFill>
              </a:rPr>
              <a:t> deflected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352800" y="2535382"/>
            <a:ext cx="28777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2"/>
                </a:solidFill>
              </a:rPr>
              <a:t>CONCLUSIONS:</a:t>
            </a:r>
            <a:endParaRPr lang="en-US" sz="3200" b="1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uiExpand="1" build="p" autoUpdateAnimBg="0"/>
      <p:bldP spid="22534" grpId="0" build="p" autoUpdateAnimBg="0"/>
      <p:bldP spid="2253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hr 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5551714" cy="6858000"/>
          </a:xfrm>
          <a:prstGeom prst="rect">
            <a:avLst/>
          </a:prstGeom>
        </p:spPr>
      </p:pic>
      <p:pic>
        <p:nvPicPr>
          <p:cNvPr id="3076" name="Picture 4" descr="File:26 iron (Fe) enhanced Bohr model.pn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38182"/>
            <a:ext cx="3031382" cy="306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ntum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6143" y="0"/>
            <a:ext cx="55517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914400"/>
            <a:ext cx="7772400" cy="5334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Atomic Particles</a:t>
            </a:r>
          </a:p>
        </p:txBody>
      </p:sp>
      <p:graphicFrame>
        <p:nvGraphicFramePr>
          <p:cNvPr id="1542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66781"/>
              </p:ext>
            </p:extLst>
          </p:nvPr>
        </p:nvGraphicFramePr>
        <p:xfrm>
          <a:off x="533400" y="1905000"/>
          <a:ext cx="8153401" cy="25603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78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7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#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sz="2800" b="0" i="0" u="none" strike="noStrike" cap="none" spc="0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cloud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2800" b="0" i="0" u="none" strike="noStrike" cap="none" spc="0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Nucleus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2800" b="0" i="0" u="none" strike="noStrike" cap="none" spc="0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Nucleus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60218" y="925328"/>
            <a:ext cx="8610600" cy="45262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We know: </a:t>
            </a:r>
            <a:r>
              <a:rPr lang="en-US" sz="2800" dirty="0" smtClean="0"/>
              <a:t>Nucleus has protons (p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), neutrons (n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), and </a:t>
            </a:r>
            <a:r>
              <a:rPr lang="en-US" sz="2800" dirty="0"/>
              <a:t>electrons(e</a:t>
            </a:r>
            <a:r>
              <a:rPr lang="en-US" sz="2800" baseline="30000" dirty="0"/>
              <a:t>-</a:t>
            </a:r>
            <a:r>
              <a:rPr lang="en-US" sz="2800" dirty="0"/>
              <a:t> </a:t>
            </a:r>
            <a:r>
              <a:rPr lang="en-US" sz="2800" dirty="0" smtClean="0"/>
              <a:t>) are on the outside of nucleus</a:t>
            </a:r>
          </a:p>
          <a:p>
            <a:pPr marL="0" indent="0" algn="ctr">
              <a:buNone/>
            </a:pPr>
            <a:r>
              <a:rPr lang="en-US" sz="3600" b="1" u="sng" dirty="0" smtClean="0"/>
              <a:t>But how many of each???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6601691" y="3276778"/>
            <a:ext cx="533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6705600" y="2588303"/>
            <a:ext cx="236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Atomic Number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# </a:t>
            </a:r>
            <a:r>
              <a:rPr lang="en-US" sz="3200" b="1" dirty="0">
                <a:solidFill>
                  <a:srgbClr val="FF0000"/>
                </a:solidFill>
              </a:rPr>
              <a:t>of protons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77491" y="5063681"/>
            <a:ext cx="8382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0" y="3692081"/>
            <a:ext cx="454429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Atomic </a:t>
            </a:r>
            <a:r>
              <a:rPr lang="en-US" sz="2800" b="1" dirty="0"/>
              <a:t>Mass Number </a:t>
            </a:r>
          </a:p>
          <a:p>
            <a:pPr algn="ctr"/>
            <a:r>
              <a:rPr lang="en-US" sz="2800" dirty="0"/>
              <a:t>(round to the nearest whole </a:t>
            </a:r>
            <a:r>
              <a:rPr lang="en-US" sz="2800" dirty="0" smtClean="0"/>
              <a:t>#)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# </a:t>
            </a:r>
            <a:r>
              <a:rPr lang="en-US" sz="2400" b="1" dirty="0">
                <a:solidFill>
                  <a:srgbClr val="00B050"/>
                </a:solidFill>
              </a:rPr>
              <a:t>of </a:t>
            </a:r>
            <a:r>
              <a:rPr lang="en-US" sz="2400" b="1" dirty="0" smtClean="0">
                <a:solidFill>
                  <a:srgbClr val="00B050"/>
                </a:solidFill>
              </a:rPr>
              <a:t>protons      # </a:t>
            </a:r>
            <a:r>
              <a:rPr lang="en-US" sz="2400" b="1" dirty="0">
                <a:solidFill>
                  <a:srgbClr val="00B050"/>
                </a:solidFill>
              </a:rPr>
              <a:t>of </a:t>
            </a:r>
            <a:r>
              <a:rPr lang="en-US" sz="2400" b="1" dirty="0" smtClean="0">
                <a:solidFill>
                  <a:srgbClr val="00B050"/>
                </a:solidFill>
              </a:rPr>
              <a:t>neutrons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6400800" y="4244531"/>
            <a:ext cx="266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66FF"/>
                </a:solidFill>
              </a:rPr>
              <a:t># of electrons </a:t>
            </a:r>
          </a:p>
          <a:p>
            <a:pPr algn="ctr"/>
            <a:r>
              <a:rPr lang="en-US" sz="3200" b="1" dirty="0"/>
              <a:t>= </a:t>
            </a:r>
          </a:p>
          <a:p>
            <a:pPr algn="ctr"/>
            <a:r>
              <a:rPr lang="en-US" sz="3200" b="1" dirty="0"/>
              <a:t># of protons</a:t>
            </a:r>
          </a:p>
        </p:txBody>
      </p:sp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091" y="2664049"/>
            <a:ext cx="1981200" cy="278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939637" y="43538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+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218" y="164526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ATOMIC NUMBERS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781300" y="1571416"/>
            <a:ext cx="5791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arenR"/>
            </a:pPr>
            <a:r>
              <a:rPr lang="en-US" sz="4400" b="1" dirty="0" smtClean="0">
                <a:solidFill>
                  <a:srgbClr val="000000"/>
                </a:solidFill>
              </a:rPr>
              <a:t>All </a:t>
            </a:r>
            <a:r>
              <a:rPr lang="en-US" sz="4400" b="1" dirty="0">
                <a:solidFill>
                  <a:srgbClr val="000000"/>
                </a:solidFill>
              </a:rPr>
              <a:t>matter </a:t>
            </a:r>
            <a:r>
              <a:rPr lang="en-US" sz="4400" b="1" dirty="0" smtClean="0">
                <a:solidFill>
                  <a:srgbClr val="000000"/>
                </a:solidFill>
              </a:rPr>
              <a:t>composed </a:t>
            </a:r>
            <a:r>
              <a:rPr lang="en-US" sz="4400" b="1" dirty="0">
                <a:solidFill>
                  <a:srgbClr val="000000"/>
                </a:solidFill>
              </a:rPr>
              <a:t>of extremely small particles called </a:t>
            </a:r>
            <a:r>
              <a:rPr lang="en-US" sz="4400" b="1" dirty="0" smtClean="0">
                <a:solidFill>
                  <a:srgbClr val="000000"/>
                </a:solidFill>
              </a:rPr>
              <a:t>atoms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pic>
        <p:nvPicPr>
          <p:cNvPr id="1026" name="Picture 2" descr="Green-check • Victory Brokerage, Inc., helping agents write life ins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" y="3962400"/>
            <a:ext cx="2308404" cy="2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09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Atomic Number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7178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The number </a:t>
            </a:r>
            <a:r>
              <a:rPr lang="en-US" sz="3200" b="1" dirty="0">
                <a:solidFill>
                  <a:srgbClr val="000000"/>
                </a:solidFill>
              </a:rPr>
              <a:t>of protons in the </a:t>
            </a:r>
            <a:r>
              <a:rPr lang="en-US" sz="3200" b="1" dirty="0" smtClean="0">
                <a:solidFill>
                  <a:srgbClr val="000000"/>
                </a:solidFill>
              </a:rPr>
              <a:t/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nucleus </a:t>
            </a:r>
            <a:r>
              <a:rPr lang="en-US" sz="3200" b="1" dirty="0">
                <a:solidFill>
                  <a:srgbClr val="000000"/>
                </a:solidFill>
              </a:rPr>
              <a:t>of each atom of that </a:t>
            </a:r>
            <a:r>
              <a:rPr lang="en-US" sz="3200" b="1" dirty="0" smtClean="0">
                <a:solidFill>
                  <a:srgbClr val="000000"/>
                </a:solidFill>
              </a:rPr>
              <a:t/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element</a:t>
            </a:r>
            <a:r>
              <a:rPr lang="en-US" sz="3200" b="1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7469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060700"/>
              </p:ext>
            </p:extLst>
          </p:nvPr>
        </p:nvGraphicFramePr>
        <p:xfrm>
          <a:off x="990600" y="2819400"/>
          <a:ext cx="7086600" cy="27432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protons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# (Z)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Phosphorus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633"/>
          <a:stretch/>
        </p:blipFill>
        <p:spPr>
          <a:xfrm>
            <a:off x="7086600" y="381000"/>
            <a:ext cx="1549476" cy="1775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629400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/>
              <a:t>Changing Protons makes a new </a:t>
            </a:r>
          </a:p>
          <a:p>
            <a:pPr algn="ctr"/>
            <a:r>
              <a:rPr lang="en-US" sz="4800" b="1" i="1" dirty="0" smtClean="0"/>
              <a:t>ELEMENT</a:t>
            </a:r>
          </a:p>
          <a:p>
            <a:pPr algn="ctr"/>
            <a:r>
              <a:rPr lang="en-US" sz="4800" b="1" i="1" dirty="0" smtClean="0"/>
              <a:t>with a NEW name!</a:t>
            </a:r>
          </a:p>
        </p:txBody>
      </p:sp>
    </p:spTree>
    <p:extLst>
      <p:ext uri="{BB962C8B-B14F-4D97-AF65-F5344CB8AC3E}">
        <p14:creationId xmlns:p14="http://schemas.microsoft.com/office/powerpoint/2010/main" val="161213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66800"/>
            <a:ext cx="6629400" cy="34163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/>
              <a:t>Sodium has 11 protons. Take one away and it has 10 and is no longer sodium…it is now Neon!</a:t>
            </a:r>
          </a:p>
        </p:txBody>
      </p:sp>
    </p:spTree>
    <p:extLst>
      <p:ext uri="{BB962C8B-B14F-4D97-AF65-F5344CB8AC3E}">
        <p14:creationId xmlns:p14="http://schemas.microsoft.com/office/powerpoint/2010/main" val="31947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18704" cy="1499616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  <a:ea typeface="ＭＳ Ｐゴシック" charset="-128"/>
              </a:rPr>
              <a:t>Which of the following determines the identity </a:t>
            </a:r>
            <a:r>
              <a:rPr lang="en-US" altLang="en-US" b="1" dirty="0" smtClean="0">
                <a:solidFill>
                  <a:schemeClr val="tx1"/>
                </a:solidFill>
                <a:ea typeface="ＭＳ Ｐゴシック" charset="-128"/>
              </a:rPr>
              <a:t>of an </a:t>
            </a:r>
            <a:r>
              <a:rPr lang="en-US" altLang="en-US" b="1" dirty="0">
                <a:solidFill>
                  <a:schemeClr val="tx1"/>
                </a:solidFill>
                <a:ea typeface="ＭＳ Ｐゴシック" charset="-128"/>
              </a:rPr>
              <a:t>atom?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8229600" cy="29765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Number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of protons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Number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of electrons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Number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of neutrons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Total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number of protons and neutrons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Total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number of protons and electrons</a:t>
            </a:r>
          </a:p>
        </p:txBody>
      </p:sp>
    </p:spTree>
    <p:extLst>
      <p:ext uri="{BB962C8B-B14F-4D97-AF65-F5344CB8AC3E}">
        <p14:creationId xmlns:p14="http://schemas.microsoft.com/office/powerpoint/2010/main" val="19051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18704" cy="1499616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  <a:ea typeface="ＭＳ Ｐゴシック" charset="-128"/>
              </a:rPr>
              <a:t>Which of the following determines the identity </a:t>
            </a:r>
            <a:r>
              <a:rPr lang="en-US" altLang="en-US" b="1" dirty="0" smtClean="0">
                <a:solidFill>
                  <a:schemeClr val="tx1"/>
                </a:solidFill>
                <a:ea typeface="ＭＳ Ｐゴシック" charset="-128"/>
              </a:rPr>
              <a:t>of an </a:t>
            </a:r>
            <a:r>
              <a:rPr lang="en-US" altLang="en-US" b="1" dirty="0">
                <a:solidFill>
                  <a:schemeClr val="tx1"/>
                </a:solidFill>
                <a:ea typeface="ＭＳ Ｐゴシック" charset="-128"/>
              </a:rPr>
              <a:t>atom?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8229600" cy="29765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altLang="en-US" sz="4400" b="1" i="1" dirty="0" smtClean="0">
                <a:solidFill>
                  <a:srgbClr val="FF0000"/>
                </a:solidFill>
                <a:ea typeface="ＭＳ Ｐゴシック" charset="-128"/>
              </a:rPr>
              <a:t>Number </a:t>
            </a:r>
            <a:r>
              <a:rPr lang="en-US" altLang="en-US" sz="4400" b="1" i="1" dirty="0">
                <a:solidFill>
                  <a:srgbClr val="FF0000"/>
                </a:solidFill>
                <a:ea typeface="ＭＳ Ｐゴシック" charset="-128"/>
              </a:rPr>
              <a:t>of protons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Number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of electrons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Number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of neutrons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Total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number of protons and neutrons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Total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number of protons and electrons</a:t>
            </a:r>
          </a:p>
        </p:txBody>
      </p:sp>
    </p:spTree>
    <p:extLst>
      <p:ext uri="{BB962C8B-B14F-4D97-AF65-F5344CB8AC3E}">
        <p14:creationId xmlns:p14="http://schemas.microsoft.com/office/powerpoint/2010/main" val="6646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1540"/>
            <a:ext cx="7772400" cy="609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Mass Number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102114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The number </a:t>
            </a:r>
            <a:r>
              <a:rPr lang="en-US" sz="3200" b="1" dirty="0">
                <a:solidFill>
                  <a:srgbClr val="000000"/>
                </a:solidFill>
              </a:rPr>
              <a:t>of protons </a:t>
            </a:r>
            <a:r>
              <a:rPr lang="en-US" sz="3200" b="1" dirty="0" smtClean="0">
                <a:solidFill>
                  <a:srgbClr val="000000"/>
                </a:solidFill>
              </a:rPr>
              <a:t/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and </a:t>
            </a:r>
            <a:r>
              <a:rPr lang="en-US" sz="3200" b="1" dirty="0">
                <a:solidFill>
                  <a:srgbClr val="000000"/>
                </a:solidFill>
              </a:rPr>
              <a:t>neutrons in the </a:t>
            </a:r>
            <a:r>
              <a:rPr lang="en-US" sz="3200" b="1" dirty="0" smtClean="0">
                <a:solidFill>
                  <a:srgbClr val="000000"/>
                </a:solidFill>
              </a:rPr>
              <a:t/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nucleus </a:t>
            </a:r>
            <a:r>
              <a:rPr lang="en-US" sz="3200" b="1" dirty="0">
                <a:solidFill>
                  <a:srgbClr val="000000"/>
                </a:solidFill>
              </a:rPr>
              <a:t>of an isotope.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5341" y="2419439"/>
            <a:ext cx="3834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Mass # = p</a:t>
            </a:r>
            <a:r>
              <a:rPr lang="en-US" sz="3600" b="1" baseline="30000" dirty="0">
                <a:solidFill>
                  <a:schemeClr val="accent2"/>
                </a:solidFill>
              </a:rPr>
              <a:t>+</a:t>
            </a:r>
            <a:r>
              <a:rPr lang="en-US" sz="3600" b="1" dirty="0">
                <a:solidFill>
                  <a:schemeClr val="accent2"/>
                </a:solidFill>
              </a:rPr>
              <a:t>  +  n</a:t>
            </a:r>
            <a:r>
              <a:rPr lang="en-US" sz="3600" b="1" baseline="30000" dirty="0">
                <a:solidFill>
                  <a:schemeClr val="accent2"/>
                </a:solidFill>
              </a:rPr>
              <a:t>0</a:t>
            </a:r>
          </a:p>
        </p:txBody>
      </p:sp>
      <p:graphicFrame>
        <p:nvGraphicFramePr>
          <p:cNvPr id="18492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66061"/>
              </p:ext>
            </p:extLst>
          </p:nvPr>
        </p:nvGraphicFramePr>
        <p:xfrm>
          <a:off x="609600" y="3108960"/>
          <a:ext cx="8001000" cy="230124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sz="2800" b="1" i="0" u="none" strike="noStrike" cap="none" spc="0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sz="2800" b="1" i="0" u="none" strike="noStrike" cap="none" spc="0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2800" b="1" i="0" u="none" strike="noStrike" cap="none" spc="0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 -</a:t>
                      </a:r>
                      <a:r>
                        <a:rPr kumimoji="0" lang="en-US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kumimoji="0" lang="en-US" sz="3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</a:t>
                      </a:r>
                      <a:r>
                        <a:rPr kumimoji="0" lang="en-US" sz="3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4572000" y="371856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6400800" y="371856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7453311" y="37185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2438400" y="37185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762000" y="4251960"/>
            <a:ext cx="1624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Arsenic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2518250" y="43281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6324600" y="42519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7467600" y="42519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762000" y="4785360"/>
            <a:ext cx="20681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Phosphorus</a:t>
            </a:r>
          </a:p>
        </p:txBody>
      </p:sp>
      <p:sp>
        <p:nvSpPr>
          <p:cNvPr id="18494" name="Text Box 62"/>
          <p:cNvSpPr txBox="1">
            <a:spLocks noChangeArrowheads="1"/>
          </p:cNvSpPr>
          <p:nvPr/>
        </p:nvSpPr>
        <p:spPr bwMode="auto">
          <a:xfrm>
            <a:off x="6324600" y="47853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7467600" y="47853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8496" name="Text Box 64"/>
          <p:cNvSpPr txBox="1">
            <a:spLocks noChangeArrowheads="1"/>
          </p:cNvSpPr>
          <p:nvPr/>
        </p:nvSpPr>
        <p:spPr bwMode="auto">
          <a:xfrm>
            <a:off x="5410200" y="479554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358" b="1"/>
          <a:stretch/>
        </p:blipFill>
        <p:spPr>
          <a:xfrm>
            <a:off x="5752083" y="612593"/>
            <a:ext cx="1683349" cy="1978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80" grpId="0" autoUpdateAnimBg="0"/>
      <p:bldP spid="18481" grpId="0" autoUpdateAnimBg="0"/>
      <p:bldP spid="18482" grpId="0" autoUpdateAnimBg="0"/>
      <p:bldP spid="18483" grpId="0" autoUpdateAnimBg="0"/>
      <p:bldP spid="18484" grpId="0" autoUpdateAnimBg="0"/>
      <p:bldP spid="18485" grpId="0" autoUpdateAnimBg="0"/>
      <p:bldP spid="18486" grpId="0" autoUpdateAnimBg="0"/>
      <p:bldP spid="18487" grpId="0" autoUpdateAnimBg="0"/>
      <p:bldP spid="18493" grpId="0" autoUpdateAnimBg="0"/>
      <p:bldP spid="18494" grpId="0" autoUpdateAnimBg="0"/>
      <p:bldP spid="18495" grpId="0" autoUpdateAnimBg="0"/>
      <p:bldP spid="1849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6294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/>
              <a:t>Changing Neutrons makes a new </a:t>
            </a:r>
          </a:p>
          <a:p>
            <a:pPr algn="ctr"/>
            <a:r>
              <a:rPr lang="en-US" sz="4800" b="1" i="1" dirty="0" smtClean="0"/>
              <a:t>ISOTOPE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320849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96200" cy="533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Isotopes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Atoms </a:t>
            </a:r>
            <a:r>
              <a:rPr lang="en-US" sz="3200" b="1" dirty="0">
                <a:solidFill>
                  <a:srgbClr val="000000"/>
                </a:solidFill>
              </a:rPr>
              <a:t>of the same element having different masses due to varying numbers of </a:t>
            </a:r>
            <a:r>
              <a:rPr lang="en-US" sz="3200" b="1" u="sng" dirty="0">
                <a:solidFill>
                  <a:srgbClr val="000000"/>
                </a:solidFill>
              </a:rPr>
              <a:t>neutrons</a:t>
            </a:r>
            <a:r>
              <a:rPr lang="en-US" sz="3200" b="1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9554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049567"/>
              </p:ext>
            </p:extLst>
          </p:nvPr>
        </p:nvGraphicFramePr>
        <p:xfrm>
          <a:off x="685800" y="2044382"/>
          <a:ext cx="7620000" cy="420338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Isotope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Hydrogen–1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protium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Hydrogen-2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(deuterium)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(tritium)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546" name="Picture 90" descr="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743200"/>
            <a:ext cx="696912" cy="731838"/>
          </a:xfrm>
          <a:prstGeom prst="rect">
            <a:avLst/>
          </a:prstGeom>
          <a:noFill/>
        </p:spPr>
      </p:pic>
      <p:pic>
        <p:nvPicPr>
          <p:cNvPr id="19549" name="Picture 93" descr="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982663" cy="868363"/>
          </a:xfrm>
          <a:prstGeom prst="rect">
            <a:avLst/>
          </a:prstGeom>
          <a:noFill/>
        </p:spPr>
      </p:pic>
      <p:pic>
        <p:nvPicPr>
          <p:cNvPr id="19553" name="Picture 97" descr="H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029200"/>
            <a:ext cx="1165225" cy="117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685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AVERAGE Atomic </a:t>
            </a:r>
            <a:r>
              <a:rPr lang="en-US" b="1" dirty="0">
                <a:solidFill>
                  <a:schemeClr val="accent2"/>
                </a:solidFill>
              </a:rPr>
              <a:t>Masses</a:t>
            </a:r>
          </a:p>
        </p:txBody>
      </p:sp>
      <p:graphicFrame>
        <p:nvGraphicFramePr>
          <p:cNvPr id="3076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82041"/>
              </p:ext>
            </p:extLst>
          </p:nvPr>
        </p:nvGraphicFramePr>
        <p:xfrm>
          <a:off x="609600" y="1752600"/>
          <a:ext cx="8001001" cy="39928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68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9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Isotope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 of the nucleus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 nature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Carbon-12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protons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neutrons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98.89%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Carbon-13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protons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neutrons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Carbon-14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protons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neutrons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457200" y="6858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The average </a:t>
            </a:r>
            <a:r>
              <a:rPr lang="en-US" sz="3200" b="1" dirty="0">
                <a:solidFill>
                  <a:srgbClr val="000000"/>
                </a:solidFill>
              </a:rPr>
              <a:t>of all the naturally </a:t>
            </a:r>
            <a:r>
              <a:rPr lang="en-US" sz="3200" b="1" dirty="0" smtClean="0">
                <a:solidFill>
                  <a:srgbClr val="000000"/>
                </a:solidFill>
              </a:rPr>
              <a:t>occurring isotopes </a:t>
            </a:r>
            <a:r>
              <a:rPr lang="en-US" sz="3200" b="1" dirty="0">
                <a:solidFill>
                  <a:srgbClr val="000000"/>
                </a:solidFill>
              </a:rPr>
              <a:t>of that element.</a:t>
            </a:r>
          </a:p>
        </p:txBody>
      </p: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2971800" y="5867400"/>
            <a:ext cx="3842719" cy="707886"/>
          </a:xfrm>
          <a:prstGeom prst="rect">
            <a:avLst/>
          </a:prstGeom>
          <a:noFill/>
          <a:ln w="762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Carbon = 12.011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3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057400"/>
            <a:ext cx="66294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/>
              <a:t>Changing Electrons makes a new </a:t>
            </a:r>
          </a:p>
          <a:p>
            <a:pPr algn="ctr"/>
            <a:r>
              <a:rPr lang="en-US" sz="4800" b="1" i="1" dirty="0" smtClean="0"/>
              <a:t>ION</a:t>
            </a:r>
          </a:p>
        </p:txBody>
      </p:sp>
    </p:spTree>
    <p:extLst>
      <p:ext uri="{BB962C8B-B14F-4D97-AF65-F5344CB8AC3E}">
        <p14:creationId xmlns:p14="http://schemas.microsoft.com/office/powerpoint/2010/main" val="378542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628900" y="1465927"/>
            <a:ext cx="6096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742950">
              <a:buClr>
                <a:schemeClr val="accent2"/>
              </a:buClr>
              <a:buFont typeface="+mj-lt"/>
              <a:buAutoNum type="arabicParenR" startAt="2"/>
            </a:pPr>
            <a:r>
              <a:rPr lang="en-US" sz="4000" b="1" dirty="0" smtClean="0">
                <a:solidFill>
                  <a:srgbClr val="000000"/>
                </a:solidFill>
              </a:rPr>
              <a:t>At</a:t>
            </a:r>
            <a:r>
              <a:rPr lang="en-US" sz="4400" b="1" dirty="0" smtClean="0">
                <a:solidFill>
                  <a:srgbClr val="000000"/>
                </a:solidFill>
              </a:rPr>
              <a:t>oms </a:t>
            </a:r>
            <a:r>
              <a:rPr lang="en-US" sz="4400" b="1" dirty="0">
                <a:solidFill>
                  <a:srgbClr val="000000"/>
                </a:solidFill>
              </a:rPr>
              <a:t>of a given element are identical in size, </a:t>
            </a:r>
            <a:r>
              <a:rPr lang="en-US" sz="4400" b="1" dirty="0" smtClean="0">
                <a:solidFill>
                  <a:srgbClr val="000000"/>
                </a:solidFill>
              </a:rPr>
              <a:t>mass</a:t>
            </a:r>
            <a:r>
              <a:rPr lang="en-US" sz="4400" b="1" dirty="0">
                <a:solidFill>
                  <a:srgbClr val="000000"/>
                </a:solidFill>
              </a:rPr>
              <a:t>, and other </a:t>
            </a:r>
            <a:r>
              <a:rPr lang="en-US" sz="4400" b="1" dirty="0" smtClean="0">
                <a:solidFill>
                  <a:srgbClr val="000000"/>
                </a:solidFill>
              </a:rPr>
              <a:t>properties 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pic>
        <p:nvPicPr>
          <p:cNvPr id="2056" name="Picture 8" descr="How the X Spot Helps You Get There - ZIDI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9" y="4038600"/>
            <a:ext cx="2285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7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96200" cy="533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IONS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When you change the number of electrons in an atom.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graphicFrame>
        <p:nvGraphicFramePr>
          <p:cNvPr id="19554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29332"/>
              </p:ext>
            </p:extLst>
          </p:nvPr>
        </p:nvGraphicFramePr>
        <p:xfrm>
          <a:off x="381001" y="2044382"/>
          <a:ext cx="8153400" cy="299942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P to # of e-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symbol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Lost electrons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&gt; e-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Gained electrons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&lt; e-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80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85800"/>
            <a:ext cx="75438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u="sng" dirty="0" smtClean="0">
                <a:solidFill>
                  <a:schemeClr val="tx1"/>
                </a:solidFill>
              </a:rPr>
              <a:t>Sodium</a:t>
            </a:r>
          </a:p>
          <a:p>
            <a:r>
              <a:rPr lang="en-US" sz="4400" b="1" i="1" dirty="0" smtClean="0">
                <a:solidFill>
                  <a:srgbClr val="FF0000"/>
                </a:solidFill>
              </a:rPr>
              <a:t>Normally:</a:t>
            </a:r>
            <a:r>
              <a:rPr lang="en-US" sz="4400" b="1" dirty="0" smtClean="0">
                <a:solidFill>
                  <a:srgbClr val="FF0000"/>
                </a:solidFill>
              </a:rPr>
              <a:t>     </a:t>
            </a:r>
            <a:r>
              <a:rPr lang="en-US" sz="4400" b="1" dirty="0" smtClean="0">
                <a:solidFill>
                  <a:schemeClr val="tx1"/>
                </a:solidFill>
              </a:rPr>
              <a:t>11 protons      +11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                  </a:t>
            </a:r>
            <a:r>
              <a:rPr lang="en-US" sz="4400" b="1" u="sng" dirty="0" smtClean="0">
                <a:solidFill>
                  <a:schemeClr val="tx1"/>
                </a:solidFill>
              </a:rPr>
              <a:t>11 electrons     -11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			           </a:t>
            </a:r>
            <a:r>
              <a:rPr lang="en-US" sz="4400" b="1" dirty="0" smtClean="0">
                <a:solidFill>
                  <a:srgbClr val="FF0000"/>
                </a:solidFill>
              </a:rPr>
              <a:t>zero charge       0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85800"/>
            <a:ext cx="75438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u="sng" dirty="0" smtClean="0">
                <a:solidFill>
                  <a:schemeClr val="tx1"/>
                </a:solidFill>
              </a:rPr>
              <a:t>Sodium</a:t>
            </a:r>
          </a:p>
          <a:p>
            <a:r>
              <a:rPr lang="en-US" sz="3600" b="1" i="1" dirty="0" smtClean="0">
                <a:solidFill>
                  <a:srgbClr val="FF0000"/>
                </a:solidFill>
              </a:rPr>
              <a:t>Take away:</a:t>
            </a: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4400" b="1" dirty="0" smtClean="0">
                <a:solidFill>
                  <a:schemeClr val="tx1"/>
                </a:solidFill>
              </a:rPr>
              <a:t>11 protons      +11</a:t>
            </a:r>
          </a:p>
          <a:p>
            <a:r>
              <a:rPr lang="en-US" sz="3600" b="1" i="1" dirty="0" smtClean="0">
                <a:solidFill>
                  <a:srgbClr val="FF0000"/>
                </a:solidFill>
              </a:rPr>
              <a:t>an electron</a:t>
            </a:r>
            <a:r>
              <a:rPr lang="en-US" sz="4400" b="1" dirty="0" smtClean="0">
                <a:solidFill>
                  <a:srgbClr val="FF0000"/>
                </a:solidFill>
              </a:rPr>
              <a:t>  </a:t>
            </a:r>
            <a:r>
              <a:rPr lang="en-US" sz="4400" b="1" u="sng" dirty="0" smtClean="0">
                <a:solidFill>
                  <a:schemeClr val="tx1"/>
                </a:solidFill>
              </a:rPr>
              <a:t>10 electrons     -10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    		      </a:t>
            </a:r>
            <a:r>
              <a:rPr lang="en-US" sz="3600" b="1" dirty="0" smtClean="0">
                <a:solidFill>
                  <a:srgbClr val="FF0000"/>
                </a:solidFill>
              </a:rPr>
              <a:t>positive charge      </a:t>
            </a:r>
            <a:r>
              <a:rPr lang="en-US" sz="4400" b="1" dirty="0" smtClean="0">
                <a:solidFill>
                  <a:srgbClr val="FF0000"/>
                </a:solidFill>
              </a:rPr>
              <a:t>+1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85800"/>
            <a:ext cx="75438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u="sng" dirty="0" smtClean="0">
                <a:solidFill>
                  <a:schemeClr val="tx1"/>
                </a:solidFill>
              </a:rPr>
              <a:t>Oxygen</a:t>
            </a:r>
          </a:p>
          <a:p>
            <a:r>
              <a:rPr lang="en-US" sz="4400" b="1" i="1" dirty="0" smtClean="0">
                <a:solidFill>
                  <a:srgbClr val="0066CC"/>
                </a:solidFill>
              </a:rPr>
              <a:t>Normally:</a:t>
            </a:r>
            <a:r>
              <a:rPr lang="en-US" sz="4400" b="1" dirty="0" smtClean="0">
                <a:solidFill>
                  <a:srgbClr val="0066CC"/>
                </a:solidFill>
              </a:rPr>
              <a:t>      </a:t>
            </a:r>
            <a:r>
              <a:rPr lang="en-US" sz="4400" b="1" dirty="0" smtClean="0">
                <a:solidFill>
                  <a:schemeClr val="tx1"/>
                </a:solidFill>
              </a:rPr>
              <a:t>8 protons      +8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                   </a:t>
            </a:r>
            <a:r>
              <a:rPr lang="en-US" sz="4400" b="1" u="sng" dirty="0" smtClean="0">
                <a:solidFill>
                  <a:schemeClr val="tx1"/>
                </a:solidFill>
              </a:rPr>
              <a:t>8 electrons     -8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		            	</a:t>
            </a:r>
            <a:r>
              <a:rPr lang="en-US" sz="4400" b="1" dirty="0" smtClean="0">
                <a:solidFill>
                  <a:srgbClr val="0066CC"/>
                </a:solidFill>
              </a:rPr>
              <a:t>zero charge    0</a:t>
            </a:r>
            <a:endParaRPr lang="en-US" sz="44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0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762000"/>
            <a:ext cx="75438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u="sng" dirty="0" smtClean="0">
                <a:solidFill>
                  <a:schemeClr val="tx1"/>
                </a:solidFill>
              </a:rPr>
              <a:t>Oxygen</a:t>
            </a:r>
          </a:p>
          <a:p>
            <a:r>
              <a:rPr lang="en-US" sz="3600" b="1" i="1" dirty="0" smtClean="0">
                <a:solidFill>
                  <a:srgbClr val="0066CC"/>
                </a:solidFill>
              </a:rPr>
              <a:t>Give 2 extra:</a:t>
            </a:r>
            <a:r>
              <a:rPr lang="en-US" sz="3600" b="1" dirty="0" smtClean="0">
                <a:solidFill>
                  <a:srgbClr val="0066CC"/>
                </a:solidFill>
              </a:rPr>
              <a:t>    </a:t>
            </a:r>
            <a:r>
              <a:rPr lang="en-US" sz="4400" b="1" dirty="0" smtClean="0">
                <a:solidFill>
                  <a:schemeClr val="tx1"/>
                </a:solidFill>
              </a:rPr>
              <a:t>8 protons       +8</a:t>
            </a:r>
          </a:p>
          <a:p>
            <a:r>
              <a:rPr lang="en-US" sz="3600" b="1" i="1" dirty="0" smtClean="0">
                <a:solidFill>
                  <a:srgbClr val="0066CC"/>
                </a:solidFill>
              </a:rPr>
              <a:t>electrons</a:t>
            </a:r>
            <a:r>
              <a:rPr lang="en-US" sz="4400" b="1" dirty="0" smtClean="0">
                <a:solidFill>
                  <a:srgbClr val="FF0000"/>
                </a:solidFill>
              </a:rPr>
              <a:t>        </a:t>
            </a:r>
            <a:r>
              <a:rPr lang="en-US" sz="4400" b="1" u="sng" dirty="0" smtClean="0">
                <a:solidFill>
                  <a:schemeClr val="tx1"/>
                </a:solidFill>
              </a:rPr>
              <a:t>10 electrons   -10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    		         </a:t>
            </a:r>
            <a:r>
              <a:rPr lang="en-US" sz="3600" b="1" dirty="0" smtClean="0">
                <a:solidFill>
                  <a:srgbClr val="0066CC"/>
                </a:solidFill>
              </a:rPr>
              <a:t>negative charge    </a:t>
            </a:r>
            <a:r>
              <a:rPr lang="en-US" sz="4400" b="1" dirty="0" smtClean="0">
                <a:solidFill>
                  <a:srgbClr val="0066CC"/>
                </a:solidFill>
              </a:rPr>
              <a:t>-2</a:t>
            </a:r>
            <a:endParaRPr lang="en-US" sz="44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29381"/>
            <a:ext cx="3352800" cy="2185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304801"/>
            <a:ext cx="3231573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819400"/>
            <a:ext cx="3352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2819400"/>
            <a:ext cx="3231573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29929" y="12573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29929" y="19050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29929" y="6096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52600" y="6096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10464" y="900267"/>
            <a:ext cx="1371600" cy="106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0 </a:t>
            </a:r>
            <a:r>
              <a:rPr lang="en-US" sz="2400" b="1" dirty="0" smtClean="0">
                <a:solidFill>
                  <a:schemeClr val="tx1"/>
                </a:solidFill>
              </a:rPr>
              <a:t>charge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70752" y="900267"/>
            <a:ext cx="1371600" cy="106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+1 </a:t>
            </a:r>
            <a:r>
              <a:rPr lang="en-US" sz="2400" b="1" dirty="0" smtClean="0">
                <a:solidFill>
                  <a:schemeClr val="tx1"/>
                </a:solidFill>
              </a:rPr>
              <a:t>charge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50661" y="3620114"/>
            <a:ext cx="1371600" cy="106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-1 </a:t>
            </a:r>
            <a:r>
              <a:rPr lang="en-US" sz="2400" b="1" dirty="0" smtClean="0">
                <a:solidFill>
                  <a:schemeClr val="tx1"/>
                </a:solidFill>
              </a:rPr>
              <a:t>charge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34771" y="3736872"/>
            <a:ext cx="1371600" cy="106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-2 </a:t>
            </a:r>
            <a:r>
              <a:rPr lang="en-US" sz="2400" b="1" dirty="0" smtClean="0">
                <a:solidFill>
                  <a:schemeClr val="tx1"/>
                </a:solidFill>
              </a:rPr>
              <a:t>charge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377435" y="12573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377435" y="19050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77435" y="6096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29929" y="44577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29929" y="51054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029929" y="38100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386066" y="4973585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86066" y="5621285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386066" y="4325885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752600" y="1263445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752600" y="1901928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744779" y="3801397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744779" y="4455242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744779" y="5093725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6118931" y="1266517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6118931" y="19050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6073905" y="4346472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073905" y="5000317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6073905" y="56388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081278" y="3030485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081278" y="368433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744779" y="3162914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0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2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IONS!</a:t>
            </a:r>
            <a:endParaRPr lang="en-US" sz="48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824345" y="1143001"/>
            <a:ext cx="33528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Oxygen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O</a:t>
            </a:r>
            <a:r>
              <a:rPr lang="en-US" sz="4000" b="1" baseline="30000" dirty="0" smtClean="0">
                <a:solidFill>
                  <a:schemeClr val="tx1"/>
                </a:solidFill>
              </a:rPr>
              <a:t>-2</a:t>
            </a:r>
            <a:br>
              <a:rPr lang="en-US" sz="4000" b="1" baseline="30000" dirty="0" smtClean="0">
                <a:solidFill>
                  <a:schemeClr val="tx1"/>
                </a:solidFill>
              </a:rPr>
            </a:br>
            <a:endParaRPr lang="en-US" b="1" baseline="300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Negative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Anion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Gained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electrons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1143002"/>
            <a:ext cx="3231573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Sodium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Na</a:t>
            </a:r>
            <a:r>
              <a:rPr lang="en-US" sz="4000" b="1" baseline="30000" dirty="0" smtClean="0">
                <a:solidFill>
                  <a:schemeClr val="tx1"/>
                </a:solidFill>
              </a:rPr>
              <a:t>+1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Positive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66CC"/>
                </a:solidFill>
              </a:rPr>
              <a:t>Cation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Took away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electrons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6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425714"/>
            <a:ext cx="7620000" cy="1850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762000" y="3478998"/>
            <a:ext cx="7620000" cy="1850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Rectangle 1"/>
          <p:cNvSpPr/>
          <p:nvPr/>
        </p:nvSpPr>
        <p:spPr>
          <a:xfrm>
            <a:off x="762000" y="21336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hlinkClick r:id="rId2"/>
              </a:rPr>
              <a:t>https://www.youtube.com/watch?v=EboWeWmh5Pg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257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0066CC"/>
                </a:solidFill>
              </a:rPr>
              <a:t>What are Isotopes Video</a:t>
            </a:r>
            <a:endParaRPr lang="en-US" sz="4000" b="1" u="sng" dirty="0">
              <a:solidFill>
                <a:srgbClr val="0066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073" y="4252666"/>
            <a:ext cx="73221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hlinkClick r:id="rId3"/>
              </a:rPr>
              <a:t>https://www.youtube.com/watch?v=WWc3k2723IM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073" y="355170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0066CC"/>
                </a:solidFill>
              </a:rPr>
              <a:t>What are Ions Video</a:t>
            </a:r>
            <a:endParaRPr lang="en-US" sz="4000" b="1" u="sng" dirty="0">
              <a:solidFill>
                <a:srgbClr val="0066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97077"/>
            <a:ext cx="8305800" cy="685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Need some extra explanation?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223504" cy="1499616"/>
          </a:xfrm>
        </p:spPr>
        <p:txBody>
          <a:bodyPr/>
          <a:lstStyle/>
          <a:p>
            <a:r>
              <a:rPr lang="en-US" u="sng" dirty="0" smtClean="0"/>
              <a:t>Link to YouTube Video of Presentation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hlinkClick r:id="rId2"/>
              </a:rPr>
              <a:t>https://</a:t>
            </a:r>
            <a:r>
              <a:rPr lang="en-US" sz="4000" dirty="0" smtClean="0">
                <a:hlinkClick r:id="rId2"/>
              </a:rPr>
              <a:t>youtu.be/vDzHcK1MUHo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38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628900" y="1524000"/>
            <a:ext cx="6096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buClr>
                <a:schemeClr val="accent2"/>
              </a:buClr>
              <a:buFont typeface="+mj-lt"/>
              <a:buAutoNum type="arabicParenR" startAt="3"/>
            </a:pPr>
            <a:r>
              <a:rPr lang="en-US" sz="4400" b="1" dirty="0" smtClean="0">
                <a:solidFill>
                  <a:srgbClr val="000000"/>
                </a:solidFill>
              </a:rPr>
              <a:t>Atoms </a:t>
            </a:r>
            <a:r>
              <a:rPr lang="en-US" sz="4400" b="1" dirty="0">
                <a:solidFill>
                  <a:srgbClr val="000000"/>
                </a:solidFill>
              </a:rPr>
              <a:t>of different elements differ in size, mass, and other </a:t>
            </a:r>
            <a:r>
              <a:rPr lang="en-US" sz="4400" b="1" dirty="0" smtClean="0">
                <a:solidFill>
                  <a:srgbClr val="000000"/>
                </a:solidFill>
              </a:rPr>
              <a:t>properties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pic>
        <p:nvPicPr>
          <p:cNvPr id="6" name="Picture 2" descr="Green-check • Victory Brokerage, Inc., helping agents write life ins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" y="3962400"/>
            <a:ext cx="2308404" cy="2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28900" y="1524000"/>
            <a:ext cx="609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buClr>
                <a:schemeClr val="accent2"/>
              </a:buClr>
              <a:buFont typeface="+mj-lt"/>
              <a:buAutoNum type="arabicParenR" startAt="4"/>
            </a:pPr>
            <a:r>
              <a:rPr lang="en-US" sz="4400" b="1" dirty="0" smtClean="0">
                <a:solidFill>
                  <a:srgbClr val="000000"/>
                </a:solidFill>
              </a:rPr>
              <a:t>Atoms cannot be subdivided, created, or destroyed</a:t>
            </a:r>
            <a:endParaRPr lang="en-US" sz="4400" b="1" dirty="0">
              <a:solidFill>
                <a:srgbClr val="000000"/>
              </a:solidFill>
            </a:endParaRPr>
          </a:p>
        </p:txBody>
      </p:sp>
      <p:pic>
        <p:nvPicPr>
          <p:cNvPr id="6" name="Picture 8" descr="How the X Spot Helps You Get There - ZIDI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2" y="3728774"/>
            <a:ext cx="2285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28900" y="1524000"/>
            <a:ext cx="6096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buClr>
                <a:schemeClr val="accent2"/>
              </a:buClr>
              <a:buFont typeface="+mj-lt"/>
              <a:buAutoNum type="arabicParenR" startAt="5"/>
            </a:pPr>
            <a:r>
              <a:rPr lang="en-US" sz="4400" b="1" dirty="0" smtClean="0">
                <a:solidFill>
                  <a:srgbClr val="000000"/>
                </a:solidFill>
              </a:rPr>
              <a:t>Atoms of different elements combine in simple whole-number ratios to form chemical compounds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pic>
        <p:nvPicPr>
          <p:cNvPr id="7" name="Picture 2" descr="Green-check • Victory Brokerage, Inc., helping agents write life ins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" y="3962400"/>
            <a:ext cx="2308404" cy="2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28900" y="1524000"/>
            <a:ext cx="6096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buClr>
                <a:schemeClr val="accent2"/>
              </a:buClr>
              <a:buFont typeface="+mj-lt"/>
              <a:buAutoNum type="arabicParenR" startAt="6"/>
            </a:pPr>
            <a:r>
              <a:rPr lang="en-US" sz="4400" b="1" dirty="0" smtClean="0">
                <a:solidFill>
                  <a:srgbClr val="000000"/>
                </a:solidFill>
              </a:rPr>
              <a:t>In chemical reactions, atoms are combined, separated, or rearranged</a:t>
            </a:r>
            <a:endParaRPr lang="en-US" sz="4400" b="1" dirty="0">
              <a:solidFill>
                <a:srgbClr val="000000"/>
              </a:solidFill>
            </a:endParaRPr>
          </a:p>
        </p:txBody>
      </p:sp>
      <p:pic>
        <p:nvPicPr>
          <p:cNvPr id="7" name="Picture 2" descr="Green-check • Victory Brokerage, Inc., helping agents write life ins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" y="3962400"/>
            <a:ext cx="2308404" cy="2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</a:t>
            </a:r>
            <a:r>
              <a:rPr lang="en-US" sz="4800" b="1" dirty="0" smtClean="0">
                <a:solidFill>
                  <a:schemeClr val="accent2"/>
                </a:solidFill>
              </a:rPr>
              <a:t>Billiard Ball Model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pic>
        <p:nvPicPr>
          <p:cNvPr id="1026" name="Picture 2" descr="Evolution of the Model of the Atom | Sut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38100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mazon.com : DAD 5IVE Mini Billiards Pool Ball Set : Kid Pool Table :  Sports &amp;amp; Outdo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2783704" cy="206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20574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Modern Atomic </a:t>
            </a:r>
            <a:r>
              <a:rPr lang="en-US" sz="5400" b="1" dirty="0" smtClean="0">
                <a:solidFill>
                  <a:schemeClr val="accent2"/>
                </a:solidFill>
              </a:rPr>
              <a:t>Theory – what was wrong with Dalton’s theory?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748813"/>
              </p:ext>
            </p:extLst>
          </p:nvPr>
        </p:nvGraphicFramePr>
        <p:xfrm>
          <a:off x="457200" y="2590800"/>
          <a:ext cx="8458200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9843">
                  <a:extLst>
                    <a:ext uri="{9D8B030D-6E8A-4147-A177-3AD203B41FA5}">
                      <a16:colId xmlns:a16="http://schemas.microsoft.com/office/drawing/2014/main" val="771893978"/>
                    </a:ext>
                  </a:extLst>
                </a:gridCol>
                <a:gridCol w="4098357">
                  <a:extLst>
                    <a:ext uri="{9D8B030D-6E8A-4147-A177-3AD203B41FA5}">
                      <a16:colId xmlns:a16="http://schemas.microsoft.com/office/drawing/2014/main" val="4035698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Atoms have an AVERAGE MASS!</a:t>
                      </a:r>
                      <a:endParaRPr lang="en-US" sz="32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It is an AVERAGE because</a:t>
                      </a:r>
                      <a:r>
                        <a:rPr lang="en-US" sz="3200" b="1" baseline="0" dirty="0" smtClean="0"/>
                        <a:t> of ISOTOPES!</a:t>
                      </a:r>
                      <a:endParaRPr lang="en-US" sz="3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71806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Atoms cannot be divided, created </a:t>
                      </a:r>
                      <a:br>
                        <a:rPr lang="en-US" sz="3200" b="1" dirty="0" smtClean="0"/>
                      </a:br>
                      <a:r>
                        <a:rPr lang="en-US" sz="3200" b="1" dirty="0" smtClean="0"/>
                        <a:t>or destroyed </a:t>
                      </a:r>
                      <a:br>
                        <a:rPr lang="en-US" sz="3200" b="1" dirty="0" smtClean="0"/>
                      </a:br>
                      <a:r>
                        <a:rPr lang="en-US" sz="3200" b="1" dirty="0" smtClean="0"/>
                        <a:t>during NORMAL chemical reactions</a:t>
                      </a:r>
                      <a:endParaRPr lang="en-US" sz="32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BUT</a:t>
                      </a:r>
                      <a:r>
                        <a:rPr lang="en-US" sz="3200" b="1" baseline="0" dirty="0" smtClean="0"/>
                        <a:t> they CAN do those things during NUCLEAR reactions!</a:t>
                      </a:r>
                      <a:endParaRPr lang="en-US" sz="3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8498022"/>
                  </a:ext>
                </a:extLst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3581400" y="29718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467100" y="457962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9767</TotalTime>
  <Words>945</Words>
  <Application>Microsoft Office PowerPoint</Application>
  <PresentationFormat>On-screen Show (4:3)</PresentationFormat>
  <Paragraphs>283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ＭＳ Ｐゴシック</vt:lpstr>
      <vt:lpstr>Arial</vt:lpstr>
      <vt:lpstr>Calibri</vt:lpstr>
      <vt:lpstr>Symbol</vt:lpstr>
      <vt:lpstr>Times New Roman</vt:lpstr>
      <vt:lpstr>Tw Cen MT</vt:lpstr>
      <vt:lpstr>Tw Cen MT Condensed</vt:lpstr>
      <vt:lpstr>Wingdings</vt:lpstr>
      <vt:lpstr>Wingdings 3</vt:lpstr>
      <vt:lpstr>Integral</vt:lpstr>
      <vt:lpstr>Atomic #’s and Isotopes</vt:lpstr>
      <vt:lpstr>Dalton’s Atomic Theory (1808)</vt:lpstr>
      <vt:lpstr>Dalton’s Atomic Theory (1808)</vt:lpstr>
      <vt:lpstr>Dalton’s Atomic Theory (1808)</vt:lpstr>
      <vt:lpstr>Dalton’s Atomic Theory (1808)</vt:lpstr>
      <vt:lpstr>Dalton’s Atomic Theory (1808)</vt:lpstr>
      <vt:lpstr>Dalton’s Atomic Theory (1808)</vt:lpstr>
      <vt:lpstr>Dalton’s Billiard Ball Model</vt:lpstr>
      <vt:lpstr>Modern Atomic Theory – what was wrong with Dalton’s theory?</vt:lpstr>
      <vt:lpstr>Discovery of the Electron</vt:lpstr>
      <vt:lpstr>Conclusions from the  Study of the Electron</vt:lpstr>
      <vt:lpstr>Thomson’s Atomic Model</vt:lpstr>
      <vt:lpstr>Rutherford’s Gold Foil Experiment</vt:lpstr>
      <vt:lpstr>PowerPoint Presentation</vt:lpstr>
      <vt:lpstr>Rutherford’s Findings</vt:lpstr>
      <vt:lpstr>PowerPoint Presentation</vt:lpstr>
      <vt:lpstr>PowerPoint Presentation</vt:lpstr>
      <vt:lpstr>Atomic Particles</vt:lpstr>
      <vt:lpstr>PowerPoint Presentation</vt:lpstr>
      <vt:lpstr>Atomic Number</vt:lpstr>
      <vt:lpstr>PowerPoint Presentation</vt:lpstr>
      <vt:lpstr>PowerPoint Presentation</vt:lpstr>
      <vt:lpstr>Which of the following determines the identity of an atom?</vt:lpstr>
      <vt:lpstr>Which of the following determines the identity of an atom?</vt:lpstr>
      <vt:lpstr>Mass Number</vt:lpstr>
      <vt:lpstr>PowerPoint Presentation</vt:lpstr>
      <vt:lpstr>Isotopes</vt:lpstr>
      <vt:lpstr>AVERAGE Atomic Masses</vt:lpstr>
      <vt:lpstr>PowerPoint Presentation</vt:lpstr>
      <vt:lpstr>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 to YouTube Video of Presentation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Allan</dc:creator>
  <cp:lastModifiedBy>Farmer, Stephanie [DH]</cp:lastModifiedBy>
  <cp:revision>297</cp:revision>
  <dcterms:created xsi:type="dcterms:W3CDTF">2001-07-06T23:21:11Z</dcterms:created>
  <dcterms:modified xsi:type="dcterms:W3CDTF">2021-08-20T21:05:24Z</dcterms:modified>
</cp:coreProperties>
</file>