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5" r:id="rId2"/>
    <p:sldId id="282" r:id="rId3"/>
    <p:sldId id="270" r:id="rId4"/>
    <p:sldId id="274" r:id="rId5"/>
    <p:sldId id="262" r:id="rId6"/>
    <p:sldId id="263" r:id="rId7"/>
    <p:sldId id="265" r:id="rId8"/>
    <p:sldId id="264" r:id="rId9"/>
    <p:sldId id="266" r:id="rId10"/>
    <p:sldId id="268" r:id="rId11"/>
    <p:sldId id="269" r:id="rId12"/>
    <p:sldId id="273" r:id="rId13"/>
    <p:sldId id="280" r:id="rId14"/>
    <p:sldId id="276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9BF52-5068-4FCA-989F-9E3B24C7F4C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50D19-4608-4790-A48A-2EB1A3E16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D7490-A925-445C-9C9D-637324A9B577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020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9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7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3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8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4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6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6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9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2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A0F8-E542-4AD6-B645-515234A56CC8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7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fPJ7xKOfQ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fPJ7xKOfQ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N1 - Chemistry Math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1171741"/>
            <a:ext cx="8808777" cy="5392832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Follow formatting requirements written on WS #1 given to you for homework!</a:t>
            </a:r>
          </a:p>
          <a:p>
            <a:r>
              <a:rPr lang="en-US" sz="4000" dirty="0"/>
              <a:t>Take NOTES don't copy word for word! Do </a:t>
            </a:r>
            <a:r>
              <a:rPr lang="en-US" sz="4000" i="1" u="sng" dirty="0"/>
              <a:t>not</a:t>
            </a:r>
            <a:r>
              <a:rPr lang="en-US" sz="4000" dirty="0"/>
              <a:t> ask me “can you go back a slide?” The answer is no. If you need more detail add it at home – notes will be on class website. You need to get FAST at note taking! Use abbreviations, shorthand, pictures </a:t>
            </a:r>
            <a:r>
              <a:rPr lang="en-US" sz="4000" dirty="0" err="1"/>
              <a:t>etc</a:t>
            </a:r>
            <a:r>
              <a:rPr lang="en-US" sz="4000" dirty="0"/>
              <a:t>!</a:t>
            </a:r>
          </a:p>
          <a:p>
            <a:pPr marL="0" indent="0" algn="ctr">
              <a:buNone/>
            </a:pPr>
            <a:r>
              <a:rPr lang="en-US" sz="5200" b="1" dirty="0">
                <a:solidFill>
                  <a:srgbClr val="FF0000"/>
                </a:solidFill>
              </a:rPr>
              <a:t>YOU ARE A NOTE TAKER, </a:t>
            </a:r>
            <a:br>
              <a:rPr lang="en-US" sz="5200" b="1" dirty="0">
                <a:solidFill>
                  <a:srgbClr val="FF0000"/>
                </a:solidFill>
              </a:rPr>
            </a:br>
            <a:r>
              <a:rPr lang="en-US" sz="5200" b="1" dirty="0">
                <a:solidFill>
                  <a:srgbClr val="FF0000"/>
                </a:solidFill>
              </a:rPr>
              <a:t>NOT A PHOTOCOPY MACHINE!</a:t>
            </a:r>
          </a:p>
          <a:p>
            <a:r>
              <a:rPr lang="en-US" sz="4000" dirty="0"/>
              <a:t>This “should” be review…we review it quickly to refresh your memory. If you need extra help then come see me!</a:t>
            </a:r>
          </a:p>
          <a:p>
            <a:r>
              <a:rPr lang="en-US" sz="4000" dirty="0"/>
              <a:t>We will add “KCQ Boxes” to the end of your notes in class together the next day – it is a note taking technique to help process and retain the information you take notes on. You do not have to do this tonight for homework!</a:t>
            </a:r>
          </a:p>
        </p:txBody>
      </p:sp>
    </p:spTree>
    <p:extLst>
      <p:ext uri="{BB962C8B-B14F-4D97-AF65-F5344CB8AC3E}">
        <p14:creationId xmlns:p14="http://schemas.microsoft.com/office/powerpoint/2010/main" val="35112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324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Guided Practice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23290" y="221121"/>
            <a:ext cx="3611942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27500 mg </a:t>
            </a:r>
            <a:r>
              <a:rPr lang="en-US" sz="4400" dirty="0">
                <a:sym typeface="Wingdings" panose="05000000000000000000" pitchFamily="2" charset="2"/>
              </a:rPr>
              <a:t> </a:t>
            </a:r>
            <a:r>
              <a:rPr lang="en-US" sz="4400" dirty="0"/>
              <a:t>g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Are you going up or down the “ladder?”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K  H  D  B  d  c  m</a:t>
            </a:r>
          </a:p>
        </p:txBody>
      </p:sp>
      <p:sp>
        <p:nvSpPr>
          <p:cNvPr id="12" name="Oval 11"/>
          <p:cNvSpPr/>
          <p:nvPr/>
        </p:nvSpPr>
        <p:spPr>
          <a:xfrm>
            <a:off x="8603407" y="1946892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6867194" y="179404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H="1"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H="1"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H="1"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 flipH="1" flipV="1">
            <a:off x="7507119" y="2075300"/>
            <a:ext cx="819357" cy="221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2 7 5 0 0</a:t>
            </a:r>
            <a:r>
              <a:rPr lang="en-US" sz="13800" dirty="0"/>
              <a:t>.</a:t>
            </a:r>
            <a:endParaRPr lang="en-US" sz="6600" dirty="0"/>
          </a:p>
        </p:txBody>
      </p:sp>
      <p:sp>
        <p:nvSpPr>
          <p:cNvPr id="59" name="Circular Arrow 58"/>
          <p:cNvSpPr/>
          <p:nvPr/>
        </p:nvSpPr>
        <p:spPr>
          <a:xfrm flipH="1" flipV="1">
            <a:off x="5895474" y="3569905"/>
            <a:ext cx="78233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ircular Arrow 59"/>
          <p:cNvSpPr/>
          <p:nvPr/>
        </p:nvSpPr>
        <p:spPr>
          <a:xfrm flipH="1" flipV="1">
            <a:off x="5238049" y="3571385"/>
            <a:ext cx="657423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H="1" flipV="1">
            <a:off x="4564344" y="3569905"/>
            <a:ext cx="657422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88730" y="4653471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27.500 g</a:t>
            </a:r>
          </a:p>
        </p:txBody>
      </p:sp>
    </p:spTree>
    <p:extLst>
      <p:ext uri="{BB962C8B-B14F-4D97-AF65-F5344CB8AC3E}">
        <p14:creationId xmlns:p14="http://schemas.microsoft.com/office/powerpoint/2010/main" val="11843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59" grpId="0" animBg="1"/>
      <p:bldP spid="60" grpId="0" animBg="1"/>
      <p:bldP spid="61" grpId="0" animBg="1"/>
      <p:bldP spid="20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Guided Practice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93433" y="268608"/>
            <a:ext cx="493776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0.15 DL = ______ mL</a:t>
            </a:r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Are you going up or down the “ladder?”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K  H  D  B  d  c  m</a:t>
            </a:r>
          </a:p>
        </p:txBody>
      </p:sp>
      <p:sp>
        <p:nvSpPr>
          <p:cNvPr id="12" name="Oval 11"/>
          <p:cNvSpPr/>
          <p:nvPr/>
        </p:nvSpPr>
        <p:spPr>
          <a:xfrm>
            <a:off x="6364559" y="1790479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8499548" y="180532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>
            <a:off x="6855667" y="1944677"/>
            <a:ext cx="1432937" cy="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0</a:t>
            </a:r>
            <a:r>
              <a:rPr lang="en-US" sz="13800" dirty="0"/>
              <a:t>.</a:t>
            </a:r>
            <a:r>
              <a:rPr lang="en-US" sz="6600" dirty="0"/>
              <a:t>1 5 0 0</a:t>
            </a:r>
          </a:p>
        </p:txBody>
      </p:sp>
      <p:sp>
        <p:nvSpPr>
          <p:cNvPr id="60" name="Circular Arrow 59"/>
          <p:cNvSpPr/>
          <p:nvPr/>
        </p:nvSpPr>
        <p:spPr>
          <a:xfrm flipV="1">
            <a:off x="4516160" y="357138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V="1">
            <a:off x="3674009" y="3569904"/>
            <a:ext cx="842147" cy="108027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99994"/>
              <a:gd name="adj5" fmla="val 125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95147" y="4895787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1500 mL </a:t>
            </a:r>
          </a:p>
        </p:txBody>
      </p:sp>
      <p:sp>
        <p:nvSpPr>
          <p:cNvPr id="20" name="Circular Arrow 19"/>
          <p:cNvSpPr/>
          <p:nvPr/>
        </p:nvSpPr>
        <p:spPr>
          <a:xfrm flipV="1">
            <a:off x="6463157" y="2315198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ircular Arrow 20"/>
          <p:cNvSpPr/>
          <p:nvPr/>
        </p:nvSpPr>
        <p:spPr>
          <a:xfrm flipV="1">
            <a:off x="5125454" y="3575424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ular Arrow 21"/>
          <p:cNvSpPr/>
          <p:nvPr/>
        </p:nvSpPr>
        <p:spPr>
          <a:xfrm flipV="1">
            <a:off x="5755265" y="356990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60" grpId="0" animBg="1"/>
      <p:bldP spid="61" grpId="0" animBg="1"/>
      <p:bldP spid="2070" grpId="0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2-Point Star 3"/>
          <p:cNvSpPr/>
          <p:nvPr/>
        </p:nvSpPr>
        <p:spPr>
          <a:xfrm>
            <a:off x="3721813" y="1815737"/>
            <a:ext cx="3841582" cy="3553097"/>
          </a:xfrm>
          <a:prstGeom prst="star32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Careful – what we call the “Base Unit” for conversions is GRAMS but the “SI Base Unit” for mass is KILOGRAMS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  <a:t>The Fundamental SI Units</a:t>
            </a:r>
            <a:b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</a:br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(le </a:t>
            </a:r>
            <a:r>
              <a:rPr lang="en-US" sz="4000" b="0" u="sng" dirty="0" err="1">
                <a:solidFill>
                  <a:srgbClr val="292929"/>
                </a:solidFill>
                <a:latin typeface="Bernard MT Condensed" panose="02050806060905020404" pitchFamily="18" charset="0"/>
              </a:rPr>
              <a:t>Système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International, SI)</a:t>
            </a:r>
          </a:p>
        </p:txBody>
      </p:sp>
      <p:graphicFrame>
        <p:nvGraphicFramePr>
          <p:cNvPr id="6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670416"/>
              </p:ext>
            </p:extLst>
          </p:nvPr>
        </p:nvGraphicFramePr>
        <p:xfrm>
          <a:off x="369888" y="1816100"/>
          <a:ext cx="4694237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308655" imgH="5889207" progId="Word.Document.8">
                  <p:embed/>
                </p:oleObj>
              </mc:Choice>
              <mc:Fallback>
                <p:oleObj name="Document" r:id="rId2" imgW="7308655" imgH="5889207" progId="Word.Document.8">
                  <p:embed/>
                  <p:pic>
                    <p:nvPicPr>
                      <p:cNvPr id="13315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816100"/>
                        <a:ext cx="4694237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61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05" y="213811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Derived Units</a:t>
            </a:r>
            <a:endParaRPr lang="en-US" sz="4000" b="0" u="sng" dirty="0">
              <a:solidFill>
                <a:srgbClr val="292929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7325" y="1071761"/>
            <a:ext cx="847315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Made by combining multiple units together</a:t>
            </a:r>
          </a:p>
          <a:p>
            <a:r>
              <a:rPr lang="en-US" sz="3200" dirty="0"/>
              <a:t>Examples:</a:t>
            </a:r>
          </a:p>
          <a:p>
            <a:pPr marL="457200" lvl="1" indent="0">
              <a:buNone/>
            </a:pPr>
            <a:r>
              <a:rPr lang="en-US" sz="2800" dirty="0"/>
              <a:t>		   miles/hour    =   speed in our cars in US</a:t>
            </a:r>
          </a:p>
          <a:p>
            <a:pPr marL="457200" lvl="1" indent="0">
              <a:buNone/>
            </a:pPr>
            <a:r>
              <a:rPr lang="en-US" sz="2800" dirty="0"/>
              <a:t>		   cm</a:t>
            </a:r>
            <a:r>
              <a:rPr lang="en-US" sz="2800" baseline="30000" dirty="0"/>
              <a:t>3</a:t>
            </a:r>
            <a:r>
              <a:rPr lang="en-US" sz="2800" dirty="0"/>
              <a:t>		    =   volume</a:t>
            </a:r>
          </a:p>
          <a:p>
            <a:pPr marL="457200" lvl="1" indent="0">
              <a:buNone/>
            </a:pPr>
            <a:r>
              <a:rPr lang="en-US" sz="2800" dirty="0"/>
              <a:t>		   m/s</a:t>
            </a:r>
            <a:r>
              <a:rPr lang="en-US" sz="2800" baseline="30000" dirty="0"/>
              <a:t>2</a:t>
            </a:r>
            <a:r>
              <a:rPr lang="en-US" sz="2800" dirty="0"/>
              <a:t>	    =   acceleration</a:t>
            </a:r>
          </a:p>
          <a:p>
            <a:pPr marL="457200" lvl="1" indent="0">
              <a:buNone/>
            </a:pPr>
            <a:r>
              <a:rPr lang="en-US" sz="2800" dirty="0"/>
              <a:t>		   </a:t>
            </a:r>
            <a:r>
              <a:rPr lang="en-US" sz="2800" dirty="0" err="1"/>
              <a:t>kg</a:t>
            </a:r>
            <a:r>
              <a:rPr lang="en-US" sz="2000" dirty="0" err="1"/>
              <a:t>•</a:t>
            </a:r>
            <a:r>
              <a:rPr lang="en-US" sz="2800" dirty="0" err="1"/>
              <a:t>m</a:t>
            </a:r>
            <a:r>
              <a:rPr lang="en-US" sz="2800" dirty="0"/>
              <a:t>/s</a:t>
            </a:r>
            <a:r>
              <a:rPr lang="en-US" sz="2800" baseline="30000" dirty="0"/>
              <a:t>2</a:t>
            </a:r>
            <a:r>
              <a:rPr lang="en-US" sz="2800" dirty="0"/>
              <a:t>         =   newton (measures force)</a:t>
            </a:r>
          </a:p>
        </p:txBody>
      </p:sp>
    </p:spTree>
    <p:extLst>
      <p:ext uri="{BB962C8B-B14F-4D97-AF65-F5344CB8AC3E}">
        <p14:creationId xmlns:p14="http://schemas.microsoft.com/office/powerpoint/2010/main" val="396084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uni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926" y="372291"/>
            <a:ext cx="7772400" cy="6135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4098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YouTube Link for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https://youtu.be/IfPJ7xKOfQU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2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93" y="1746914"/>
            <a:ext cx="8808776" cy="1325563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latin typeface="Bernard MT Condensed" panose="02050806060905020404" pitchFamily="18" charset="0"/>
              </a:rPr>
              <a:t>N1 - Chemistry Math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92" y="2918655"/>
            <a:ext cx="8808777" cy="2377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b="1" dirty="0">
                <a:solidFill>
                  <a:srgbClr val="FF0000"/>
                </a:solidFill>
              </a:rPr>
              <a:t>Target: I can use scientific notation and the metric system this year in my chemistry class.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9A837-5DEF-DB30-7ECD-5F945F9123FF}"/>
              </a:ext>
            </a:extLst>
          </p:cNvPr>
          <p:cNvSpPr txBox="1"/>
          <p:nvPr/>
        </p:nvSpPr>
        <p:spPr>
          <a:xfrm>
            <a:off x="212392" y="6237003"/>
            <a:ext cx="8636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hlinkClick r:id="rId2"/>
              </a:rPr>
              <a:t>https://youtu.be/IfPJ7xKOfQU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18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9" y="69014"/>
            <a:ext cx="8507881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Tired of really big or really small numbers???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71449" y="1440614"/>
            <a:ext cx="8755983" cy="4351338"/>
          </a:xfrm>
        </p:spPr>
        <p:txBody>
          <a:bodyPr>
            <a:normAutofit/>
          </a:bodyPr>
          <a:lstStyle/>
          <a:p>
            <a:r>
              <a:rPr lang="en-US" sz="3200" dirty="0"/>
              <a:t>Use scientific notation!</a:t>
            </a:r>
          </a:p>
          <a:p>
            <a:r>
              <a:rPr lang="en-US" sz="3200" dirty="0"/>
              <a:t>Move your decimal and </a:t>
            </a:r>
            <a:br>
              <a:rPr lang="en-US" sz="3200" dirty="0"/>
            </a:br>
            <a:r>
              <a:rPr lang="en-US" sz="3200" dirty="0"/>
              <a:t>rewrite it in “scientific </a:t>
            </a:r>
            <a:br>
              <a:rPr lang="en-US" sz="3200" dirty="0"/>
            </a:br>
            <a:r>
              <a:rPr lang="en-US" sz="3200" dirty="0"/>
              <a:t>notation format”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11" y="2177231"/>
            <a:ext cx="35252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3</a:t>
            </a:r>
            <a:r>
              <a:rPr lang="en-US" sz="16600" dirty="0">
                <a:solidFill>
                  <a:schemeClr val="accent2"/>
                </a:solidFill>
              </a:rPr>
              <a:t>.</a:t>
            </a:r>
            <a:r>
              <a:rPr lang="en-US" sz="5400" dirty="0">
                <a:solidFill>
                  <a:srgbClr val="00B050"/>
                </a:solidFill>
              </a:rPr>
              <a:t>54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00B0F0"/>
                </a:solidFill>
              </a:rPr>
              <a:t>x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7030A0"/>
                </a:solidFill>
              </a:rPr>
              <a:t>10</a:t>
            </a:r>
            <a:r>
              <a:rPr lang="en-US" sz="5400" baseline="30000" dirty="0">
                <a:solidFill>
                  <a:srgbClr val="FF66FF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449" y="4729929"/>
            <a:ext cx="1080086" cy="132343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One </a:t>
            </a:r>
            <a:br>
              <a:rPr lang="en-US" sz="4000" dirty="0"/>
            </a:br>
            <a:r>
              <a:rPr lang="en-US" sz="4000" dirty="0"/>
              <a:t>#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5780" y="5283927"/>
            <a:ext cx="734930" cy="769441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ym typeface="Symbol" panose="05050102010706020507" pitchFamily="18" charset="2"/>
              </a:rPr>
              <a:t>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2181976" y="4739170"/>
            <a:ext cx="1798720" cy="132343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Rest of the #s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85719" y="5283926"/>
            <a:ext cx="734930" cy="76944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 dirty="0">
                <a:sym typeface="Symbol" panose="05050102010706020507" pitchFamily="18" charset="2"/>
              </a:rPr>
              <a:t>x</a:t>
            </a:r>
            <a:endParaRPr lang="en-US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25672" y="4862280"/>
            <a:ext cx="1169326" cy="1200329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10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00021" y="4337772"/>
            <a:ext cx="2061959" cy="646331"/>
          </a:xfrm>
          <a:prstGeom prst="rect">
            <a:avLst/>
          </a:prstGeom>
          <a:noFill/>
          <a:ln w="76200"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Exponent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00021" y="5053159"/>
            <a:ext cx="2943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(telling how many times to move the decimal, and which way to move it!)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A2736732-35C8-8A40-8832-B20BCD03E745}"/>
              </a:ext>
            </a:extLst>
          </p:cNvPr>
          <p:cNvSpPr/>
          <p:nvPr/>
        </p:nvSpPr>
        <p:spPr>
          <a:xfrm>
            <a:off x="4496215" y="900753"/>
            <a:ext cx="4359077" cy="2626872"/>
          </a:xfrm>
          <a:prstGeom prst="wedgeRectCallout">
            <a:avLst>
              <a:gd name="adj1" fmla="val -50107"/>
              <a:gd name="adj2" fmla="val 104618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500"/>
              </a:lnSpc>
            </a:pPr>
            <a:r>
              <a:rPr lang="en-US" sz="2800" b="1" dirty="0">
                <a:solidFill>
                  <a:schemeClr val="tx1"/>
                </a:solidFill>
              </a:rPr>
              <a:t>“</a:t>
            </a:r>
            <a:r>
              <a:rPr lang="en-US" sz="2800" b="1" u="sng" dirty="0">
                <a:solidFill>
                  <a:schemeClr val="tx1"/>
                </a:solidFill>
              </a:rPr>
              <a:t>x 10 </a:t>
            </a:r>
            <a:r>
              <a:rPr lang="en-US" sz="2800" b="1" u="sng" baseline="30000" dirty="0">
                <a:solidFill>
                  <a:schemeClr val="tx1"/>
                </a:solidFill>
              </a:rPr>
              <a:t>EXPONENT</a:t>
            </a:r>
            <a:r>
              <a:rPr lang="en-US" sz="2800" b="1" dirty="0">
                <a:solidFill>
                  <a:schemeClr val="tx1"/>
                </a:solidFill>
              </a:rPr>
              <a:t>” is the same a </a:t>
            </a:r>
            <a:r>
              <a:rPr lang="en-US" sz="8800" dirty="0">
                <a:solidFill>
                  <a:schemeClr val="tx1"/>
                </a:solidFill>
              </a:rPr>
              <a:t>E</a:t>
            </a:r>
          </a:p>
          <a:p>
            <a:pPr algn="ctr">
              <a:lnSpc>
                <a:spcPts val="6500"/>
              </a:lnSpc>
            </a:pPr>
            <a:r>
              <a:rPr lang="en-US" sz="4400" dirty="0">
                <a:solidFill>
                  <a:srgbClr val="FF0000"/>
                </a:solidFill>
              </a:rPr>
              <a:t>3</a:t>
            </a:r>
            <a:r>
              <a:rPr lang="en-US" sz="4400" dirty="0">
                <a:solidFill>
                  <a:schemeClr val="accent2"/>
                </a:solidFill>
              </a:rPr>
              <a:t>.</a:t>
            </a:r>
            <a:r>
              <a:rPr lang="en-US" sz="4400" dirty="0">
                <a:solidFill>
                  <a:srgbClr val="00B050"/>
                </a:solidFill>
              </a:rPr>
              <a:t>54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en-US" sz="4400" baseline="30000" dirty="0">
                <a:solidFill>
                  <a:srgbClr val="FF66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394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7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33400"/>
            <a:ext cx="9142413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600200" y="1614488"/>
            <a:ext cx="7542213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25788" y="2865438"/>
            <a:ext cx="285432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124200" y="3505200"/>
            <a:ext cx="34686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55725" y="4540250"/>
            <a:ext cx="1873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04913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717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871913" y="4540250"/>
            <a:ext cx="5056187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014788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1485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Nature of Measurement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88337" y="1120019"/>
            <a:ext cx="8532813" cy="30839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Measurement - </a:t>
            </a:r>
            <a:r>
              <a:rPr lang="en-US" sz="3600" b="1" i="1" u="sng" dirty="0"/>
              <a:t>quantitative</a:t>
            </a:r>
            <a:r>
              <a:rPr lang="en-US" sz="3600" b="1" dirty="0"/>
              <a:t> observation </a:t>
            </a:r>
          </a:p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Consisting of 2 parts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Part 1 – </a:t>
            </a:r>
            <a:r>
              <a:rPr lang="en-US" sz="3600" b="1" dirty="0">
                <a:solidFill>
                  <a:srgbClr val="FF0000"/>
                </a:solidFill>
              </a:rPr>
              <a:t>number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Part 2 – </a:t>
            </a:r>
            <a:r>
              <a:rPr lang="en-US" sz="3600" b="1" dirty="0">
                <a:solidFill>
                  <a:srgbClr val="00B0F0"/>
                </a:solidFill>
              </a:rPr>
              <a:t>scale (unit)</a:t>
            </a:r>
          </a:p>
          <a:p>
            <a:pPr lvl="1" eaLnBrk="0" hangingPunct="0">
              <a:lnSpc>
                <a:spcPct val="90000"/>
              </a:lnSpc>
            </a:pPr>
            <a:endParaRPr lang="en-US" sz="3600" b="1" dirty="0"/>
          </a:p>
          <a:p>
            <a:pPr lvl="1" eaLnBrk="0" hangingPunct="0">
              <a:lnSpc>
                <a:spcPct val="90000"/>
              </a:lnSpc>
            </a:pPr>
            <a:r>
              <a:rPr lang="en-US" sz="3600" b="1" dirty="0"/>
              <a:t>Example: </a:t>
            </a:r>
            <a:r>
              <a:rPr lang="en-US" sz="3600" b="1" dirty="0">
                <a:solidFill>
                  <a:srgbClr val="FF0000"/>
                </a:solidFill>
              </a:rPr>
              <a:t>20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rgbClr val="00B0F0"/>
                </a:solidFill>
              </a:rPr>
              <a:t>grams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469732" y="3767574"/>
            <a:ext cx="3213463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We will be using the metric system for our units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469732" y="2085580"/>
            <a:ext cx="3551418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We will be using a lot of scientific notation for our numbers</a:t>
            </a:r>
          </a:p>
        </p:txBody>
      </p:sp>
    </p:spTree>
    <p:extLst>
      <p:ext uri="{BB962C8B-B14F-4D97-AF65-F5344CB8AC3E}">
        <p14:creationId xmlns:p14="http://schemas.microsoft.com/office/powerpoint/2010/main" val="18352022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Why the Metric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3177925" cy="4351338"/>
          </a:xfrm>
        </p:spPr>
        <p:txBody>
          <a:bodyPr>
            <a:normAutofit/>
          </a:bodyPr>
          <a:lstStyle/>
          <a:p>
            <a:r>
              <a:rPr lang="en-US" sz="4000" dirty="0"/>
              <a:t>We all need to speak the same “math language.”</a:t>
            </a:r>
          </a:p>
          <a:p>
            <a:r>
              <a:rPr lang="en-US" sz="4000" dirty="0"/>
              <a:t>Everyone else uses it!</a:t>
            </a:r>
          </a:p>
          <a:p>
            <a:r>
              <a:rPr lang="en-US" sz="4000" dirty="0"/>
              <a:t>It is easier!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720" y="1171741"/>
            <a:ext cx="5181604" cy="54550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3674720" y="5065160"/>
            <a:ext cx="5181604" cy="1561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b="1" dirty="0">
                <a:solidFill>
                  <a:schemeClr val="tx1"/>
                </a:solidFill>
              </a:rPr>
              <a:t>Adult deer are as tall as a bicycle. They weigh as much as 800 hamburgers. </a:t>
            </a:r>
          </a:p>
        </p:txBody>
      </p:sp>
      <p:pic>
        <p:nvPicPr>
          <p:cNvPr id="7" name="Picture 2" descr="Dublin, Ohio, USA » De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720" y="2979506"/>
            <a:ext cx="5181604" cy="20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74720" y="1202663"/>
            <a:ext cx="5181604" cy="177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700" b="1" u="sng" dirty="0">
                <a:solidFill>
                  <a:schemeClr val="tx1"/>
                </a:solidFill>
              </a:rPr>
              <a:t>The British: </a:t>
            </a:r>
            <a:r>
              <a:rPr lang="en-US" sz="2700" b="1" dirty="0">
                <a:solidFill>
                  <a:schemeClr val="tx1"/>
                </a:solidFill>
              </a:rPr>
              <a:t>Hey guys, we developed this thing called the metric system…</a:t>
            </a:r>
          </a:p>
          <a:p>
            <a:r>
              <a:rPr lang="en-US" sz="2700" b="1" u="sng" dirty="0">
                <a:solidFill>
                  <a:schemeClr val="tx1"/>
                </a:solidFill>
              </a:rPr>
              <a:t>Americans:</a:t>
            </a:r>
          </a:p>
        </p:txBody>
      </p:sp>
    </p:spTree>
    <p:extLst>
      <p:ext uri="{BB962C8B-B14F-4D97-AF65-F5344CB8AC3E}">
        <p14:creationId xmlns:p14="http://schemas.microsoft.com/office/powerpoint/2010/main" val="28990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2" y="-14020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How is it easier?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92" y="935288"/>
            <a:ext cx="4646194" cy="4351338"/>
          </a:xfrm>
        </p:spPr>
        <p:txBody>
          <a:bodyPr>
            <a:normAutofit/>
          </a:bodyPr>
          <a:lstStyle/>
          <a:p>
            <a:r>
              <a:rPr lang="en-US" sz="3200" dirty="0"/>
              <a:t>Metric system works on “BASE TEN”</a:t>
            </a:r>
          </a:p>
          <a:p>
            <a:r>
              <a:rPr lang="en-US" sz="3200" dirty="0"/>
              <a:t>Everything is changed by a factor of 10</a:t>
            </a:r>
          </a:p>
          <a:p>
            <a:r>
              <a:rPr lang="en-US" sz="3200" dirty="0"/>
              <a:t>English system is totally random!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35438"/>
              </p:ext>
            </p:extLst>
          </p:nvPr>
        </p:nvGraphicFramePr>
        <p:xfrm>
          <a:off x="368967" y="3885933"/>
          <a:ext cx="4130844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Compared</a:t>
                      </a:r>
                      <a:r>
                        <a:rPr lang="en-US" sz="2000" b="1" baseline="0" dirty="0"/>
                        <a:t> to “base” unit of a meter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Decameter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Hectometer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Kilometer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2145"/>
              </p:ext>
            </p:extLst>
          </p:nvPr>
        </p:nvGraphicFramePr>
        <p:xfrm>
          <a:off x="4757486" y="335013"/>
          <a:ext cx="4130844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Compared</a:t>
                      </a:r>
                      <a:r>
                        <a:rPr lang="en-US" sz="2000" b="1" baseline="0" dirty="0"/>
                        <a:t> to “base” unit of a foot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Yard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Fathom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6.0761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Furlong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Mile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5,280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Nautical</a:t>
                      </a:r>
                      <a:r>
                        <a:rPr lang="en-US" sz="2400" b="1" baseline="0" dirty="0"/>
                        <a:t> mi.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6,076.1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League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15,840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&quot;No&quot; Symbol 5"/>
          <p:cNvSpPr/>
          <p:nvPr/>
        </p:nvSpPr>
        <p:spPr>
          <a:xfrm>
            <a:off x="4499811" y="89353"/>
            <a:ext cx="4566988" cy="5534526"/>
          </a:xfrm>
          <a:prstGeom prst="noSmoking">
            <a:avLst>
              <a:gd name="adj" fmla="val 311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Converting Metric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78867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Just move the decimal!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7042" y="1658934"/>
            <a:ext cx="8449465" cy="4921377"/>
            <a:chOff x="397042" y="1658934"/>
            <a:chExt cx="8449465" cy="492137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609600" y="1981200"/>
              <a:ext cx="1066800" cy="1066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Kilo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1676400" y="25146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Hecto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2743200" y="30480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Deka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810000" y="3657600"/>
              <a:ext cx="1069848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Base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EBEBEB"/>
                  </a:solidFill>
                  <a:effectLst/>
                  <a:uLnTx/>
                  <a:uFillTx/>
                  <a:latin typeface="Times New Roman" pitchFamily="18" charset="0"/>
                </a:rPr>
                <a:t>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889326" y="41148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Deci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968652" y="45720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Centi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7035452" y="50292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Milli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5968652" y="1658934"/>
              <a:ext cx="2877855" cy="1968674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smaller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unit, move decimal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to the right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multiply</a:t>
              </a:r>
              <a:r>
                <a:rPr lang="en-US" sz="2400" kern="0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397042" y="4721348"/>
              <a:ext cx="2879558" cy="1858963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larger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unit, move decimal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to the left </a:t>
              </a:r>
              <a:b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divide)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6670109" y="3475208"/>
              <a:ext cx="1719197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 flipH="1">
              <a:off x="701842" y="6339185"/>
              <a:ext cx="1847589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152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7" y="-34816"/>
            <a:ext cx="7886700" cy="1325563"/>
          </a:xfrm>
        </p:spPr>
        <p:txBody>
          <a:bodyPr/>
          <a:lstStyle/>
          <a:p>
            <a:r>
              <a:rPr lang="en-US" u="sng" dirty="0">
                <a:latin typeface="Bernard MT Condensed" panose="02050806060905020404" pitchFamily="18" charset="0"/>
              </a:rPr>
              <a:t>How do I remember the prefixes?</a:t>
            </a:r>
            <a:endParaRPr lang="en-US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13778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enry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ied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rinking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hocolate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ilk</a:t>
            </a:r>
          </a:p>
        </p:txBody>
      </p:sp>
      <p:pic>
        <p:nvPicPr>
          <p:cNvPr id="16" name="Picture 4" descr="C:\Users\Stephanie\AppData\Local\Microsoft\Windows\Temporary Internet Files\Content.IE5\2XR4OUFQ\MM9000465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244504"/>
            <a:ext cx="2133600" cy="2074877"/>
          </a:xfrm>
          <a:prstGeom prst="rect">
            <a:avLst/>
          </a:prstGeom>
          <a:noFill/>
        </p:spPr>
      </p:pic>
      <p:pic>
        <p:nvPicPr>
          <p:cNvPr id="17" name="Picture 5" descr="C:\Users\Stephanie\AppData\Local\Microsoft\Windows\Temporary Internet Files\Content.IE5\1MY86VYY\MC9001389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3192" y="3880982"/>
            <a:ext cx="2233208" cy="2438400"/>
          </a:xfrm>
          <a:prstGeom prst="rect">
            <a:avLst/>
          </a:prstGeom>
          <a:noFill/>
        </p:spPr>
      </p:pic>
      <p:pic>
        <p:nvPicPr>
          <p:cNvPr id="18" name="Picture 7" descr="C:\Users\Stephanie\AppData\Local\Microsoft\Windows\Temporary Internet Files\Content.IE5\O7BKLZPO\MP90043102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3595" y="4032044"/>
            <a:ext cx="2291805" cy="228733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76200" y="1671182"/>
            <a:ext cx="582211" cy="1905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KILO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4189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HECTO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1671182"/>
            <a:ext cx="513410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DEKA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DECI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674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CENTI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MILLI</a:t>
            </a:r>
          </a:p>
        </p:txBody>
      </p:sp>
    </p:spTree>
    <p:extLst>
      <p:ext uri="{BB962C8B-B14F-4D97-AF65-F5344CB8AC3E}">
        <p14:creationId xmlns:p14="http://schemas.microsoft.com/office/powerpoint/2010/main" val="1847664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20" y="255112"/>
            <a:ext cx="7886700" cy="1325563"/>
          </a:xfrm>
        </p:spPr>
        <p:txBody>
          <a:bodyPr/>
          <a:lstStyle/>
          <a:p>
            <a:r>
              <a:rPr lang="en-US" dirty="0">
                <a:latin typeface="Bernard MT Condensed" panose="02050806060905020404" pitchFamily="18" charset="0"/>
              </a:rPr>
              <a:t>What are the </a:t>
            </a:r>
            <a:br>
              <a:rPr lang="en-US" dirty="0">
                <a:latin typeface="Bernard MT Condensed" panose="02050806060905020404" pitchFamily="18" charset="0"/>
              </a:rPr>
            </a:br>
            <a:r>
              <a:rPr lang="en-US" u="sng" dirty="0">
                <a:latin typeface="Bernard MT Condensed" panose="02050806060905020404" pitchFamily="18" charset="0"/>
              </a:rPr>
              <a:t>“Base Units?”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33820" y="2632552"/>
            <a:ext cx="10668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Kilo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300620" y="31659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Hecto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7420" y="36993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Deka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446252" y="4308952"/>
            <a:ext cx="1069848" cy="1069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Base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513546" y="47661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Deci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80840" y="52233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Centi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6647640" y="56805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Milli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06320"/>
              </p:ext>
            </p:extLst>
          </p:nvPr>
        </p:nvGraphicFramePr>
        <p:xfrm>
          <a:off x="4322406" y="491173"/>
          <a:ext cx="3610779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Measuring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Unit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Meter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Liter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Gram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Second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Temp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Kelvin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# of molecules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Mole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3393</TotalTime>
  <Words>799</Words>
  <Application>Microsoft Office PowerPoint</Application>
  <PresentationFormat>On-screen Show (4:3)</PresentationFormat>
  <Paragraphs>174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Bernard MT Condensed</vt:lpstr>
      <vt:lpstr>Calibri</vt:lpstr>
      <vt:lpstr>Calibri Light</vt:lpstr>
      <vt:lpstr>Symbol</vt:lpstr>
      <vt:lpstr>Times New Roman</vt:lpstr>
      <vt:lpstr>Wingdings</vt:lpstr>
      <vt:lpstr>Office Theme</vt:lpstr>
      <vt:lpstr>Document</vt:lpstr>
      <vt:lpstr>N1 - Chemistry Math Review </vt:lpstr>
      <vt:lpstr>N1 - Chemistry Math Review </vt:lpstr>
      <vt:lpstr>Tired of really big or really small numbers???</vt:lpstr>
      <vt:lpstr>Nature of Measurement</vt:lpstr>
      <vt:lpstr>Why the Metric System?</vt:lpstr>
      <vt:lpstr>How is it easier?</vt:lpstr>
      <vt:lpstr>Converting Metric System</vt:lpstr>
      <vt:lpstr>How do I remember the prefixes?</vt:lpstr>
      <vt:lpstr>What are the  “Base Units?”</vt:lpstr>
      <vt:lpstr>Guided Practice</vt:lpstr>
      <vt:lpstr>Guided Practice</vt:lpstr>
      <vt:lpstr>The Fundamental SI Units  (le Système International, SI)</vt:lpstr>
      <vt:lpstr>Derived Units</vt:lpstr>
      <vt:lpstr>PowerPoint Presentation</vt:lpstr>
      <vt:lpstr>YouTube Link for this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and Conversions Gone Wrong!</dc:title>
  <dc:creator>Farmer, Stephanie [DH]</dc:creator>
  <cp:lastModifiedBy>Farmer, Stephanie [DH]</cp:lastModifiedBy>
  <cp:revision>61</cp:revision>
  <dcterms:created xsi:type="dcterms:W3CDTF">2018-05-31T21:13:58Z</dcterms:created>
  <dcterms:modified xsi:type="dcterms:W3CDTF">2024-06-16T18:03:44Z</dcterms:modified>
</cp:coreProperties>
</file>