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59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0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65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60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30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34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53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73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69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3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7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79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7D422-2F6D-43B6-997B-2AED0277DC17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19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972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760720"/>
            <a:ext cx="12192000" cy="10972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097282"/>
            <a:ext cx="1219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N37</a:t>
            </a:r>
          </a:p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Heating and Cooling Curves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448594"/>
            <a:ext cx="1219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 smtClean="0">
                <a:solidFill>
                  <a:srgbClr val="FF0000"/>
                </a:solidFill>
              </a:rPr>
              <a:t>Target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r>
              <a:rPr lang="en-US" sz="4400" b="1" dirty="0" smtClean="0">
                <a:solidFill>
                  <a:srgbClr val="FF0000"/>
                </a:solidFill>
              </a:rPr>
              <a:t>I can use heating and cooling curves to help calculate the energy changes during phase changes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27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47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93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447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Calculate ONE line segment at a time!!!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53792" y="1509008"/>
            <a:ext cx="9238130" cy="5348992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34524" y="4138756"/>
            <a:ext cx="1321175" cy="7290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349628" y="4061012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04468" y="3657600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410388" y="1653988"/>
            <a:ext cx="2881031" cy="13447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3536580" y="2416135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005922" y="4397188"/>
            <a:ext cx="2286000" cy="22053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439337" y="2172661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91676" y="2552003"/>
            <a:ext cx="1264023" cy="7828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727144" y="1414879"/>
            <a:ext cx="325418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Calculate everything separately and then add up your answers. You could have up to five Q values to add up!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6689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Careful with ∆T Values!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53792" y="1509008"/>
            <a:ext cx="9238130" cy="5348992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34524" y="4138756"/>
            <a:ext cx="1321175" cy="7290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349628" y="4061012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04468" y="3657600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410388" y="1653988"/>
            <a:ext cx="2881031" cy="13447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3536580" y="2416135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005922" y="4397188"/>
            <a:ext cx="2286000" cy="22053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439337" y="2172661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91676" y="2552003"/>
            <a:ext cx="1264023" cy="7828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461566" y="1580108"/>
            <a:ext cx="36340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Use ONLY the temperature change on the ONE LINE you are working with at a time!</a:t>
            </a:r>
            <a:br>
              <a:rPr lang="en-US" sz="3200" dirty="0" smtClean="0"/>
            </a:br>
            <a:r>
              <a:rPr lang="en-US" sz="3200" i="1" dirty="0" smtClean="0"/>
              <a:t>You will see this on our practice problems in a minute…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1565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47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93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447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Practice Problems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5482" y="1601124"/>
            <a:ext cx="1135379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/>
              <a:t>Glue the questions in your notebook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/>
              <a:t>Show your work the way I do!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/>
              <a:t>Annotate the practice problems with comments, tips, warnings, explanations, </a:t>
            </a:r>
            <a:r>
              <a:rPr lang="en-US" sz="4000" b="1" dirty="0" err="1"/>
              <a:t>etc</a:t>
            </a:r>
            <a:r>
              <a:rPr lang="en-US" sz="4000" b="1" dirty="0"/>
              <a:t>! These are NOTES not just practice problems!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8205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47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93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447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Practice Problems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5482" y="1601124"/>
            <a:ext cx="1141027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200" b="1" dirty="0" smtClean="0"/>
              <a:t>What is the energy needed to melt 326 grams of ice and heat it to 100°C?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/>
              <a:t>Determine the energy required to convert 21.1 grams of ice at </a:t>
            </a:r>
            <a:r>
              <a:rPr lang="en-US" sz="3200" b="1" dirty="0" smtClean="0"/>
              <a:t>-</a:t>
            </a:r>
            <a:r>
              <a:rPr lang="en-US" sz="3200" b="1" dirty="0"/>
              <a:t>6°C to steam at </a:t>
            </a:r>
            <a:r>
              <a:rPr lang="en-US" sz="3200" b="1" dirty="0" smtClean="0"/>
              <a:t>100°C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/>
              <a:t>What is the heat </a:t>
            </a:r>
            <a:r>
              <a:rPr lang="en-US" sz="3200" b="1" dirty="0" smtClean="0"/>
              <a:t>transfer involved when you convert </a:t>
            </a:r>
            <a:r>
              <a:rPr lang="en-US" sz="3200" b="1" dirty="0"/>
              <a:t>51 grams of </a:t>
            </a:r>
            <a:r>
              <a:rPr lang="en-US" sz="3200" b="1" dirty="0" smtClean="0"/>
              <a:t>water 0°C to ice at </a:t>
            </a:r>
            <a:r>
              <a:rPr lang="en-US" sz="3200" b="1" dirty="0"/>
              <a:t>-</a:t>
            </a:r>
            <a:r>
              <a:rPr lang="en-US" sz="3200" b="1" dirty="0" smtClean="0"/>
              <a:t>20.3°C?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/>
              <a:t>What is the energy absorbed when you melt 75 grams of ice at -5°C to </a:t>
            </a:r>
            <a:r>
              <a:rPr lang="en-US" sz="3200" b="1" dirty="0" smtClean="0"/>
              <a:t>water </a:t>
            </a:r>
            <a:r>
              <a:rPr lang="en-US" sz="3200" b="1" dirty="0"/>
              <a:t>at </a:t>
            </a:r>
            <a:r>
              <a:rPr lang="en-US" sz="3200" b="1" dirty="0" smtClean="0"/>
              <a:t>90°C</a:t>
            </a:r>
            <a:r>
              <a:rPr lang="en-US" sz="3200" b="1" dirty="0"/>
              <a:t>?</a:t>
            </a:r>
            <a:endParaRPr lang="en-US" sz="34400" b="1" dirty="0" smtClean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4916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6984" y="421141"/>
            <a:ext cx="11249025" cy="17049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3350" y="2124075"/>
            <a:ext cx="11925300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0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0500" y="289832"/>
            <a:ext cx="12001500" cy="22288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0500" y="2680063"/>
            <a:ext cx="118110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27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What do they show us?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1886" y="1593669"/>
            <a:ext cx="1180011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 smtClean="0"/>
              <a:t> Heating or cooling </a:t>
            </a:r>
            <a:r>
              <a:rPr lang="en-US" sz="4400" dirty="0" smtClean="0">
                <a:sym typeface="Wingdings" panose="05000000000000000000" pitchFamily="2" charset="2"/>
              </a:rPr>
              <a:t> </a:t>
            </a:r>
            <a:r>
              <a:rPr lang="en-US" sz="4000" i="1" dirty="0" smtClean="0">
                <a:sym typeface="Wingdings" panose="05000000000000000000" pitchFamily="2" charset="2"/>
              </a:rPr>
              <a:t>the sloped parts of graph </a:t>
            </a:r>
            <a:endParaRPr lang="en-US" sz="4000" i="1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 smtClean="0">
                <a:sym typeface="Wingdings" panose="05000000000000000000" pitchFamily="2" charset="2"/>
              </a:rPr>
              <a:t> Phase changes  </a:t>
            </a:r>
            <a:r>
              <a:rPr lang="en-US" sz="4000" i="1" dirty="0" smtClean="0">
                <a:sym typeface="Wingdings" panose="05000000000000000000" pitchFamily="2" charset="2"/>
              </a:rPr>
              <a:t>the flat parts of graph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0" y="3336200"/>
            <a:ext cx="13063" cy="218506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4572001" y="5495925"/>
            <a:ext cx="2834639" cy="2534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33117" y="5566989"/>
            <a:ext cx="34094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TIME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3154751" y="4122178"/>
            <a:ext cx="21567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TEMP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6901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Heating Curve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026228" y="2122718"/>
            <a:ext cx="0" cy="348778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013165" y="5584376"/>
            <a:ext cx="4288973" cy="1306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055175" y="4585067"/>
            <a:ext cx="635726" cy="99930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676552" y="4571626"/>
            <a:ext cx="100584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682392" y="3716007"/>
            <a:ext cx="557348" cy="90133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196591" y="3683729"/>
            <a:ext cx="914400" cy="78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098820" y="2807791"/>
            <a:ext cx="569768" cy="88170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3513909" y="5084721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153940" y="4166676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6566263" y="3147064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314405" y="4837181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Heating a solid</a:t>
            </a:r>
            <a:endParaRPr lang="en-US" sz="2400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7060473" y="3972854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Heating a liquid</a:t>
            </a:r>
            <a:endParaRPr lang="en-US" sz="2400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8414656" y="2916231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Heating a gas</a:t>
            </a:r>
            <a:endParaRPr lang="en-US" sz="2400" i="1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205598" y="3012217"/>
            <a:ext cx="0" cy="1407579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653791" y="2157441"/>
            <a:ext cx="0" cy="1407579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219870" y="2203546"/>
            <a:ext cx="2005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Melting</a:t>
            </a:r>
          </a:p>
          <a:p>
            <a:pPr algn="ctr"/>
            <a:r>
              <a:rPr lang="en-US" sz="2400" i="1" dirty="0" smtClean="0"/>
              <a:t>Solid </a:t>
            </a:r>
            <a:r>
              <a:rPr lang="en-US" sz="2400" i="1" dirty="0" smtClean="0">
                <a:sym typeface="Wingdings" panose="05000000000000000000" pitchFamily="2" charset="2"/>
              </a:rPr>
              <a:t> Liquid</a:t>
            </a:r>
            <a:endParaRPr lang="en-US" sz="24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4682392" y="1423399"/>
            <a:ext cx="2005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Vaporizing </a:t>
            </a:r>
          </a:p>
          <a:p>
            <a:pPr algn="ctr"/>
            <a:r>
              <a:rPr lang="en-US" sz="2400" i="1" dirty="0" smtClean="0"/>
              <a:t>Liquid </a:t>
            </a:r>
            <a:r>
              <a:rPr lang="en-US" sz="2400" i="1" dirty="0" smtClean="0">
                <a:sym typeface="Wingdings" panose="05000000000000000000" pitchFamily="2" charset="2"/>
              </a:rPr>
              <a:t> Gas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69500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Cooling </a:t>
            </a:r>
            <a:r>
              <a:rPr lang="en-US" sz="7200" b="1" dirty="0" smtClean="0">
                <a:latin typeface="Agency FB" panose="020B0503020202020204" pitchFamily="34" charset="0"/>
              </a:rPr>
              <a:t>Curve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026228" y="2122718"/>
            <a:ext cx="0" cy="348778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013165" y="5584376"/>
            <a:ext cx="4288973" cy="1306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029495" y="2639056"/>
            <a:ext cx="635726" cy="99930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078633" y="4530611"/>
            <a:ext cx="100584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21285" y="3629273"/>
            <a:ext cx="557348" cy="90133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623855" y="3629273"/>
            <a:ext cx="914400" cy="78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044328" y="4518745"/>
            <a:ext cx="569768" cy="88170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6439222" y="4975931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2442754" y="4205862"/>
            <a:ext cx="2221775" cy="1343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621527" y="3408783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188814" y="4573401"/>
            <a:ext cx="11248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Cooling</a:t>
            </a:r>
            <a:br>
              <a:rPr lang="en-US" sz="2400" i="1" dirty="0" smtClean="0"/>
            </a:br>
            <a:r>
              <a:rPr lang="en-US" sz="2400" i="1" dirty="0" smtClean="0"/>
              <a:t> </a:t>
            </a:r>
            <a:r>
              <a:rPr lang="en-US" sz="2400" i="1" dirty="0" smtClean="0"/>
              <a:t>a solid</a:t>
            </a:r>
            <a:endParaRPr lang="en-US" sz="2400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1018935" y="3803801"/>
            <a:ext cx="1524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Cooling</a:t>
            </a:r>
            <a:br>
              <a:rPr lang="en-US" sz="2400" i="1" dirty="0" smtClean="0"/>
            </a:br>
            <a:r>
              <a:rPr lang="en-US" sz="2400" i="1" dirty="0" smtClean="0"/>
              <a:t>a </a:t>
            </a:r>
            <a:r>
              <a:rPr lang="en-US" sz="2400" i="1" dirty="0" smtClean="0"/>
              <a:t>liquid</a:t>
            </a:r>
            <a:endParaRPr lang="en-US" sz="2400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267344" y="2809663"/>
            <a:ext cx="1517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Coolin</a:t>
            </a:r>
            <a:r>
              <a:rPr lang="en-US" sz="2400" i="1" dirty="0" smtClean="0"/>
              <a:t>g </a:t>
            </a:r>
            <a:br>
              <a:rPr lang="en-US" sz="2400" i="1" dirty="0" smtClean="0"/>
            </a:br>
            <a:r>
              <a:rPr lang="en-US" sz="2400" i="1" dirty="0" smtClean="0"/>
              <a:t>a </a:t>
            </a:r>
            <a:r>
              <a:rPr lang="en-US" sz="2400" i="1" dirty="0" smtClean="0"/>
              <a:t>gas</a:t>
            </a:r>
            <a:endParaRPr lang="en-US" sz="2400" i="1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4080413" y="2653827"/>
            <a:ext cx="642" cy="859625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581553" y="3513452"/>
            <a:ext cx="0" cy="873905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621894" y="3135333"/>
            <a:ext cx="2005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Freezing</a:t>
            </a:r>
            <a:endParaRPr lang="en-US" sz="2400" i="1" dirty="0" smtClean="0"/>
          </a:p>
          <a:p>
            <a:pPr algn="ctr"/>
            <a:r>
              <a:rPr lang="en-US" sz="2400" i="1" dirty="0" smtClean="0"/>
              <a:t>Liquid </a:t>
            </a:r>
            <a:r>
              <a:rPr lang="en-US" sz="2400" i="1" dirty="0" smtClean="0">
                <a:sym typeface="Wingdings" panose="05000000000000000000" pitchFamily="2" charset="2"/>
              </a:rPr>
              <a:t> Solid</a:t>
            </a:r>
            <a:endParaRPr lang="en-US" sz="24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4161225" y="1979328"/>
            <a:ext cx="2005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Condensing </a:t>
            </a:r>
            <a:endParaRPr lang="en-US" sz="2400" i="1" dirty="0" smtClean="0"/>
          </a:p>
          <a:p>
            <a:pPr algn="ctr"/>
            <a:r>
              <a:rPr lang="en-US" sz="2400" i="1" dirty="0" smtClean="0">
                <a:sym typeface="Wingdings" panose="05000000000000000000" pitchFamily="2" charset="2"/>
              </a:rPr>
              <a:t>Gas  Liquid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1447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Why are some areas sloped and some flat?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96635"/>
              </p:ext>
            </p:extLst>
          </p:nvPr>
        </p:nvGraphicFramePr>
        <p:xfrm>
          <a:off x="1815354" y="1549166"/>
          <a:ext cx="9238128" cy="44783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69030">
                  <a:extLst>
                    <a:ext uri="{9D8B030D-6E8A-4147-A177-3AD203B41FA5}">
                      <a16:colId xmlns:a16="http://schemas.microsoft.com/office/drawing/2014/main" val="2175063566"/>
                    </a:ext>
                  </a:extLst>
                </a:gridCol>
                <a:gridCol w="4969098">
                  <a:extLst>
                    <a:ext uri="{9D8B030D-6E8A-4147-A177-3AD203B41FA5}">
                      <a16:colId xmlns:a16="http://schemas.microsoft.com/office/drawing/2014/main" val="3292352087"/>
                    </a:ext>
                  </a:extLst>
                </a:gridCol>
              </a:tblGrid>
              <a:tr h="50582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Heating/Cooling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92D050"/>
                          </a:solidFill>
                        </a:rPr>
                        <a:t>Phase Changes</a:t>
                      </a:r>
                      <a:endParaRPr lang="en-US" sz="2800" b="1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1726894"/>
                  </a:ext>
                </a:extLst>
              </a:tr>
              <a:tr h="56533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Issue:</a:t>
                      </a:r>
                    </a:p>
                    <a:p>
                      <a:pPr algn="ctr"/>
                      <a:r>
                        <a:rPr lang="en-US" sz="3200" b="1" dirty="0" smtClean="0"/>
                        <a:t>SPEED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Issue: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/>
                        <a:t>POSITION</a:t>
                      </a:r>
                      <a:endParaRPr lang="en-US" sz="3200" b="1" i="0" u="none" baseline="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584512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All the energy is going towards </a:t>
                      </a:r>
                      <a:r>
                        <a:rPr lang="en-US" sz="3200" b="1" dirty="0" smtClean="0"/>
                        <a:t>SPEEDING</a:t>
                      </a:r>
                      <a:r>
                        <a:rPr lang="en-US" sz="3200" b="1" baseline="0" dirty="0" smtClean="0"/>
                        <a:t> UP </a:t>
                      </a:r>
                      <a:r>
                        <a:rPr lang="en-US" sz="3200" baseline="0" dirty="0" smtClean="0"/>
                        <a:t>the molecules</a:t>
                      </a:r>
                      <a:endParaRPr lang="en-US" sz="32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i="0" u="none" baseline="0" dirty="0" smtClean="0"/>
                        <a:t>All the energy is going towards </a:t>
                      </a:r>
                      <a:r>
                        <a:rPr lang="en-US" sz="3200" b="1" i="0" u="none" baseline="0" dirty="0" smtClean="0"/>
                        <a:t>SPREADING OUT </a:t>
                      </a:r>
                      <a:r>
                        <a:rPr lang="en-US" sz="3200" i="0" u="none" baseline="0" dirty="0" smtClean="0"/>
                        <a:t>the molecules </a:t>
                      </a:r>
                      <a:endParaRPr lang="en-US" sz="32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231651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Results in a temperature change</a:t>
                      </a:r>
                      <a:endParaRPr lang="en-US" sz="2800" baseline="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Results</a:t>
                      </a:r>
                      <a:r>
                        <a:rPr lang="en-US" sz="2800" baseline="0" dirty="0" smtClean="0"/>
                        <a:t> in </a:t>
                      </a:r>
                      <a:r>
                        <a:rPr lang="en-US" sz="2800" b="1" baseline="0" dirty="0" smtClean="0"/>
                        <a:t>NO </a:t>
                      </a:r>
                      <a:r>
                        <a:rPr lang="en-US" sz="2800" baseline="0" dirty="0" smtClean="0"/>
                        <a:t>temperature change</a:t>
                      </a:r>
                      <a:endParaRPr lang="en-US" sz="28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739034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161211" y="2181497"/>
            <a:ext cx="1815738" cy="9013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81199" y="3203186"/>
            <a:ext cx="3975463" cy="13949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33601" y="4976948"/>
            <a:ext cx="3587932" cy="9899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93131" y="2220686"/>
            <a:ext cx="3405051" cy="7853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434418" y="3203186"/>
            <a:ext cx="4407753" cy="13949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591780" y="4834475"/>
            <a:ext cx="4250392" cy="11063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9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How is our math changed by NO ∆T?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7917" y="1368739"/>
            <a:ext cx="4539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rgbClr val="FF0000"/>
                </a:solidFill>
              </a:rPr>
              <a:t>HEATING/COOLING</a:t>
            </a:r>
            <a:endParaRPr lang="en-US" sz="4000" b="1" u="sng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2388" y="2057401"/>
            <a:ext cx="6010836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Q = </a:t>
            </a:r>
            <a:r>
              <a:rPr lang="en-US" sz="3200" dirty="0" err="1" smtClean="0"/>
              <a:t>mC∆T</a:t>
            </a: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C = J/</a:t>
            </a:r>
            <a:r>
              <a:rPr lang="en-US" sz="3200" dirty="0" err="1" smtClean="0"/>
              <a:t>g°C</a:t>
            </a:r>
            <a:r>
              <a:rPr lang="en-US" sz="3200" dirty="0" smtClean="0"/>
              <a:t>  </a:t>
            </a:r>
            <a:r>
              <a:rPr lang="en-US" sz="3200" dirty="0" smtClean="0">
                <a:sym typeface="Wingdings" panose="05000000000000000000" pitchFamily="2" charset="2"/>
              </a:rPr>
              <a:t> Has a temperature component.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ym typeface="Wingdings" panose="05000000000000000000" pitchFamily="2" charset="2"/>
              </a:rPr>
              <a:t>So…. Cant use it for phase changes </a:t>
            </a:r>
            <a:endParaRPr lang="en-US" sz="32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427695" y="1371600"/>
            <a:ext cx="4455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rgbClr val="92D050"/>
                </a:solidFill>
              </a:rPr>
              <a:t>PHASE CHANGES</a:t>
            </a:r>
            <a:endParaRPr lang="en-US" sz="4000" b="1" u="sng" dirty="0">
              <a:solidFill>
                <a:srgbClr val="92D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93224" y="2051034"/>
            <a:ext cx="6010836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∆T = 0      BUT     Q = 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ym typeface="Wingdings" panose="05000000000000000000" pitchFamily="2" charset="2"/>
              </a:rPr>
              <a:t>Get rid of ∆T, and replace C with something else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5400" b="1" dirty="0" smtClean="0">
                <a:sym typeface="Wingdings" panose="05000000000000000000" pitchFamily="2" charset="2"/>
              </a:rPr>
              <a:t>Q = mL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dirty="0" smtClean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ym typeface="Wingdings" panose="05000000000000000000" pitchFamily="2" charset="2"/>
              </a:rPr>
              <a:t>L = “Latent Heat”  J/g</a:t>
            </a:r>
            <a:r>
              <a:rPr lang="en-US" sz="3200" dirty="0">
                <a:sym typeface="Wingdings" panose="05000000000000000000" pitchFamily="2" charset="2"/>
              </a:rPr>
              <a:t/>
            </a:r>
            <a:br>
              <a:rPr lang="en-US" sz="3200" dirty="0">
                <a:sym typeface="Wingdings" panose="05000000000000000000" pitchFamily="2" charset="2"/>
              </a:rPr>
            </a:br>
            <a:r>
              <a:rPr lang="en-US" sz="3200" dirty="0" smtClean="0">
                <a:sym typeface="Wingdings" panose="05000000000000000000" pitchFamily="2" charset="2"/>
              </a:rPr>
              <a:t>The energy required to phase change one gram of substance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0023823" y="2057401"/>
            <a:ext cx="65315" cy="43107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004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Specific Heat and Latent Heat Labels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199" y="1559859"/>
            <a:ext cx="4262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rgbClr val="FF0000"/>
                </a:solidFill>
              </a:rPr>
              <a:t>HEATING/COOLING</a:t>
            </a:r>
            <a:endParaRPr lang="en-US" sz="4000" b="1" u="sng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2388" y="2245659"/>
            <a:ext cx="6010836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err="1" smtClean="0"/>
              <a:t>C</a:t>
            </a:r>
            <a:r>
              <a:rPr lang="en-US" sz="4800" baseline="-25000" dirty="0" err="1" smtClean="0"/>
              <a:t>solid</a:t>
            </a:r>
            <a:endParaRPr lang="en-US" sz="4800" baseline="-25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err="1" smtClean="0"/>
              <a:t>C</a:t>
            </a:r>
            <a:r>
              <a:rPr lang="en-US" sz="4800" baseline="-25000" dirty="0" err="1" smtClean="0"/>
              <a:t>liquid</a:t>
            </a:r>
            <a:endParaRPr lang="en-US" sz="4800" baseline="-25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err="1" smtClean="0"/>
              <a:t>C</a:t>
            </a:r>
            <a:r>
              <a:rPr lang="en-US" sz="4800" baseline="-25000" dirty="0" err="1" smtClean="0"/>
              <a:t>gas</a:t>
            </a:r>
            <a:endParaRPr lang="en-US" sz="4800" baseline="-25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Always positive values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1187" y="1546412"/>
            <a:ext cx="43927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rgbClr val="92D050"/>
                </a:solidFill>
              </a:rPr>
              <a:t>PHASE CHANGES</a:t>
            </a:r>
            <a:endParaRPr lang="en-US" sz="4000" b="1" u="sng" dirty="0">
              <a:solidFill>
                <a:srgbClr val="92D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93224" y="2239292"/>
            <a:ext cx="601083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err="1" smtClean="0"/>
              <a:t>L</a:t>
            </a:r>
            <a:r>
              <a:rPr lang="en-US" sz="4800" baseline="-25000" dirty="0" err="1" smtClean="0"/>
              <a:t>fusion</a:t>
            </a:r>
            <a:endParaRPr lang="en-US" sz="4800" baseline="-25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err="1" smtClean="0">
                <a:sym typeface="Wingdings" panose="05000000000000000000" pitchFamily="2" charset="2"/>
              </a:rPr>
              <a:t>L</a:t>
            </a:r>
            <a:r>
              <a:rPr lang="en-US" sz="4800" baseline="-25000" dirty="0" err="1" smtClean="0">
                <a:sym typeface="Wingdings" panose="05000000000000000000" pitchFamily="2" charset="2"/>
              </a:rPr>
              <a:t>vaporization</a:t>
            </a:r>
            <a:endParaRPr lang="en-US" sz="4800" baseline="-25000" dirty="0" smtClean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i="1" u="sng" dirty="0" smtClean="0">
                <a:sym typeface="Wingdings" panose="05000000000000000000" pitchFamily="2" charset="2"/>
              </a:rPr>
              <a:t>Positive if endothermic process </a:t>
            </a:r>
            <a:r>
              <a:rPr lang="en-US" sz="3200" b="1" i="1" u="sng" dirty="0" smtClean="0">
                <a:sym typeface="Wingdings" panose="05000000000000000000" pitchFamily="2" charset="2"/>
              </a:rPr>
              <a:t>(melting/vaporizing)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b="1" i="1" u="sng" dirty="0" smtClean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i="1" u="sng" dirty="0" smtClean="0">
                <a:sym typeface="Wingdings" panose="05000000000000000000" pitchFamily="2" charset="2"/>
              </a:rPr>
              <a:t>Negative if exothermic process </a:t>
            </a:r>
            <a:r>
              <a:rPr lang="en-US" sz="3200" b="1" i="1" u="sng" dirty="0" smtClean="0">
                <a:sym typeface="Wingdings" panose="05000000000000000000" pitchFamily="2" charset="2"/>
              </a:rPr>
              <a:t>(condensing/freezing)</a:t>
            </a:r>
          </a:p>
        </p:txBody>
      </p:sp>
    </p:spTree>
    <p:extLst>
      <p:ext uri="{BB962C8B-B14F-4D97-AF65-F5344CB8AC3E}">
        <p14:creationId xmlns:p14="http://schemas.microsoft.com/office/powerpoint/2010/main" val="349047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Values to Memorize for Water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805808"/>
              </p:ext>
            </p:extLst>
          </p:nvPr>
        </p:nvGraphicFramePr>
        <p:xfrm>
          <a:off x="1976718" y="1629848"/>
          <a:ext cx="8861611" cy="43963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0407">
                  <a:extLst>
                    <a:ext uri="{9D8B030D-6E8A-4147-A177-3AD203B41FA5}">
                      <a16:colId xmlns:a16="http://schemas.microsoft.com/office/drawing/2014/main" val="2175063566"/>
                    </a:ext>
                  </a:extLst>
                </a:gridCol>
                <a:gridCol w="2442310">
                  <a:extLst>
                    <a:ext uri="{9D8B030D-6E8A-4147-A177-3AD203B41FA5}">
                      <a16:colId xmlns:a16="http://schemas.microsoft.com/office/drawing/2014/main" val="2574435116"/>
                    </a:ext>
                  </a:extLst>
                </a:gridCol>
                <a:gridCol w="2084294">
                  <a:extLst>
                    <a:ext uri="{9D8B030D-6E8A-4147-A177-3AD203B41FA5}">
                      <a16:colId xmlns:a16="http://schemas.microsoft.com/office/drawing/2014/main" val="3292352087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642395539"/>
                    </a:ext>
                  </a:extLst>
                </a:gridCol>
              </a:tblGrid>
              <a:tr h="505823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Heating/Cooling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92D050"/>
                          </a:solidFill>
                        </a:rPr>
                        <a:t>Phase Changes</a:t>
                      </a:r>
                      <a:endParaRPr lang="en-US" sz="2800" b="1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726894"/>
                  </a:ext>
                </a:extLst>
              </a:tr>
              <a:tr h="1200310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err="1" smtClean="0"/>
                        <a:t>C</a:t>
                      </a:r>
                      <a:r>
                        <a:rPr lang="en-US" sz="5400" baseline="-25000" dirty="0" err="1" smtClean="0"/>
                        <a:t>ice</a:t>
                      </a:r>
                      <a:endParaRPr lang="en-US" sz="5400" b="1" baseline="-250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2.09 </a:t>
                      </a:r>
                      <a:r>
                        <a:rPr lang="en-US" sz="2800" dirty="0" smtClean="0"/>
                        <a:t>J/</a:t>
                      </a:r>
                      <a:r>
                        <a:rPr lang="en-US" sz="2800" dirty="0" err="1" smtClean="0"/>
                        <a:t>g°C</a:t>
                      </a:r>
                      <a:endParaRPr lang="en-US" sz="2800" b="1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err="1" smtClean="0"/>
                        <a:t>L</a:t>
                      </a:r>
                      <a:r>
                        <a:rPr lang="en-US" sz="5400" baseline="-25000" dirty="0" err="1" smtClean="0"/>
                        <a:t>fus</a:t>
                      </a:r>
                      <a:endParaRPr lang="en-US" sz="5400" baseline="-250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/>
                        <a:t>334 </a:t>
                      </a:r>
                      <a:r>
                        <a:rPr lang="en-US" sz="2800" dirty="0" smtClean="0"/>
                        <a:t>J/g</a:t>
                      </a:r>
                      <a:endParaRPr lang="en-US" sz="2800" b="1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584512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err="1" smtClean="0"/>
                        <a:t>C</a:t>
                      </a:r>
                      <a:r>
                        <a:rPr lang="en-US" sz="5400" baseline="-25000" dirty="0" err="1" smtClean="0"/>
                        <a:t>liq</a:t>
                      </a:r>
                      <a:endParaRPr lang="en-US" sz="5400" baseline="-250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800" dirty="0" smtClean="0"/>
                        <a:t>4.18 </a:t>
                      </a:r>
                      <a:r>
                        <a:rPr lang="en-US" sz="3200" dirty="0" smtClean="0"/>
                        <a:t>J/</a:t>
                      </a:r>
                      <a:r>
                        <a:rPr lang="en-US" sz="3200" dirty="0" err="1" smtClean="0"/>
                        <a:t>g°C</a:t>
                      </a:r>
                      <a:endParaRPr lang="en-US" sz="3200" b="1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dirty="0" err="1" smtClean="0"/>
                        <a:t>L</a:t>
                      </a:r>
                      <a:r>
                        <a:rPr lang="en-US" sz="5400" baseline="-25000" dirty="0" err="1" smtClean="0"/>
                        <a:t>vap</a:t>
                      </a:r>
                      <a:endParaRPr lang="en-US" sz="5400" baseline="-250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/>
                        <a:t>2260 </a:t>
                      </a:r>
                      <a:r>
                        <a:rPr lang="en-US" sz="2800" dirty="0" smtClean="0"/>
                        <a:t>J/g</a:t>
                      </a:r>
                      <a:endParaRPr lang="en-US" sz="2800" b="1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231651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err="1" smtClean="0"/>
                        <a:t>C</a:t>
                      </a:r>
                      <a:r>
                        <a:rPr lang="en-US" sz="5400" baseline="-25000" dirty="0" err="1" smtClean="0"/>
                        <a:t>steam</a:t>
                      </a:r>
                      <a:endParaRPr lang="en-US" sz="5400" baseline="-250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800" dirty="0" smtClean="0"/>
                        <a:t>1.87 </a:t>
                      </a:r>
                      <a:r>
                        <a:rPr lang="en-US" sz="3200" dirty="0" smtClean="0"/>
                        <a:t>J/</a:t>
                      </a:r>
                      <a:r>
                        <a:rPr lang="en-US" sz="3200" dirty="0" err="1" smtClean="0"/>
                        <a:t>g°C</a:t>
                      </a:r>
                      <a:endParaRPr lang="en-US" sz="3200" b="1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i="1" dirty="0" smtClean="0"/>
                        <a:t>L + or – depending on direction!</a:t>
                      </a:r>
                      <a:endParaRPr lang="en-US" sz="2800" i="1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54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739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61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Completely Labeled Heating Curve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1546411" y="1509008"/>
            <a:ext cx="9238130" cy="534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19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429</Words>
  <Application>Microsoft Office PowerPoint</Application>
  <PresentationFormat>Widescreen</PresentationFormat>
  <Paragraphs>93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Agency FB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26</cp:revision>
  <dcterms:created xsi:type="dcterms:W3CDTF">2019-02-12T05:31:01Z</dcterms:created>
  <dcterms:modified xsi:type="dcterms:W3CDTF">2019-02-13T23:32:22Z</dcterms:modified>
</cp:coreProperties>
</file>