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57" r:id="rId3"/>
    <p:sldId id="258" r:id="rId4"/>
    <p:sldId id="271" r:id="rId5"/>
    <p:sldId id="259" r:id="rId6"/>
    <p:sldId id="274" r:id="rId7"/>
    <p:sldId id="261" r:id="rId8"/>
    <p:sldId id="262" r:id="rId9"/>
    <p:sldId id="263" r:id="rId10"/>
    <p:sldId id="280" r:id="rId11"/>
    <p:sldId id="264" r:id="rId12"/>
    <p:sldId id="265" r:id="rId13"/>
    <p:sldId id="267" r:id="rId14"/>
    <p:sldId id="281" r:id="rId15"/>
    <p:sldId id="266" r:id="rId16"/>
    <p:sldId id="268" r:id="rId17"/>
    <p:sldId id="275" r:id="rId18"/>
    <p:sldId id="273" r:id="rId19"/>
    <p:sldId id="276" r:id="rId20"/>
    <p:sldId id="277" r:id="rId21"/>
    <p:sldId id="278" r:id="rId22"/>
    <p:sldId id="279" r:id="rId23"/>
    <p:sldId id="269" r:id="rId24"/>
    <p:sldId id="270" r:id="rId2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074" autoAdjust="0"/>
    <p:restoredTop sz="94660"/>
  </p:normalViewPr>
  <p:slideViewPr>
    <p:cSldViewPr snapToGrid="0">
      <p:cViewPr varScale="1">
        <p:scale>
          <a:sx n="57" d="100"/>
          <a:sy n="57" d="100"/>
        </p:scale>
        <p:origin x="56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0E8196-DDD5-4F55-B612-D7E3FB3ACF62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1A608CB-4BD1-4CA1-97AF-3620A3C76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85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6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6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3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5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3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69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3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7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9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7D422-2F6D-43B6-997B-2AED0277DC1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1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g2srRytHiX0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g2srRytHiX0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972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760720"/>
            <a:ext cx="12192000" cy="10972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097282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Agency FB" panose="020B0503020202020204" pitchFamily="34" charset="0"/>
              </a:rPr>
              <a:t>N37</a:t>
            </a:r>
          </a:p>
          <a:p>
            <a:pPr algn="ctr"/>
            <a:r>
              <a:rPr lang="en-US" sz="7200" b="1" dirty="0">
                <a:latin typeface="Agency FB" panose="020B0503020202020204" pitchFamily="34" charset="0"/>
              </a:rPr>
              <a:t>Heating and Cooling Curves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448594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FF0000"/>
                </a:solidFill>
              </a:rPr>
              <a:t>Target: </a:t>
            </a:r>
            <a:r>
              <a:rPr lang="en-US" sz="4400" b="1" dirty="0">
                <a:solidFill>
                  <a:srgbClr val="FF0000"/>
                </a:solidFill>
              </a:rPr>
              <a:t>I can use heating and cooling curves to help calculate the energy changes during phase changes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BFA5F4-7933-E20D-A67E-8115E7ED9254}"/>
              </a:ext>
            </a:extLst>
          </p:cNvPr>
          <p:cNvSpPr txBox="1"/>
          <p:nvPr/>
        </p:nvSpPr>
        <p:spPr>
          <a:xfrm>
            <a:off x="125450" y="6309360"/>
            <a:ext cx="83606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Link to YouTube Presentation: </a:t>
            </a:r>
            <a:r>
              <a:rPr lang="en-US" sz="2400" dirty="0">
                <a:hlinkClick r:id="rId2"/>
              </a:rPr>
              <a:t>https://youtu.be/g2srRytHiX0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7274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Agency FB" panose="020B0503020202020204" pitchFamily="34" charset="0"/>
              </a:rPr>
              <a:t>More Realistic Heating Curve of H2O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88580" y="1599085"/>
            <a:ext cx="13063" cy="477559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788581" y="6308819"/>
            <a:ext cx="10716482" cy="5279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88580" y="5381240"/>
            <a:ext cx="813164" cy="99931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574434" y="5394515"/>
            <a:ext cx="10058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565035" y="3835021"/>
            <a:ext cx="3238884" cy="15594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91671" y="3835639"/>
            <a:ext cx="2855001" cy="2981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576872" y="1805488"/>
            <a:ext cx="673356" cy="211148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1316619" y="5912056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4403313" y="4749325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9506930" y="2757371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117115" y="5664516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Heating a solid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309846" y="4555503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Heating a liquid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506930" y="3056321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Heating a gas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942539" y="3775397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201418" y="2333127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56811" y="2966726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Melting</a:t>
            </a:r>
          </a:p>
          <a:p>
            <a:pPr algn="ctr"/>
            <a:r>
              <a:rPr lang="en-US" sz="2400" i="1" dirty="0"/>
              <a:t>Solid </a:t>
            </a:r>
            <a:r>
              <a:rPr lang="en-US" sz="2400" i="1" dirty="0">
                <a:sym typeface="Wingdings" panose="05000000000000000000" pitchFamily="2" charset="2"/>
              </a:rPr>
              <a:t> Liquid</a:t>
            </a:r>
            <a:endParaRPr lang="en-US" sz="24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6230019" y="1599085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Vaporizing </a:t>
            </a:r>
          </a:p>
          <a:p>
            <a:pPr algn="ctr"/>
            <a:r>
              <a:rPr lang="en-US" sz="2400" i="1" dirty="0"/>
              <a:t>Liquid </a:t>
            </a:r>
            <a:r>
              <a:rPr lang="en-US" sz="2400" i="1" dirty="0">
                <a:sym typeface="Wingdings" panose="05000000000000000000" pitchFamily="2" charset="2"/>
              </a:rPr>
              <a:t> Gas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51111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5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latin typeface="Agency FB" panose="020B0503020202020204" pitchFamily="34" charset="0"/>
              </a:rPr>
              <a:t>Completely Labeled Heating Curve</a:t>
            </a: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546411" y="1509008"/>
            <a:ext cx="9238130" cy="534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196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47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latin typeface="Agency FB" panose="020B0503020202020204" pitchFamily="34" charset="0"/>
              </a:rPr>
              <a:t>Calculate ONE line segment at a time!!!</a:t>
            </a: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53792" y="1509008"/>
            <a:ext cx="9238130" cy="534899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34524" y="4138756"/>
            <a:ext cx="1321175" cy="729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49628" y="4061012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04468" y="3657600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10388" y="1653988"/>
            <a:ext cx="2881031" cy="1344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536580" y="2416135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005922" y="4397188"/>
            <a:ext cx="2286000" cy="22053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439337" y="2172661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91676" y="2552003"/>
            <a:ext cx="1264023" cy="7828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727144" y="1414879"/>
            <a:ext cx="32541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Calculate everything separately and then add up your answers. You could have up to five Q values to add up!</a:t>
            </a:r>
          </a:p>
        </p:txBody>
      </p:sp>
    </p:spTree>
    <p:extLst>
      <p:ext uri="{BB962C8B-B14F-4D97-AF65-F5344CB8AC3E}">
        <p14:creationId xmlns:p14="http://schemas.microsoft.com/office/powerpoint/2010/main" val="126689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latin typeface="Agency FB" panose="020B0503020202020204" pitchFamily="34" charset="0"/>
              </a:rPr>
              <a:t>Careful with ∆T Values!</a:t>
            </a: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53792" y="1509008"/>
            <a:ext cx="9238130" cy="534899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34524" y="4138756"/>
            <a:ext cx="1321175" cy="729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49628" y="4061012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04468" y="3657600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10388" y="1653988"/>
            <a:ext cx="2881031" cy="1344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536580" y="2416135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005922" y="4397188"/>
            <a:ext cx="2286000" cy="22053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439337" y="2172661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91676" y="2552003"/>
            <a:ext cx="1264023" cy="7828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461566" y="1580108"/>
            <a:ext cx="36340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Use ONLY the temperature change on the ONE LINE you are working with at a time!</a:t>
            </a:r>
            <a:br>
              <a:rPr lang="en-US" sz="3200" b="1" dirty="0">
                <a:solidFill>
                  <a:srgbClr val="00B050"/>
                </a:solidFill>
              </a:rPr>
            </a:br>
            <a:r>
              <a:rPr lang="en-US" sz="3200" i="1" dirty="0"/>
              <a:t>You will see this on our practice problems in a minute…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1565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Agency FB" panose="020B0503020202020204" pitchFamily="34" charset="0"/>
              </a:rPr>
              <a:t>What phases are happening where?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26984" y="2327436"/>
            <a:ext cx="0" cy="348778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913921" y="5789094"/>
            <a:ext cx="4288973" cy="1306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955931" y="4789785"/>
            <a:ext cx="635726" cy="9993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577308" y="4776344"/>
            <a:ext cx="10058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583148" y="3920725"/>
            <a:ext cx="557348" cy="9013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125483" y="3902515"/>
            <a:ext cx="914400" cy="7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999576" y="3012509"/>
            <a:ext cx="569768" cy="8817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414665" y="5289439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054696" y="4371394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7467019" y="3351782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215161" y="5041899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ONLY Solid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38667" y="4122250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ONLY liquid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15412" y="3120949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ONLY gas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106354" y="3216935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554547" y="2362159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40048" y="2709552"/>
            <a:ext cx="2433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Solid AND Liquid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292734" y="1805297"/>
            <a:ext cx="2523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Liquid AND Gas</a:t>
            </a:r>
          </a:p>
        </p:txBody>
      </p:sp>
      <p:sp>
        <p:nvSpPr>
          <p:cNvPr id="2" name="Oval 1"/>
          <p:cNvSpPr/>
          <p:nvPr/>
        </p:nvSpPr>
        <p:spPr>
          <a:xfrm>
            <a:off x="4414665" y="4583915"/>
            <a:ext cx="457200" cy="4579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3" name="Oval 22"/>
          <p:cNvSpPr/>
          <p:nvPr/>
        </p:nvSpPr>
        <p:spPr>
          <a:xfrm>
            <a:off x="5400157" y="4547352"/>
            <a:ext cx="457200" cy="4579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4" name="Oval 23"/>
          <p:cNvSpPr/>
          <p:nvPr/>
        </p:nvSpPr>
        <p:spPr>
          <a:xfrm>
            <a:off x="5943675" y="3670871"/>
            <a:ext cx="457200" cy="4579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5" name="Oval 24"/>
          <p:cNvSpPr/>
          <p:nvPr/>
        </p:nvSpPr>
        <p:spPr>
          <a:xfrm>
            <a:off x="6854166" y="3671152"/>
            <a:ext cx="457200" cy="4579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32" name="Oval 31"/>
          <p:cNvSpPr/>
          <p:nvPr/>
        </p:nvSpPr>
        <p:spPr>
          <a:xfrm>
            <a:off x="183519" y="1853264"/>
            <a:ext cx="457200" cy="4579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26876" y="1852647"/>
            <a:ext cx="2373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ONLY Solid at 0°C</a:t>
            </a:r>
          </a:p>
        </p:txBody>
      </p:sp>
      <p:sp>
        <p:nvSpPr>
          <p:cNvPr id="38" name="Oval 37"/>
          <p:cNvSpPr/>
          <p:nvPr/>
        </p:nvSpPr>
        <p:spPr>
          <a:xfrm>
            <a:off x="183519" y="2543761"/>
            <a:ext cx="457200" cy="4579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26876" y="2543144"/>
            <a:ext cx="2714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ONLY Liquid at 0°C</a:t>
            </a:r>
          </a:p>
        </p:txBody>
      </p:sp>
      <p:sp>
        <p:nvSpPr>
          <p:cNvPr id="40" name="Oval 39"/>
          <p:cNvSpPr/>
          <p:nvPr/>
        </p:nvSpPr>
        <p:spPr>
          <a:xfrm>
            <a:off x="183519" y="3234258"/>
            <a:ext cx="457200" cy="4579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26876" y="3233641"/>
            <a:ext cx="3020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ONLY Liquid at 100°C</a:t>
            </a:r>
          </a:p>
        </p:txBody>
      </p:sp>
      <p:sp>
        <p:nvSpPr>
          <p:cNvPr id="42" name="Oval 41"/>
          <p:cNvSpPr/>
          <p:nvPr/>
        </p:nvSpPr>
        <p:spPr>
          <a:xfrm>
            <a:off x="183519" y="3924754"/>
            <a:ext cx="457200" cy="4579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26876" y="3924137"/>
            <a:ext cx="2995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ONLY Gas at 100°C</a:t>
            </a:r>
          </a:p>
        </p:txBody>
      </p:sp>
    </p:spTree>
    <p:extLst>
      <p:ext uri="{BB962C8B-B14F-4D97-AF65-F5344CB8AC3E}">
        <p14:creationId xmlns:p14="http://schemas.microsoft.com/office/powerpoint/2010/main" val="295484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5" grpId="0"/>
      <p:bldP spid="36" grpId="0"/>
      <p:bldP spid="2" grpId="0" animBg="1"/>
      <p:bldP spid="23" grpId="0" animBg="1"/>
      <p:bldP spid="24" grpId="0" animBg="1"/>
      <p:bldP spid="25" grpId="0" animBg="1"/>
      <p:bldP spid="32" grpId="0" animBg="1"/>
      <p:bldP spid="37" grpId="0"/>
      <p:bldP spid="38" grpId="0" animBg="1"/>
      <p:bldP spid="39" grpId="0"/>
      <p:bldP spid="40" grpId="0" animBg="1"/>
      <p:bldP spid="41" grpId="0"/>
      <p:bldP spid="42" grpId="0" animBg="1"/>
      <p:bldP spid="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47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latin typeface="Agency FB" panose="020B0503020202020204" pitchFamily="34" charset="0"/>
              </a:rPr>
              <a:t>Practice Problems</a:t>
            </a:r>
          </a:p>
        </p:txBody>
      </p:sp>
      <p:sp>
        <p:nvSpPr>
          <p:cNvPr id="2" name="Rectangle 1"/>
          <p:cNvSpPr/>
          <p:nvPr/>
        </p:nvSpPr>
        <p:spPr>
          <a:xfrm>
            <a:off x="385482" y="1601124"/>
            <a:ext cx="113537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/>
              <a:t>Glue the questions in your notebook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/>
              <a:t>Show your work the way I do!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/>
              <a:t>Annotate the practice problems with comments, tips, warnings, explanations, </a:t>
            </a:r>
            <a:r>
              <a:rPr lang="en-US" sz="4000" b="1" dirty="0" err="1"/>
              <a:t>etc</a:t>
            </a:r>
            <a:r>
              <a:rPr lang="en-US" sz="4000" b="1" dirty="0"/>
              <a:t>! These are NOTES not just practice problems!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82058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47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latin typeface="Agency FB" panose="020B0503020202020204" pitchFamily="34" charset="0"/>
              </a:rPr>
              <a:t>Practice Problems</a:t>
            </a:r>
          </a:p>
        </p:txBody>
      </p:sp>
      <p:sp>
        <p:nvSpPr>
          <p:cNvPr id="2" name="Rectangle 1"/>
          <p:cNvSpPr/>
          <p:nvPr/>
        </p:nvSpPr>
        <p:spPr>
          <a:xfrm>
            <a:off x="385482" y="1601124"/>
            <a:ext cx="1141027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b="1" dirty="0"/>
              <a:t>What is the energy needed to melt 326 grams of ice and heat it to 100°C?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/>
              <a:t>Determine the energy required to convert 21.1 grams of ice at -6°C to steam at 100°C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/>
              <a:t>What is the heat transfer involved when you convert 51 grams of water 0°C to ice at -20.3°C?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/>
              <a:t>What is the energy absorbed when you melt 75 grams of ice at -5°C to water at 90°C?</a:t>
            </a:r>
            <a:endParaRPr lang="en-US" sz="49600" b="1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49165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9451" y="171081"/>
            <a:ext cx="1200152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663" indent="-347663">
              <a:buFont typeface="+mj-lt"/>
              <a:buAutoNum type="arabicPeriod"/>
            </a:pPr>
            <a:r>
              <a:rPr lang="en-US" sz="3200" b="1" dirty="0"/>
              <a:t>What is the energy needed to melt 326 grams of ice </a:t>
            </a:r>
            <a:br>
              <a:rPr lang="en-US" sz="3200" b="1" dirty="0"/>
            </a:br>
            <a:r>
              <a:rPr lang="en-US" sz="3200" b="1" dirty="0"/>
              <a:t>and heat it to 100°C?</a:t>
            </a:r>
          </a:p>
          <a:p>
            <a:endParaRPr lang="en-US" sz="5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85367" y="4465184"/>
            <a:ext cx="0" cy="219456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923016" y="5300958"/>
            <a:ext cx="0" cy="27432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0227" y="5939059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21947" y="5233333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-46304" y="5032199"/>
            <a:ext cx="700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48951" y="5734031"/>
            <a:ext cx="418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3106" y="1413448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Melt ice</a:t>
            </a:r>
          </a:p>
        </p:txBody>
      </p:sp>
      <p:sp>
        <p:nvSpPr>
          <p:cNvPr id="24" name="Oval 23"/>
          <p:cNvSpPr/>
          <p:nvPr/>
        </p:nvSpPr>
        <p:spPr>
          <a:xfrm>
            <a:off x="183497" y="1477235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6051" y="2008675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Heat liquid</a:t>
            </a:r>
          </a:p>
        </p:txBody>
      </p:sp>
      <p:sp>
        <p:nvSpPr>
          <p:cNvPr id="26" name="Oval 25"/>
          <p:cNvSpPr/>
          <p:nvPr/>
        </p:nvSpPr>
        <p:spPr>
          <a:xfrm>
            <a:off x="183497" y="2072462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3507351" y="1382467"/>
            <a:ext cx="0" cy="548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678051" y="1596078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2</a:t>
            </a:r>
            <a:r>
              <a:rPr lang="en-US" sz="3200" b="1" dirty="0"/>
              <a:t> =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677416" y="2290037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3</a:t>
            </a:r>
            <a:r>
              <a:rPr lang="en-US" sz="3200" b="1" dirty="0"/>
              <a:t> =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68795" y="1596078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mL =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450975" y="2290037"/>
            <a:ext cx="155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mC∆T</a:t>
            </a:r>
            <a:r>
              <a:rPr lang="en-US" sz="3200" b="1" dirty="0"/>
              <a:t> =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69988" y="1596078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(326g)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47080" y="1596078"/>
            <a:ext cx="2256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(334 </a:t>
            </a:r>
            <a:r>
              <a:rPr lang="en-US" sz="2400" b="1" dirty="0"/>
              <a:t>J/g</a:t>
            </a:r>
            <a:r>
              <a:rPr lang="en-US" sz="3200" b="1" dirty="0"/>
              <a:t>) =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27174" y="1596078"/>
            <a:ext cx="1912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</a:rPr>
              <a:t>108884 J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91261" y="2290037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(326g)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63824" y="2290037"/>
            <a:ext cx="1683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(4.18</a:t>
            </a:r>
            <a:r>
              <a:rPr lang="en-US" sz="2000" b="1" dirty="0"/>
              <a:t>J/</a:t>
            </a:r>
            <a:r>
              <a:rPr lang="en-US" sz="2000" b="1" dirty="0" err="1"/>
              <a:t>gC</a:t>
            </a:r>
            <a:r>
              <a:rPr lang="en-US" sz="3200" b="1" dirty="0"/>
              <a:t>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075446" y="5388535"/>
            <a:ext cx="844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∆T</a:t>
            </a:r>
            <a:r>
              <a:rPr lang="en-US" sz="3200" b="1" baseline="-25000" dirty="0">
                <a:solidFill>
                  <a:srgbClr val="00B050"/>
                </a:solidFill>
              </a:rPr>
              <a:t>3</a:t>
            </a:r>
            <a:r>
              <a:rPr lang="en-US" sz="3200" b="1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330687" y="2290037"/>
            <a:ext cx="2266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</a:t>
            </a:r>
            <a:r>
              <a:rPr lang="en-US" sz="3200" b="1" dirty="0">
                <a:solidFill>
                  <a:srgbClr val="00B050"/>
                </a:solidFill>
              </a:rPr>
              <a:t>100° - 0°</a:t>
            </a:r>
            <a:r>
              <a:rPr lang="en-US" sz="3200" b="1" dirty="0"/>
              <a:t>) =</a:t>
            </a: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1710172" y="5225523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031166" y="5230513"/>
            <a:ext cx="822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923356" y="5953272"/>
            <a:ext cx="822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1716743" y="5186956"/>
            <a:ext cx="339451" cy="789165"/>
          </a:xfrm>
          <a:prstGeom prst="line">
            <a:avLst/>
          </a:prstGeom>
          <a:ln w="152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99494" y="5952631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2830027" y="4487688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0391288" y="2290037"/>
            <a:ext cx="1800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</a:rPr>
              <a:t>136268 J</a:t>
            </a:r>
          </a:p>
        </p:txBody>
      </p:sp>
      <p:sp>
        <p:nvSpPr>
          <p:cNvPr id="27" name="Oval 26"/>
          <p:cNvSpPr/>
          <p:nvPr/>
        </p:nvSpPr>
        <p:spPr>
          <a:xfrm>
            <a:off x="857381" y="5808685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937304" y="5107001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3682750" y="3041526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T</a:t>
            </a:r>
            <a:r>
              <a:rPr lang="en-US" sz="3200" b="1" dirty="0"/>
              <a:t> =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569834" y="3041526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2</a:t>
            </a:r>
            <a:r>
              <a:rPr lang="en-US" sz="3200" b="1" dirty="0"/>
              <a:t> +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456081" y="3041526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3</a:t>
            </a:r>
            <a:endParaRPr lang="en-US" sz="32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4569833" y="3778811"/>
            <a:ext cx="2293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 </a:t>
            </a:r>
            <a:r>
              <a:rPr lang="en-US" sz="3200" b="1" i="1" dirty="0">
                <a:solidFill>
                  <a:srgbClr val="FF0000"/>
                </a:solidFill>
              </a:rPr>
              <a:t>245152 J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857834" y="4445938"/>
            <a:ext cx="7193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You could put it in kJ but we often don’t bother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468795" y="3778811"/>
            <a:ext cx="2244171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 animBg="1"/>
      <p:bldP spid="25" grpId="0"/>
      <p:bldP spid="26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5" grpId="0"/>
      <p:bldP spid="46" grpId="0"/>
      <p:bldP spid="58" grpId="0"/>
      <p:bldP spid="27" grpId="0" animBg="1"/>
      <p:bldP spid="28" grpId="0" animBg="1"/>
      <p:bldP spid="59" grpId="0"/>
      <p:bldP spid="60" grpId="0"/>
      <p:bldP spid="61" grpId="0"/>
      <p:bldP spid="62" grpId="0"/>
      <p:bldP spid="63" grpId="0"/>
      <p:bldP spid="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9451" y="171081"/>
            <a:ext cx="120015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Determine the energy required to convert 21.1 grams of </a:t>
            </a:r>
            <a:br>
              <a:rPr lang="en-US" sz="3200" b="1" dirty="0"/>
            </a:br>
            <a:r>
              <a:rPr lang="en-US" sz="3200" b="1" dirty="0"/>
              <a:t>ice at -6°C to steam at 100°C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85367" y="4508043"/>
            <a:ext cx="0" cy="219456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939918" y="5329534"/>
            <a:ext cx="0" cy="27432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0227" y="5939059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21947" y="5233333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-46304" y="5032199"/>
            <a:ext cx="700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48951" y="5734031"/>
            <a:ext cx="418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3106" y="1413448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Heat ice</a:t>
            </a:r>
          </a:p>
        </p:txBody>
      </p:sp>
      <p:sp>
        <p:nvSpPr>
          <p:cNvPr id="24" name="Oval 23"/>
          <p:cNvSpPr/>
          <p:nvPr/>
        </p:nvSpPr>
        <p:spPr>
          <a:xfrm>
            <a:off x="183497" y="1477235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6051" y="2008675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Melt ice</a:t>
            </a:r>
          </a:p>
        </p:txBody>
      </p:sp>
      <p:sp>
        <p:nvSpPr>
          <p:cNvPr id="26" name="Oval 25"/>
          <p:cNvSpPr/>
          <p:nvPr/>
        </p:nvSpPr>
        <p:spPr>
          <a:xfrm>
            <a:off x="183497" y="2072462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3507351" y="1382467"/>
            <a:ext cx="0" cy="548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86921" y="2524761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2</a:t>
            </a:r>
            <a:r>
              <a:rPr lang="en-US" sz="3200" b="1" dirty="0"/>
              <a:t> =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586921" y="3220527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3</a:t>
            </a:r>
            <a:r>
              <a:rPr lang="en-US" sz="3200" b="1" dirty="0"/>
              <a:t> =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360480" y="2524761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mL =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60480" y="3220527"/>
            <a:ext cx="155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mC∆T</a:t>
            </a:r>
            <a:r>
              <a:rPr lang="en-US" sz="3200" b="1" dirty="0"/>
              <a:t> =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12836" y="2524761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(21.1g)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504232" y="2524761"/>
            <a:ext cx="2256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(334 </a:t>
            </a:r>
            <a:r>
              <a:rPr lang="en-US" sz="2400" b="1" dirty="0"/>
              <a:t>J/g</a:t>
            </a:r>
            <a:r>
              <a:rPr lang="en-US" sz="3200" b="1" dirty="0"/>
              <a:t>) =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84326" y="2524761"/>
            <a:ext cx="1912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</a:rPr>
              <a:t>7047.4 J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49037" y="3220527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(21.1g)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935264" y="3220527"/>
            <a:ext cx="1907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(4.18</a:t>
            </a:r>
            <a:r>
              <a:rPr lang="en-US" sz="2000" b="1" dirty="0"/>
              <a:t>J/</a:t>
            </a:r>
            <a:r>
              <a:rPr lang="en-US" sz="2000" b="1" dirty="0" err="1"/>
              <a:t>gC</a:t>
            </a:r>
            <a:r>
              <a:rPr lang="en-US" sz="3200" b="1" dirty="0"/>
              <a:t>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02726" y="6062355"/>
            <a:ext cx="844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∆T</a:t>
            </a:r>
            <a:r>
              <a:rPr lang="en-US" sz="3200" b="1" baseline="-25000" dirty="0">
                <a:solidFill>
                  <a:srgbClr val="00B050"/>
                </a:solidFill>
              </a:rPr>
              <a:t>1</a:t>
            </a:r>
            <a:r>
              <a:rPr lang="en-US" sz="3200" b="1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402127" y="3220527"/>
            <a:ext cx="2266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</a:t>
            </a:r>
            <a:r>
              <a:rPr lang="en-US" sz="3200" b="1" dirty="0">
                <a:solidFill>
                  <a:srgbClr val="00B050"/>
                </a:solidFill>
              </a:rPr>
              <a:t>100° - 0°</a:t>
            </a:r>
            <a:r>
              <a:rPr lang="en-US" sz="3200" b="1" dirty="0"/>
              <a:t>) =</a:t>
            </a: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1710172" y="5225523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031166" y="5230513"/>
            <a:ext cx="822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923356" y="5953272"/>
            <a:ext cx="822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99494" y="5952631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2830027" y="4487688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760508" y="5914180"/>
            <a:ext cx="224022" cy="462057"/>
          </a:xfrm>
          <a:prstGeom prst="line">
            <a:avLst/>
          </a:prstGeom>
          <a:ln w="152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0471821" y="3220527"/>
            <a:ext cx="1800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</a:rPr>
              <a:t>8819.8 J</a:t>
            </a:r>
          </a:p>
        </p:txBody>
      </p:sp>
      <p:sp>
        <p:nvSpPr>
          <p:cNvPr id="27" name="Oval 26"/>
          <p:cNvSpPr/>
          <p:nvPr/>
        </p:nvSpPr>
        <p:spPr>
          <a:xfrm>
            <a:off x="615389" y="6250510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681290" y="5067597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3586921" y="4741744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T</a:t>
            </a:r>
            <a:r>
              <a:rPr lang="en-US" sz="3200" b="1" dirty="0"/>
              <a:t> =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401424" y="4741744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1</a:t>
            </a:r>
            <a:r>
              <a:rPr lang="en-US" sz="3200" b="1" dirty="0"/>
              <a:t> +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24065" y="4741744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2  </a:t>
            </a:r>
            <a:r>
              <a:rPr lang="en-US" sz="3200" b="1" dirty="0"/>
              <a:t>+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69833" y="5479029"/>
            <a:ext cx="243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 </a:t>
            </a:r>
            <a:r>
              <a:rPr lang="en-US" sz="3200" b="1" i="1" dirty="0">
                <a:solidFill>
                  <a:srgbClr val="FF0000"/>
                </a:solidFill>
              </a:rPr>
              <a:t>63817.79 J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468795" y="5479029"/>
            <a:ext cx="2536815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686051" y="2667689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Heat liquid</a:t>
            </a:r>
          </a:p>
        </p:txBody>
      </p:sp>
      <p:sp>
        <p:nvSpPr>
          <p:cNvPr id="66" name="Oval 65"/>
          <p:cNvSpPr/>
          <p:nvPr/>
        </p:nvSpPr>
        <p:spPr>
          <a:xfrm>
            <a:off x="176442" y="2731476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78996" y="3262916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Vaporize</a:t>
            </a:r>
          </a:p>
        </p:txBody>
      </p:sp>
      <p:sp>
        <p:nvSpPr>
          <p:cNvPr id="68" name="Oval 67"/>
          <p:cNvSpPr/>
          <p:nvPr/>
        </p:nvSpPr>
        <p:spPr>
          <a:xfrm>
            <a:off x="176442" y="3326703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16723" y="3932715"/>
            <a:ext cx="24812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Steam @ 100, have to vaporize! Need line 4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075446" y="5388535"/>
            <a:ext cx="844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∆T</a:t>
            </a:r>
            <a:r>
              <a:rPr lang="en-US" sz="3200" b="1" baseline="-25000" dirty="0">
                <a:solidFill>
                  <a:srgbClr val="00B050"/>
                </a:solidFill>
              </a:rPr>
              <a:t>3</a:t>
            </a:r>
            <a:r>
              <a:rPr lang="en-US" sz="3200" b="1" dirty="0">
                <a:solidFill>
                  <a:srgbClr val="00B050"/>
                </a:solidFill>
              </a:rPr>
              <a:t>  </a:t>
            </a:r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1716743" y="5186956"/>
            <a:ext cx="339451" cy="789165"/>
          </a:xfrm>
          <a:prstGeom prst="line">
            <a:avLst/>
          </a:prstGeom>
          <a:ln w="152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3586921" y="1829880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1</a:t>
            </a:r>
            <a:r>
              <a:rPr lang="en-US" sz="3200" b="1" dirty="0"/>
              <a:t> =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360480" y="1829880"/>
            <a:ext cx="155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mC∆T</a:t>
            </a:r>
            <a:r>
              <a:rPr lang="en-US" sz="3200" b="1" dirty="0"/>
              <a:t> = 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700766" y="1829880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(21.1g)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859057" y="1829880"/>
            <a:ext cx="1854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(2.09</a:t>
            </a:r>
            <a:r>
              <a:rPr lang="en-US" sz="2000" b="1" dirty="0"/>
              <a:t>J/</a:t>
            </a:r>
            <a:r>
              <a:rPr lang="en-US" sz="2000" b="1" dirty="0" err="1"/>
              <a:t>gC</a:t>
            </a:r>
            <a:r>
              <a:rPr lang="en-US" sz="3200" b="1" dirty="0"/>
              <a:t>)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325920" y="1829880"/>
            <a:ext cx="2266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</a:t>
            </a:r>
            <a:r>
              <a:rPr lang="en-US" sz="3200" b="1" dirty="0">
                <a:solidFill>
                  <a:srgbClr val="00B050"/>
                </a:solidFill>
              </a:rPr>
              <a:t>0°       6°</a:t>
            </a:r>
            <a:r>
              <a:rPr lang="en-US" sz="3200" b="1" dirty="0"/>
              <a:t>) =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0395614" y="1829880"/>
            <a:ext cx="1800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</a:rPr>
              <a:t>264.59 J</a:t>
            </a:r>
          </a:p>
        </p:txBody>
      </p:sp>
      <p:cxnSp>
        <p:nvCxnSpPr>
          <p:cNvPr id="81" name="Straight Connector 80"/>
          <p:cNvCxnSpPr/>
          <p:nvPr/>
        </p:nvCxnSpPr>
        <p:spPr>
          <a:xfrm>
            <a:off x="9212088" y="2037009"/>
            <a:ext cx="2286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9026348" y="2169322"/>
            <a:ext cx="2286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445696" y="1443378"/>
            <a:ext cx="3389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Double Negative! Be Careful!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586921" y="3905894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4</a:t>
            </a:r>
            <a:r>
              <a:rPr lang="en-US" sz="3200" b="1" dirty="0"/>
              <a:t> = 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360480" y="3905894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mL = 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311908" y="3905894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(21.1g)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03304" y="3905894"/>
            <a:ext cx="2256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(2</a:t>
            </a:r>
            <a:r>
              <a:rPr lang="en-US" sz="2800" b="1" dirty="0"/>
              <a:t>260</a:t>
            </a:r>
            <a:r>
              <a:rPr lang="en-US" sz="3200" b="1" dirty="0"/>
              <a:t> </a:t>
            </a:r>
            <a:r>
              <a:rPr lang="en-US" sz="2400" b="1" dirty="0"/>
              <a:t>J/g</a:t>
            </a:r>
            <a:r>
              <a:rPr lang="en-US" sz="3200" b="1" dirty="0"/>
              <a:t>) = 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426278" y="3905894"/>
            <a:ext cx="1912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</a:rPr>
              <a:t>47686 J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165899" y="4737661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3</a:t>
            </a:r>
            <a:r>
              <a:rPr lang="en-US" sz="3200" b="1" dirty="0"/>
              <a:t> + 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052146" y="4737661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4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4793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 animBg="1"/>
      <p:bldP spid="25" grpId="0"/>
      <p:bldP spid="26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5" grpId="0"/>
      <p:bldP spid="46" grpId="0"/>
      <p:bldP spid="58" grpId="0"/>
      <p:bldP spid="27" grpId="0" animBg="1"/>
      <p:bldP spid="28" grpId="0" animBg="1"/>
      <p:bldP spid="59" grpId="0"/>
      <p:bldP spid="60" grpId="0"/>
      <p:bldP spid="61" grpId="0"/>
      <p:bldP spid="62" grpId="0"/>
      <p:bldP spid="64" grpId="0" animBg="1"/>
      <p:bldP spid="65" grpId="0"/>
      <p:bldP spid="66" grpId="0" animBg="1"/>
      <p:bldP spid="67" grpId="0"/>
      <p:bldP spid="68" grpId="0" animBg="1"/>
      <p:bldP spid="69" grpId="0"/>
      <p:bldP spid="72" grpId="0"/>
      <p:bldP spid="74" grpId="0"/>
      <p:bldP spid="75" grpId="0"/>
      <p:bldP spid="76" grpId="0"/>
      <p:bldP spid="77" grpId="0"/>
      <p:bldP spid="78" grpId="0"/>
      <p:bldP spid="79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9451" y="171081"/>
            <a:ext cx="1200152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b="1" dirty="0"/>
              <a:t>What is the heat transfer involved when you convert 51 grams of water 0°C to ice at -20.3°C?</a:t>
            </a:r>
          </a:p>
          <a:p>
            <a:endParaRPr lang="en-US" sz="5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85367" y="4465184"/>
            <a:ext cx="0" cy="219456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928271" y="5286251"/>
            <a:ext cx="0" cy="27432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0227" y="5939059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21947" y="5233333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-46304" y="5032199"/>
            <a:ext cx="700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48951" y="5734031"/>
            <a:ext cx="418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3106" y="1413448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Freezing</a:t>
            </a:r>
          </a:p>
        </p:txBody>
      </p:sp>
      <p:sp>
        <p:nvSpPr>
          <p:cNvPr id="24" name="Oval 23"/>
          <p:cNvSpPr/>
          <p:nvPr/>
        </p:nvSpPr>
        <p:spPr>
          <a:xfrm>
            <a:off x="183497" y="1477235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6051" y="2008675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Cooling ice</a:t>
            </a:r>
          </a:p>
        </p:txBody>
      </p:sp>
      <p:sp>
        <p:nvSpPr>
          <p:cNvPr id="26" name="Oval 25"/>
          <p:cNvSpPr/>
          <p:nvPr/>
        </p:nvSpPr>
        <p:spPr>
          <a:xfrm>
            <a:off x="183497" y="2072462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3507351" y="1382467"/>
            <a:ext cx="0" cy="548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55219" y="1596078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2</a:t>
            </a:r>
            <a:r>
              <a:rPr lang="en-US" sz="3200" b="1" dirty="0"/>
              <a:t> =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554584" y="2290037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1</a:t>
            </a:r>
            <a:r>
              <a:rPr lang="en-US" sz="3200" b="1" dirty="0"/>
              <a:t> =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345963" y="1596078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mL =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28143" y="2290037"/>
            <a:ext cx="155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mC∆T</a:t>
            </a:r>
            <a:r>
              <a:rPr lang="en-US" sz="3200" b="1" dirty="0"/>
              <a:t> =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247156" y="1596078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(51g)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169854" y="1333490"/>
            <a:ext cx="22569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</a:t>
            </a:r>
            <a:r>
              <a:rPr lang="en-US" sz="5400" b="1" dirty="0"/>
              <a:t>-</a:t>
            </a:r>
            <a:r>
              <a:rPr lang="en-US" sz="3200" b="1" dirty="0"/>
              <a:t> 334 </a:t>
            </a:r>
            <a:r>
              <a:rPr lang="en-US" sz="2400" b="1" dirty="0"/>
              <a:t>J/g</a:t>
            </a:r>
            <a:r>
              <a:rPr lang="en-US" sz="3200" b="1" dirty="0"/>
              <a:t>) =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319942" y="1274374"/>
            <a:ext cx="19126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>
                <a:solidFill>
                  <a:srgbClr val="0070C0"/>
                </a:solidFill>
              </a:rPr>
              <a:t>-</a:t>
            </a:r>
            <a:r>
              <a:rPr lang="en-US" sz="3200" b="1" i="1" dirty="0">
                <a:solidFill>
                  <a:srgbClr val="0070C0"/>
                </a:solidFill>
              </a:rPr>
              <a:t> 17034 J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668429" y="2290037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(51g)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539177" y="2290037"/>
            <a:ext cx="1683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(2.09</a:t>
            </a:r>
            <a:r>
              <a:rPr lang="en-US" sz="2000" b="1" dirty="0"/>
              <a:t>J/</a:t>
            </a:r>
            <a:r>
              <a:rPr lang="en-US" sz="2000" b="1" dirty="0" err="1"/>
              <a:t>gC</a:t>
            </a:r>
            <a:r>
              <a:rPr lang="en-US" sz="3200" b="1" dirty="0"/>
              <a:t>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18751" y="6033890"/>
            <a:ext cx="844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∆T</a:t>
            </a:r>
            <a:r>
              <a:rPr lang="en-US" sz="3200" b="1" baseline="-25000" dirty="0">
                <a:solidFill>
                  <a:srgbClr val="00B050"/>
                </a:solidFill>
              </a:rPr>
              <a:t>1</a:t>
            </a:r>
            <a:r>
              <a:rPr lang="en-US" sz="3200" b="1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009177" y="2290037"/>
            <a:ext cx="2445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</a:t>
            </a:r>
            <a:r>
              <a:rPr lang="en-US" sz="3200" b="1" dirty="0">
                <a:solidFill>
                  <a:srgbClr val="00B050"/>
                </a:solidFill>
              </a:rPr>
              <a:t>-20.3°- 0°</a:t>
            </a:r>
            <a:r>
              <a:rPr lang="en-US" sz="3200" b="1" dirty="0"/>
              <a:t>) =</a:t>
            </a: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1710172" y="5225523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031166" y="5230513"/>
            <a:ext cx="822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923356" y="5953272"/>
            <a:ext cx="822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99494" y="5952631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716174" y="5904089"/>
            <a:ext cx="246663" cy="569343"/>
          </a:xfrm>
          <a:prstGeom prst="line">
            <a:avLst/>
          </a:prstGeom>
          <a:ln w="152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2830027" y="4487688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99494" y="6248305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536876" y="5825321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3559918" y="3041526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T</a:t>
            </a:r>
            <a:r>
              <a:rPr lang="en-US" sz="3200" b="1" dirty="0"/>
              <a:t> =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447002" y="3041526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2</a:t>
            </a:r>
            <a:r>
              <a:rPr lang="en-US" sz="3200" b="1" dirty="0"/>
              <a:t> +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333249" y="3041526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1</a:t>
            </a:r>
            <a:endParaRPr lang="en-US" sz="32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4405485" y="3449521"/>
            <a:ext cx="26823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 </a:t>
            </a:r>
            <a:r>
              <a:rPr lang="en-US" sz="6000" b="1" i="1" dirty="0">
                <a:solidFill>
                  <a:srgbClr val="FF0000"/>
                </a:solidFill>
              </a:rPr>
              <a:t>-</a:t>
            </a:r>
            <a:r>
              <a:rPr lang="en-US" sz="3200" b="1" i="1" dirty="0">
                <a:solidFill>
                  <a:srgbClr val="FF0000"/>
                </a:solidFill>
              </a:rPr>
              <a:t>19197.78 J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42644" y="2738903"/>
            <a:ext cx="30715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Going backwards! </a:t>
            </a:r>
          </a:p>
          <a:p>
            <a:r>
              <a:rPr lang="en-US" sz="2400" i="1" dirty="0"/>
              <a:t>L will be negative!</a:t>
            </a:r>
          </a:p>
          <a:p>
            <a:r>
              <a:rPr lang="en-US" sz="2400" i="1" dirty="0"/>
              <a:t>∆T will be negative</a:t>
            </a:r>
          </a:p>
          <a:p>
            <a:r>
              <a:rPr lang="en-US" sz="2400" i="1" dirty="0"/>
              <a:t>Q will be negative!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345963" y="3778811"/>
            <a:ext cx="2619289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2436359" y="5495886"/>
            <a:ext cx="1168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u="sng" dirty="0"/>
              <a:t>LIQUID</a:t>
            </a:r>
            <a:r>
              <a:rPr lang="en-US" sz="2400" i="1" dirty="0"/>
              <a:t> </a:t>
            </a:r>
            <a:br>
              <a:rPr lang="en-US" sz="2400" i="1" dirty="0"/>
            </a:br>
            <a:r>
              <a:rPr lang="en-US" sz="2400" i="1" dirty="0"/>
              <a:t>@ 0°c</a:t>
            </a:r>
            <a:endParaRPr lang="en-US" sz="2400" i="1" u="sng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1887719" y="5966714"/>
            <a:ext cx="548640" cy="311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185269" y="1969002"/>
            <a:ext cx="21218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>
                <a:solidFill>
                  <a:srgbClr val="0070C0"/>
                </a:solidFill>
              </a:rPr>
              <a:t>-</a:t>
            </a:r>
            <a:r>
              <a:rPr lang="en-US" sz="3200" b="1" i="1" dirty="0">
                <a:solidFill>
                  <a:srgbClr val="0070C0"/>
                </a:solidFill>
              </a:rPr>
              <a:t>2163.78 J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857834" y="4445938"/>
            <a:ext cx="71931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Negative because energy was RELEASED!</a:t>
            </a:r>
          </a:p>
          <a:p>
            <a:r>
              <a:rPr lang="en-US" sz="2800" i="1" dirty="0"/>
              <a:t>Cooling down is EXOTHERMIC!</a:t>
            </a:r>
          </a:p>
          <a:p>
            <a:r>
              <a:rPr lang="en-US" sz="2800" i="1" dirty="0"/>
              <a:t>Yes, that seems strange to us but it is true!</a:t>
            </a:r>
          </a:p>
        </p:txBody>
      </p:sp>
    </p:spTree>
    <p:extLst>
      <p:ext uri="{BB962C8B-B14F-4D97-AF65-F5344CB8AC3E}">
        <p14:creationId xmlns:p14="http://schemas.microsoft.com/office/powerpoint/2010/main" val="135981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 animBg="1"/>
      <p:bldP spid="25" grpId="0"/>
      <p:bldP spid="26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5" grpId="0"/>
      <p:bldP spid="46" grpId="0"/>
      <p:bldP spid="27" grpId="0" animBg="1"/>
      <p:bldP spid="28" grpId="0" animBg="1"/>
      <p:bldP spid="59" grpId="0"/>
      <p:bldP spid="60" grpId="0"/>
      <p:bldP spid="61" grpId="0"/>
      <p:bldP spid="62" grpId="0"/>
      <p:bldP spid="63" grpId="0" uiExpand="1" build="p"/>
      <p:bldP spid="64" grpId="0" animBg="1"/>
      <p:bldP spid="43" grpId="0"/>
      <p:bldP spid="47" grpId="0"/>
      <p:bldP spid="4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Agency FB" panose="020B0503020202020204" pitchFamily="34" charset="0"/>
              </a:rPr>
              <a:t>What do they show us?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1886" y="1593669"/>
            <a:ext cx="1180011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/>
              <a:t> Heating or cooling </a:t>
            </a:r>
            <a:r>
              <a:rPr lang="en-US" sz="4400" dirty="0">
                <a:sym typeface="Wingdings" panose="05000000000000000000" pitchFamily="2" charset="2"/>
              </a:rPr>
              <a:t> </a:t>
            </a:r>
            <a:r>
              <a:rPr lang="en-US" sz="4000" i="1" dirty="0">
                <a:sym typeface="Wingdings" panose="05000000000000000000" pitchFamily="2" charset="2"/>
              </a:rPr>
              <a:t>the sloped parts of graph </a:t>
            </a:r>
            <a:endParaRPr lang="en-US" sz="4000" i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>
                <a:sym typeface="Wingdings" panose="05000000000000000000" pitchFamily="2" charset="2"/>
              </a:rPr>
              <a:t> Phase changes  </a:t>
            </a:r>
            <a:r>
              <a:rPr lang="en-US" sz="4000" i="1" dirty="0">
                <a:sym typeface="Wingdings" panose="05000000000000000000" pitchFamily="2" charset="2"/>
              </a:rPr>
              <a:t>the flat parts of graph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0" y="3336200"/>
            <a:ext cx="13063" cy="218506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4572001" y="5495925"/>
            <a:ext cx="2834639" cy="2534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33117" y="5566989"/>
            <a:ext cx="3409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TIME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3154751" y="4122178"/>
            <a:ext cx="2156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TEMP</a:t>
            </a:r>
          </a:p>
        </p:txBody>
      </p:sp>
    </p:spTree>
    <p:extLst>
      <p:ext uri="{BB962C8B-B14F-4D97-AF65-F5344CB8AC3E}">
        <p14:creationId xmlns:p14="http://schemas.microsoft.com/office/powerpoint/2010/main" val="4169013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9451" y="171081"/>
            <a:ext cx="120015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What is the energy absorbed when you melt 75 grams of ice at -5°C to water at 90°C?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85367" y="4508043"/>
            <a:ext cx="0" cy="219456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939918" y="5329534"/>
            <a:ext cx="0" cy="27432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0227" y="5939059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21947" y="5233333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-46304" y="5032199"/>
            <a:ext cx="700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48951" y="5734031"/>
            <a:ext cx="418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3106" y="1413448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Heat ice</a:t>
            </a:r>
          </a:p>
        </p:txBody>
      </p:sp>
      <p:sp>
        <p:nvSpPr>
          <p:cNvPr id="24" name="Oval 23"/>
          <p:cNvSpPr/>
          <p:nvPr/>
        </p:nvSpPr>
        <p:spPr>
          <a:xfrm>
            <a:off x="183497" y="1477235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6051" y="2008675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Melt ice</a:t>
            </a:r>
          </a:p>
        </p:txBody>
      </p:sp>
      <p:sp>
        <p:nvSpPr>
          <p:cNvPr id="26" name="Oval 25"/>
          <p:cNvSpPr/>
          <p:nvPr/>
        </p:nvSpPr>
        <p:spPr>
          <a:xfrm>
            <a:off x="183497" y="2072462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3507351" y="1382467"/>
            <a:ext cx="0" cy="548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86921" y="2524761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2</a:t>
            </a:r>
            <a:r>
              <a:rPr lang="en-US" sz="3200" b="1" dirty="0"/>
              <a:t> =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586921" y="3220527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3</a:t>
            </a:r>
            <a:r>
              <a:rPr lang="en-US" sz="3200" b="1" dirty="0"/>
              <a:t> =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360480" y="2524761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mL =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60480" y="3220527"/>
            <a:ext cx="155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mC∆T</a:t>
            </a:r>
            <a:r>
              <a:rPr lang="en-US" sz="3200" b="1" dirty="0"/>
              <a:t> =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12836" y="2524761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(75g)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175608" y="2524761"/>
            <a:ext cx="2256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(334 </a:t>
            </a:r>
            <a:r>
              <a:rPr lang="en-US" sz="2400" b="1" dirty="0"/>
              <a:t>J/g</a:t>
            </a:r>
            <a:r>
              <a:rPr lang="en-US" sz="3200" b="1" dirty="0"/>
              <a:t>) =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55702" y="2524761"/>
            <a:ext cx="1912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</a:rPr>
              <a:t>25050 J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49037" y="3220527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(75g)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20928" y="3220527"/>
            <a:ext cx="1683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(4.18</a:t>
            </a:r>
            <a:r>
              <a:rPr lang="en-US" sz="2000" b="1" dirty="0"/>
              <a:t>J/</a:t>
            </a:r>
            <a:r>
              <a:rPr lang="en-US" sz="2000" b="1" dirty="0" err="1"/>
              <a:t>gC</a:t>
            </a:r>
            <a:r>
              <a:rPr lang="en-US" sz="3200" b="1" dirty="0"/>
              <a:t>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02726" y="6062355"/>
            <a:ext cx="844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∆T</a:t>
            </a:r>
            <a:r>
              <a:rPr lang="en-US" sz="3200" b="1" baseline="-25000" dirty="0">
                <a:solidFill>
                  <a:srgbClr val="00B050"/>
                </a:solidFill>
              </a:rPr>
              <a:t>1</a:t>
            </a:r>
            <a:r>
              <a:rPr lang="en-US" sz="3200" b="1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087791" y="3220527"/>
            <a:ext cx="2266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</a:t>
            </a:r>
            <a:r>
              <a:rPr lang="en-US" sz="3200" b="1" dirty="0">
                <a:solidFill>
                  <a:srgbClr val="00B050"/>
                </a:solidFill>
              </a:rPr>
              <a:t>90° - 0°</a:t>
            </a:r>
            <a:r>
              <a:rPr lang="en-US" sz="3200" b="1" dirty="0"/>
              <a:t>) =</a:t>
            </a: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1710172" y="5225523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031166" y="5230513"/>
            <a:ext cx="822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923356" y="5953272"/>
            <a:ext cx="822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99494" y="5952631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2830027" y="4487688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760508" y="5914180"/>
            <a:ext cx="224022" cy="462057"/>
          </a:xfrm>
          <a:prstGeom prst="line">
            <a:avLst/>
          </a:prstGeom>
          <a:ln w="152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0157485" y="3220527"/>
            <a:ext cx="1800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</a:rPr>
              <a:t>28215 J</a:t>
            </a:r>
          </a:p>
        </p:txBody>
      </p:sp>
      <p:sp>
        <p:nvSpPr>
          <p:cNvPr id="27" name="Oval 26"/>
          <p:cNvSpPr/>
          <p:nvPr/>
        </p:nvSpPr>
        <p:spPr>
          <a:xfrm>
            <a:off x="615389" y="6250510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3586921" y="4741744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T</a:t>
            </a:r>
            <a:r>
              <a:rPr lang="en-US" sz="3200" b="1" dirty="0"/>
              <a:t> =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401424" y="4741744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1</a:t>
            </a:r>
            <a:r>
              <a:rPr lang="en-US" sz="3200" b="1" dirty="0"/>
              <a:t> +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24065" y="4741744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2  </a:t>
            </a:r>
            <a:r>
              <a:rPr lang="en-US" sz="3200" b="1" dirty="0"/>
              <a:t>+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69833" y="5479029"/>
            <a:ext cx="243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 </a:t>
            </a:r>
            <a:r>
              <a:rPr lang="en-US" sz="3200" b="1" i="1" dirty="0">
                <a:solidFill>
                  <a:srgbClr val="FF0000"/>
                </a:solidFill>
              </a:rPr>
              <a:t>54048.75 J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468795" y="5479029"/>
            <a:ext cx="2536815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686051" y="2667689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Heat liquid</a:t>
            </a:r>
          </a:p>
        </p:txBody>
      </p:sp>
      <p:sp>
        <p:nvSpPr>
          <p:cNvPr id="66" name="Oval 65"/>
          <p:cNvSpPr/>
          <p:nvPr/>
        </p:nvSpPr>
        <p:spPr>
          <a:xfrm>
            <a:off x="176442" y="2731476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72054" y="3257474"/>
            <a:ext cx="3111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You aren’t “finishing” line 3! Stop early! Careful with you ∆T !</a:t>
            </a:r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1716743" y="5499514"/>
            <a:ext cx="184048" cy="476608"/>
          </a:xfrm>
          <a:prstGeom prst="line">
            <a:avLst/>
          </a:prstGeom>
          <a:ln w="152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075446" y="5388535"/>
            <a:ext cx="844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∆T</a:t>
            </a:r>
            <a:r>
              <a:rPr lang="en-US" sz="3200" b="1" baseline="-25000" dirty="0">
                <a:solidFill>
                  <a:srgbClr val="00B050"/>
                </a:solidFill>
              </a:rPr>
              <a:t>3</a:t>
            </a:r>
            <a:r>
              <a:rPr lang="en-US" sz="3200" b="1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28" name="Oval 27"/>
          <p:cNvSpPr/>
          <p:nvPr/>
        </p:nvSpPr>
        <p:spPr>
          <a:xfrm>
            <a:off x="1766012" y="5379344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3586921" y="1829880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1</a:t>
            </a:r>
            <a:r>
              <a:rPr lang="en-US" sz="3200" b="1" dirty="0"/>
              <a:t> =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360480" y="1829880"/>
            <a:ext cx="155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mC∆T</a:t>
            </a:r>
            <a:r>
              <a:rPr lang="en-US" sz="3200" b="1" dirty="0"/>
              <a:t> = 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700766" y="1829880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(75g)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559009" y="1829880"/>
            <a:ext cx="1683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(2.09</a:t>
            </a:r>
            <a:r>
              <a:rPr lang="en-US" sz="2000" b="1" dirty="0"/>
              <a:t>J/</a:t>
            </a:r>
            <a:r>
              <a:rPr lang="en-US" sz="2000" b="1" dirty="0" err="1"/>
              <a:t>gC</a:t>
            </a:r>
            <a:r>
              <a:rPr lang="en-US" sz="3200" b="1" dirty="0"/>
              <a:t>)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040160" y="1829880"/>
            <a:ext cx="2266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(</a:t>
            </a:r>
            <a:r>
              <a:rPr lang="en-US" sz="3200" b="1" dirty="0">
                <a:solidFill>
                  <a:srgbClr val="00B050"/>
                </a:solidFill>
              </a:rPr>
              <a:t>0°       5°</a:t>
            </a:r>
            <a:r>
              <a:rPr lang="en-US" sz="3200" b="1" dirty="0"/>
              <a:t>) =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0109854" y="1829880"/>
            <a:ext cx="1800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</a:rPr>
              <a:t>783.75 J</a:t>
            </a:r>
          </a:p>
        </p:txBody>
      </p:sp>
      <p:cxnSp>
        <p:nvCxnSpPr>
          <p:cNvPr id="81" name="Straight Connector 80"/>
          <p:cNvCxnSpPr/>
          <p:nvPr/>
        </p:nvCxnSpPr>
        <p:spPr>
          <a:xfrm>
            <a:off x="8926328" y="2037009"/>
            <a:ext cx="2286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8740588" y="2169322"/>
            <a:ext cx="2286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159936" y="1443378"/>
            <a:ext cx="3389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Double Negative! Be Careful!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165899" y="4737661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Q</a:t>
            </a:r>
            <a:r>
              <a:rPr lang="en-US" sz="3200" b="1" baseline="-25000" dirty="0"/>
              <a:t>3</a:t>
            </a:r>
            <a:r>
              <a:rPr lang="en-US" sz="3200" b="1" dirty="0"/>
              <a:t> 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274236" y="3801508"/>
            <a:ext cx="33899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/>
              <a:t>CAREFUL!</a:t>
            </a:r>
          </a:p>
          <a:p>
            <a:pPr algn="ctr"/>
            <a:r>
              <a:rPr lang="en-US" sz="2000" i="1" dirty="0"/>
              <a:t>You are only going to 90°C ! You are stopping early!</a:t>
            </a:r>
          </a:p>
          <a:p>
            <a:pPr algn="ctr"/>
            <a:r>
              <a:rPr lang="en-US" sz="2000" i="1" dirty="0" err="1"/>
              <a:t>Tfinal</a:t>
            </a:r>
            <a:r>
              <a:rPr lang="en-US" sz="2000" i="1" dirty="0"/>
              <a:t> = 90°C</a:t>
            </a:r>
          </a:p>
        </p:txBody>
      </p:sp>
    </p:spTree>
    <p:extLst>
      <p:ext uri="{BB962C8B-B14F-4D97-AF65-F5344CB8AC3E}">
        <p14:creationId xmlns:p14="http://schemas.microsoft.com/office/powerpoint/2010/main" val="244235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 animBg="1"/>
      <p:bldP spid="25" grpId="0"/>
      <p:bldP spid="26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5" grpId="0"/>
      <p:bldP spid="46" grpId="0"/>
      <p:bldP spid="58" grpId="0"/>
      <p:bldP spid="27" grpId="0" animBg="1"/>
      <p:bldP spid="59" grpId="0"/>
      <p:bldP spid="60" grpId="0"/>
      <p:bldP spid="61" grpId="0"/>
      <p:bldP spid="62" grpId="0"/>
      <p:bldP spid="64" grpId="0" animBg="1"/>
      <p:bldP spid="65" grpId="0"/>
      <p:bldP spid="66" grpId="0" animBg="1"/>
      <p:bldP spid="69" grpId="0"/>
      <p:bldP spid="72" grpId="0"/>
      <p:bldP spid="28" grpId="0" animBg="1"/>
      <p:bldP spid="74" grpId="0"/>
      <p:bldP spid="75" grpId="0"/>
      <p:bldP spid="76" grpId="0"/>
      <p:bldP spid="77" grpId="0"/>
      <p:bldP spid="78" grpId="0"/>
      <p:bldP spid="79" grpId="0"/>
      <p:bldP spid="83" grpId="0"/>
      <p:bldP spid="89" grpId="0"/>
      <p:bldP spid="7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9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YouTube Link to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https://youtu.be/g2srRytHiX0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23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6984" y="421141"/>
            <a:ext cx="11249025" cy="1704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3350" y="2124075"/>
            <a:ext cx="11925300" cy="2609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43247" y="421141"/>
            <a:ext cx="15285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cida Handwriting" panose="03010101010101010101" pitchFamily="66" charset="0"/>
              </a:rPr>
              <a:t>108884  J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74859" y="1542531"/>
            <a:ext cx="164228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cida Handwriting" panose="03010101010101010101" pitchFamily="66" charset="0"/>
              </a:rPr>
              <a:t>245152 J</a:t>
            </a:r>
          </a:p>
        </p:txBody>
      </p:sp>
    </p:spTree>
    <p:extLst>
      <p:ext uri="{BB962C8B-B14F-4D97-AF65-F5344CB8AC3E}">
        <p14:creationId xmlns:p14="http://schemas.microsoft.com/office/powerpoint/2010/main" val="1457047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500" y="289832"/>
            <a:ext cx="12001500" cy="2228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500" y="2680063"/>
            <a:ext cx="118110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27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Agency FB" panose="020B0503020202020204" pitchFamily="34" charset="0"/>
              </a:rPr>
              <a:t>Heating Curve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026228" y="2122718"/>
            <a:ext cx="0" cy="348778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013165" y="5584376"/>
            <a:ext cx="4288973" cy="1306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055175" y="4585067"/>
            <a:ext cx="635726" cy="9993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676552" y="4571626"/>
            <a:ext cx="10058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682392" y="3716007"/>
            <a:ext cx="557348" cy="9013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224727" y="3697797"/>
            <a:ext cx="914400" cy="7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098820" y="2807791"/>
            <a:ext cx="569768" cy="8817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513909" y="5084721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153940" y="4166676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566263" y="3147064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314405" y="4837181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Heating a solid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060473" y="3972854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Heating a liquid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414656" y="2916231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Heating a gas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205598" y="3012217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653791" y="2157441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19870" y="2203546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Melting</a:t>
            </a:r>
          </a:p>
          <a:p>
            <a:pPr algn="ctr"/>
            <a:r>
              <a:rPr lang="en-US" sz="2400" i="1" dirty="0"/>
              <a:t>Solid </a:t>
            </a:r>
            <a:r>
              <a:rPr lang="en-US" sz="2400" i="1" dirty="0">
                <a:sym typeface="Wingdings" panose="05000000000000000000" pitchFamily="2" charset="2"/>
              </a:rPr>
              <a:t> Liquid</a:t>
            </a:r>
            <a:endParaRPr lang="en-US" sz="24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4682392" y="1423399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Vaporizing </a:t>
            </a:r>
          </a:p>
          <a:p>
            <a:pPr algn="ctr"/>
            <a:r>
              <a:rPr lang="en-US" sz="2400" i="1" dirty="0"/>
              <a:t>Liquid </a:t>
            </a:r>
            <a:r>
              <a:rPr lang="en-US" sz="2400" i="1" dirty="0">
                <a:sym typeface="Wingdings" panose="05000000000000000000" pitchFamily="2" charset="2"/>
              </a:rPr>
              <a:t> Gas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69500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Agency FB" panose="020B0503020202020204" pitchFamily="34" charset="0"/>
              </a:rPr>
              <a:t>Cooling Curve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026228" y="2122718"/>
            <a:ext cx="0" cy="348778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013165" y="5584376"/>
            <a:ext cx="4288973" cy="1306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29495" y="2639056"/>
            <a:ext cx="635726" cy="9993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078633" y="4530611"/>
            <a:ext cx="10058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21285" y="3629273"/>
            <a:ext cx="557348" cy="9013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623855" y="3629273"/>
            <a:ext cx="914400" cy="7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44328" y="4518745"/>
            <a:ext cx="569768" cy="8817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6439222" y="4975931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442754" y="4205862"/>
            <a:ext cx="2221775" cy="1343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621527" y="3408783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188814" y="4573401"/>
            <a:ext cx="11248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Cooling</a:t>
            </a:r>
            <a:br>
              <a:rPr lang="en-US" sz="2400" i="1" dirty="0"/>
            </a:br>
            <a:r>
              <a:rPr lang="en-US" sz="2400" i="1" dirty="0"/>
              <a:t> a solid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18935" y="3803801"/>
            <a:ext cx="1524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Cooling</a:t>
            </a:r>
            <a:br>
              <a:rPr lang="en-US" sz="2400" i="1" dirty="0"/>
            </a:br>
            <a:r>
              <a:rPr lang="en-US" sz="2400" i="1" dirty="0"/>
              <a:t>a liquid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67344" y="2809663"/>
            <a:ext cx="1517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Cooling </a:t>
            </a:r>
            <a:br>
              <a:rPr lang="en-US" sz="2400" i="1" dirty="0"/>
            </a:br>
            <a:r>
              <a:rPr lang="en-US" sz="2400" i="1" dirty="0"/>
              <a:t>a gas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4080413" y="2653827"/>
            <a:ext cx="642" cy="85962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581553" y="3513452"/>
            <a:ext cx="0" cy="87390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621894" y="3135333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Freezing</a:t>
            </a:r>
          </a:p>
          <a:p>
            <a:pPr algn="ctr"/>
            <a:r>
              <a:rPr lang="en-US" sz="2400" i="1" dirty="0"/>
              <a:t>Liquid </a:t>
            </a:r>
            <a:r>
              <a:rPr lang="en-US" sz="2400" i="1" dirty="0">
                <a:sym typeface="Wingdings" panose="05000000000000000000" pitchFamily="2" charset="2"/>
              </a:rPr>
              <a:t> Solid</a:t>
            </a:r>
            <a:endParaRPr lang="en-US" sz="24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4161225" y="1979328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Condensing </a:t>
            </a:r>
          </a:p>
          <a:p>
            <a:pPr algn="ctr"/>
            <a:r>
              <a:rPr lang="en-US" sz="2400" i="1" dirty="0">
                <a:sym typeface="Wingdings" panose="05000000000000000000" pitchFamily="2" charset="2"/>
              </a:rPr>
              <a:t>Gas  Liquid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1447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latin typeface="Agency FB" panose="020B0503020202020204" pitchFamily="34" charset="0"/>
              </a:rPr>
              <a:t>Why are some areas sloped and some flat?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880464"/>
              </p:ext>
            </p:extLst>
          </p:nvPr>
        </p:nvGraphicFramePr>
        <p:xfrm>
          <a:off x="1815354" y="1549166"/>
          <a:ext cx="9238128" cy="44783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9030">
                  <a:extLst>
                    <a:ext uri="{9D8B030D-6E8A-4147-A177-3AD203B41FA5}">
                      <a16:colId xmlns:a16="http://schemas.microsoft.com/office/drawing/2014/main" val="2175063566"/>
                    </a:ext>
                  </a:extLst>
                </a:gridCol>
                <a:gridCol w="4969098">
                  <a:extLst>
                    <a:ext uri="{9D8B030D-6E8A-4147-A177-3AD203B41FA5}">
                      <a16:colId xmlns:a16="http://schemas.microsoft.com/office/drawing/2014/main" val="3292352087"/>
                    </a:ext>
                  </a:extLst>
                </a:gridCol>
              </a:tblGrid>
              <a:tr h="50582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FF0000"/>
                          </a:solidFill>
                        </a:rPr>
                        <a:t>Heating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92D050"/>
                          </a:solidFill>
                        </a:rPr>
                        <a:t>Phase Changes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726894"/>
                  </a:ext>
                </a:extLst>
              </a:tr>
              <a:tr h="56533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Issue:</a:t>
                      </a:r>
                    </a:p>
                    <a:p>
                      <a:pPr algn="ctr"/>
                      <a:r>
                        <a:rPr lang="en-US" sz="3200" b="1" dirty="0"/>
                        <a:t>SPEED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Issue: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POSITION</a:t>
                      </a:r>
                      <a:endParaRPr lang="en-US" sz="3200" b="1" i="0" u="none" baseline="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84512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All the energy is going towards </a:t>
                      </a:r>
                      <a:r>
                        <a:rPr lang="en-US" sz="3200" b="1" dirty="0"/>
                        <a:t>SPEEDING</a:t>
                      </a:r>
                      <a:r>
                        <a:rPr lang="en-US" sz="3200" b="1" baseline="0" dirty="0"/>
                        <a:t> UP </a:t>
                      </a:r>
                      <a:r>
                        <a:rPr lang="en-US" sz="3200" baseline="0" dirty="0"/>
                        <a:t>the molecules</a:t>
                      </a:r>
                      <a:endParaRPr lang="en-US" sz="3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0" u="none" baseline="0" dirty="0"/>
                        <a:t>All the energy is going towards </a:t>
                      </a:r>
                      <a:r>
                        <a:rPr lang="en-US" sz="3200" b="1" i="0" u="none" baseline="0" dirty="0"/>
                        <a:t>SPREADING OUT </a:t>
                      </a:r>
                      <a:r>
                        <a:rPr lang="en-US" sz="3200" i="0" u="none" baseline="0" dirty="0"/>
                        <a:t>the molecules </a:t>
                      </a:r>
                      <a:endParaRPr lang="en-US" sz="3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231651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/>
                        <a:t>Results in a temperature change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Results</a:t>
                      </a:r>
                      <a:r>
                        <a:rPr lang="en-US" sz="2800" baseline="0" dirty="0"/>
                        <a:t> in </a:t>
                      </a:r>
                      <a:r>
                        <a:rPr lang="en-US" sz="2800" b="1" baseline="0" dirty="0"/>
                        <a:t>NO </a:t>
                      </a:r>
                      <a:r>
                        <a:rPr lang="en-US" sz="2800" baseline="0" dirty="0"/>
                        <a:t>temperature change</a:t>
                      </a:r>
                      <a:endParaRPr lang="en-US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739034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161211" y="2181497"/>
            <a:ext cx="1815738" cy="901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81199" y="3203186"/>
            <a:ext cx="3975463" cy="1394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33601" y="4976948"/>
            <a:ext cx="3587932" cy="9899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93131" y="2220686"/>
            <a:ext cx="3405051" cy="7853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34418" y="3203186"/>
            <a:ext cx="4407753" cy="1394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91780" y="4834475"/>
            <a:ext cx="4250392" cy="11063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39835" y="6052428"/>
            <a:ext cx="3975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(Cooling would just be the opposite of these things!)</a:t>
            </a:r>
          </a:p>
        </p:txBody>
      </p:sp>
    </p:spTree>
    <p:extLst>
      <p:ext uri="{BB962C8B-B14F-4D97-AF65-F5344CB8AC3E}">
        <p14:creationId xmlns:p14="http://schemas.microsoft.com/office/powerpoint/2010/main" val="79089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latin typeface="Agency FB" panose="020B0503020202020204" pitchFamily="34" charset="0"/>
              </a:rPr>
              <a:t>Why are some areas sloped and some flat?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880464"/>
              </p:ext>
            </p:extLst>
          </p:nvPr>
        </p:nvGraphicFramePr>
        <p:xfrm>
          <a:off x="1815354" y="1549166"/>
          <a:ext cx="9238128" cy="44783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9030">
                  <a:extLst>
                    <a:ext uri="{9D8B030D-6E8A-4147-A177-3AD203B41FA5}">
                      <a16:colId xmlns:a16="http://schemas.microsoft.com/office/drawing/2014/main" val="2175063566"/>
                    </a:ext>
                  </a:extLst>
                </a:gridCol>
                <a:gridCol w="4969098">
                  <a:extLst>
                    <a:ext uri="{9D8B030D-6E8A-4147-A177-3AD203B41FA5}">
                      <a16:colId xmlns:a16="http://schemas.microsoft.com/office/drawing/2014/main" val="3292352087"/>
                    </a:ext>
                  </a:extLst>
                </a:gridCol>
              </a:tblGrid>
              <a:tr h="50582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FF0000"/>
                          </a:solidFill>
                        </a:rPr>
                        <a:t>Heating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92D050"/>
                          </a:solidFill>
                        </a:rPr>
                        <a:t>Phase Changes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726894"/>
                  </a:ext>
                </a:extLst>
              </a:tr>
              <a:tr h="56533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Issue:</a:t>
                      </a:r>
                    </a:p>
                    <a:p>
                      <a:pPr algn="ctr"/>
                      <a:r>
                        <a:rPr lang="en-US" sz="3200" b="1" dirty="0"/>
                        <a:t>SPEED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Issue: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POSITION</a:t>
                      </a:r>
                      <a:endParaRPr lang="en-US" sz="3200" b="1" i="0" u="none" baseline="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84512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All the energy is going towards </a:t>
                      </a:r>
                      <a:r>
                        <a:rPr lang="en-US" sz="3200" b="1" dirty="0"/>
                        <a:t>SPEEDING</a:t>
                      </a:r>
                      <a:r>
                        <a:rPr lang="en-US" sz="3200" b="1" baseline="0" dirty="0"/>
                        <a:t> UP </a:t>
                      </a:r>
                      <a:r>
                        <a:rPr lang="en-US" sz="3200" baseline="0" dirty="0"/>
                        <a:t>the molecules</a:t>
                      </a:r>
                      <a:endParaRPr lang="en-US" sz="3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0" u="none" baseline="0" dirty="0"/>
                        <a:t>All the energy is going towards </a:t>
                      </a:r>
                      <a:r>
                        <a:rPr lang="en-US" sz="3200" b="1" i="0" u="none" baseline="0" dirty="0"/>
                        <a:t>SPREADING OUT </a:t>
                      </a:r>
                      <a:r>
                        <a:rPr lang="en-US" sz="3200" i="0" u="none" baseline="0" dirty="0"/>
                        <a:t>the molecules </a:t>
                      </a:r>
                      <a:endParaRPr lang="en-US" sz="3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231651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/>
                        <a:t>Results in a temperature change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Results</a:t>
                      </a:r>
                      <a:r>
                        <a:rPr lang="en-US" sz="2800" baseline="0" dirty="0"/>
                        <a:t> in </a:t>
                      </a:r>
                      <a:r>
                        <a:rPr lang="en-US" sz="2800" b="1" baseline="0" dirty="0"/>
                        <a:t>NO </a:t>
                      </a:r>
                      <a:r>
                        <a:rPr lang="en-US" sz="2800" baseline="0" dirty="0"/>
                        <a:t>temperature change</a:t>
                      </a:r>
                      <a:endParaRPr lang="en-US" sz="28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73903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39835" y="6052428"/>
            <a:ext cx="3975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(Cooling would just be the opposite of these things!)</a:t>
            </a:r>
          </a:p>
        </p:txBody>
      </p:sp>
    </p:spTree>
    <p:extLst>
      <p:ext uri="{BB962C8B-B14F-4D97-AF65-F5344CB8AC3E}">
        <p14:creationId xmlns:p14="http://schemas.microsoft.com/office/powerpoint/2010/main" val="2804825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latin typeface="Agency FB" panose="020B0503020202020204" pitchFamily="34" charset="0"/>
              </a:rPr>
              <a:t>How is our math changed by NO ∆T?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917" y="1368739"/>
            <a:ext cx="4539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rgbClr val="FF0000"/>
                </a:solidFill>
              </a:rPr>
              <a:t>HEATING/COOLING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388" y="2057401"/>
            <a:ext cx="601083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Q = </a:t>
            </a:r>
            <a:r>
              <a:rPr lang="en-US" sz="3200" dirty="0" err="1"/>
              <a:t>mC∆T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 = J/</a:t>
            </a:r>
            <a:r>
              <a:rPr lang="en-US" sz="3200" dirty="0" err="1"/>
              <a:t>g°C</a:t>
            </a:r>
            <a:r>
              <a:rPr lang="en-US" sz="3200" dirty="0"/>
              <a:t>  </a:t>
            </a:r>
            <a:r>
              <a:rPr lang="en-US" sz="3200" dirty="0">
                <a:sym typeface="Wingdings" panose="05000000000000000000" pitchFamily="2" charset="2"/>
              </a:rPr>
              <a:t> Has a temperature component.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ym typeface="Wingdings" panose="05000000000000000000" pitchFamily="2" charset="2"/>
              </a:rPr>
              <a:t>So…. Cant use it for phase changes 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427695" y="1371600"/>
            <a:ext cx="4455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92D050"/>
                </a:solidFill>
              </a:rPr>
              <a:t>PHASE CHANGES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93224" y="2051034"/>
            <a:ext cx="6010836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∆T = 0      BUT     Q = 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ym typeface="Wingdings" panose="05000000000000000000" pitchFamily="2" charset="2"/>
              </a:rPr>
              <a:t>Get rid of ∆T, and replace C with something else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400" b="1" dirty="0">
                <a:sym typeface="Wingdings" panose="05000000000000000000" pitchFamily="2" charset="2"/>
              </a:rPr>
              <a:t>Q = mL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ym typeface="Wingdings" panose="05000000000000000000" pitchFamily="2" charset="2"/>
              </a:rPr>
              <a:t>L = “Latent Heat”  J/g</a:t>
            </a:r>
            <a:br>
              <a:rPr lang="en-US" sz="3200" dirty="0">
                <a:sym typeface="Wingdings" panose="05000000000000000000" pitchFamily="2" charset="2"/>
              </a:rPr>
            </a:br>
            <a:r>
              <a:rPr lang="en-US" sz="3200" dirty="0">
                <a:sym typeface="Wingdings" panose="05000000000000000000" pitchFamily="2" charset="2"/>
              </a:rPr>
              <a:t>The energy required to phase change one gram of substance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995247" y="2128841"/>
            <a:ext cx="65315" cy="43107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04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latin typeface="Agency FB" panose="020B0503020202020204" pitchFamily="34" charset="0"/>
              </a:rPr>
              <a:t>Specific Heat and Latent Heat Labels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199" y="1559859"/>
            <a:ext cx="4262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rgbClr val="FF0000"/>
                </a:solidFill>
              </a:rPr>
              <a:t>HEATING/COOLING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388" y="2245659"/>
            <a:ext cx="601083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/>
              <a:t>C</a:t>
            </a:r>
            <a:r>
              <a:rPr lang="en-US" sz="4800" baseline="-25000" dirty="0" err="1"/>
              <a:t>solid</a:t>
            </a:r>
            <a:endParaRPr lang="en-US" sz="4800" baseline="-25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/>
              <a:t>C</a:t>
            </a:r>
            <a:r>
              <a:rPr lang="en-US" sz="4800" baseline="-25000" dirty="0" err="1"/>
              <a:t>liquid</a:t>
            </a:r>
            <a:endParaRPr lang="en-US" sz="4800" baseline="-25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/>
              <a:t>C</a:t>
            </a:r>
            <a:r>
              <a:rPr lang="en-US" sz="4800" baseline="-25000" dirty="0" err="1"/>
              <a:t>gas</a:t>
            </a:r>
            <a:endParaRPr lang="en-US" sz="4800" baseline="-25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Always positive values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1187" y="1546412"/>
            <a:ext cx="43927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rgbClr val="92D050"/>
                </a:solidFill>
              </a:rPr>
              <a:t>PHASE CHANGES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93224" y="2239292"/>
            <a:ext cx="601083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/>
              <a:t>L</a:t>
            </a:r>
            <a:r>
              <a:rPr lang="en-US" sz="4800" baseline="-25000" dirty="0" err="1"/>
              <a:t>fusion</a:t>
            </a:r>
            <a:endParaRPr lang="en-US" sz="4800" baseline="-25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>
                <a:sym typeface="Wingdings" panose="05000000000000000000" pitchFamily="2" charset="2"/>
              </a:rPr>
              <a:t>L</a:t>
            </a:r>
            <a:r>
              <a:rPr lang="en-US" sz="4800" baseline="-25000" dirty="0" err="1">
                <a:sym typeface="Wingdings" panose="05000000000000000000" pitchFamily="2" charset="2"/>
              </a:rPr>
              <a:t>vaporization</a:t>
            </a:r>
            <a:endParaRPr lang="en-US" sz="4800" baseline="-250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i="1" u="sng" dirty="0">
                <a:sym typeface="Wingdings" panose="05000000000000000000" pitchFamily="2" charset="2"/>
              </a:rPr>
              <a:t>Positive if endothermic process </a:t>
            </a:r>
            <a:r>
              <a:rPr lang="en-US" sz="3200" b="1" i="1" u="sng" dirty="0">
                <a:sym typeface="Wingdings" panose="05000000000000000000" pitchFamily="2" charset="2"/>
              </a:rPr>
              <a:t>(melting/vaporizing)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b="1" i="1" u="sng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i="1" u="sng" dirty="0">
                <a:sym typeface="Wingdings" panose="05000000000000000000" pitchFamily="2" charset="2"/>
              </a:rPr>
              <a:t>Negative if exothermic process </a:t>
            </a:r>
            <a:r>
              <a:rPr lang="en-US" sz="3200" b="1" i="1" u="sng" dirty="0">
                <a:sym typeface="Wingdings" panose="05000000000000000000" pitchFamily="2" charset="2"/>
              </a:rPr>
              <a:t>(condensing/freezing)</a:t>
            </a:r>
          </a:p>
        </p:txBody>
      </p:sp>
    </p:spTree>
    <p:extLst>
      <p:ext uri="{BB962C8B-B14F-4D97-AF65-F5344CB8AC3E}">
        <p14:creationId xmlns:p14="http://schemas.microsoft.com/office/powerpoint/2010/main" val="349047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latin typeface="Agency FB" panose="020B0503020202020204" pitchFamily="34" charset="0"/>
              </a:rPr>
              <a:t>Values to Memorize for Water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016245"/>
              </p:ext>
            </p:extLst>
          </p:nvPr>
        </p:nvGraphicFramePr>
        <p:xfrm>
          <a:off x="1976718" y="1629848"/>
          <a:ext cx="9656482" cy="43963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349">
                  <a:extLst>
                    <a:ext uri="{9D8B030D-6E8A-4147-A177-3AD203B41FA5}">
                      <a16:colId xmlns:a16="http://schemas.microsoft.com/office/drawing/2014/main" val="2175063566"/>
                    </a:ext>
                  </a:extLst>
                </a:gridCol>
                <a:gridCol w="2455333">
                  <a:extLst>
                    <a:ext uri="{9D8B030D-6E8A-4147-A177-3AD203B41FA5}">
                      <a16:colId xmlns:a16="http://schemas.microsoft.com/office/drawing/2014/main" val="2574435116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329235208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642395539"/>
                    </a:ext>
                  </a:extLst>
                </a:gridCol>
              </a:tblGrid>
              <a:tr h="50582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FF0000"/>
                          </a:solidFill>
                        </a:rPr>
                        <a:t>Heating/Cooling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92D050"/>
                          </a:solidFill>
                        </a:rPr>
                        <a:t>Phase Changes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726894"/>
                  </a:ext>
                </a:extLst>
              </a:tr>
              <a:tr h="120031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/>
                        <a:t>C</a:t>
                      </a:r>
                      <a:r>
                        <a:rPr lang="en-US" sz="5400" baseline="-25000" dirty="0" err="1"/>
                        <a:t>ice</a:t>
                      </a:r>
                      <a:endParaRPr lang="en-US" sz="5400" b="1" baseline="-250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2.09 </a:t>
                      </a:r>
                      <a:r>
                        <a:rPr lang="en-US" sz="2800" dirty="0"/>
                        <a:t>J/</a:t>
                      </a:r>
                      <a:r>
                        <a:rPr lang="en-US" sz="2800" dirty="0" err="1"/>
                        <a:t>g°C</a:t>
                      </a:r>
                      <a:endParaRPr lang="en-US" sz="28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/>
                        <a:t>L</a:t>
                      </a:r>
                      <a:r>
                        <a:rPr lang="en-US" sz="5400" baseline="-25000" dirty="0" err="1"/>
                        <a:t>fus</a:t>
                      </a:r>
                      <a:endParaRPr lang="en-US" sz="5400" baseline="-250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/>
                        <a:t>+/-   334 </a:t>
                      </a:r>
                      <a:r>
                        <a:rPr lang="en-US" sz="2800" dirty="0"/>
                        <a:t>J/g</a:t>
                      </a:r>
                      <a:endParaRPr lang="en-US" sz="28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84512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/>
                        <a:t>C</a:t>
                      </a:r>
                      <a:r>
                        <a:rPr lang="en-US" sz="5400" baseline="-25000" dirty="0" err="1"/>
                        <a:t>liq</a:t>
                      </a:r>
                      <a:endParaRPr lang="en-US" sz="5400" baseline="-250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dirty="0"/>
                        <a:t>4.18 </a:t>
                      </a:r>
                      <a:r>
                        <a:rPr lang="en-US" sz="3200" dirty="0"/>
                        <a:t>J/</a:t>
                      </a:r>
                      <a:r>
                        <a:rPr lang="en-US" sz="3200" dirty="0" err="1"/>
                        <a:t>g°C</a:t>
                      </a:r>
                      <a:endParaRPr lang="en-US" sz="3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 err="1"/>
                        <a:t>L</a:t>
                      </a:r>
                      <a:r>
                        <a:rPr lang="en-US" sz="5400" baseline="-25000" dirty="0" err="1"/>
                        <a:t>vap</a:t>
                      </a:r>
                      <a:endParaRPr lang="en-US" sz="5400" baseline="-250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/>
                        <a:t>+/-   2260 </a:t>
                      </a:r>
                      <a:r>
                        <a:rPr lang="en-US" sz="2800" dirty="0"/>
                        <a:t>J/g</a:t>
                      </a:r>
                      <a:endParaRPr lang="en-US" sz="28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231651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/>
                        <a:t>C</a:t>
                      </a:r>
                      <a:r>
                        <a:rPr lang="en-US" sz="5400" baseline="-25000" dirty="0" err="1"/>
                        <a:t>steam</a:t>
                      </a:r>
                      <a:endParaRPr lang="en-US" sz="5400" baseline="-250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dirty="0"/>
                        <a:t>1.87 </a:t>
                      </a:r>
                      <a:r>
                        <a:rPr lang="en-US" sz="3200" dirty="0"/>
                        <a:t>J/</a:t>
                      </a:r>
                      <a:r>
                        <a:rPr lang="en-US" sz="3200" dirty="0" err="1"/>
                        <a:t>g°C</a:t>
                      </a:r>
                      <a:endParaRPr lang="en-US" sz="3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1" dirty="0"/>
                        <a:t>L is (+) or (–) depending on direction!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4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739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61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1199</Words>
  <Application>Microsoft Office PowerPoint</Application>
  <PresentationFormat>Widescreen</PresentationFormat>
  <Paragraphs>272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Agency FB</vt:lpstr>
      <vt:lpstr>Arial</vt:lpstr>
      <vt:lpstr>Calibri</vt:lpstr>
      <vt:lpstr>Calibri Light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YouTube Link to Presentation</vt:lpstr>
      <vt:lpstr>PowerPoint Presentation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56</cp:revision>
  <cp:lastPrinted>2020-02-24T21:20:46Z</cp:lastPrinted>
  <dcterms:created xsi:type="dcterms:W3CDTF">2019-02-12T05:31:01Z</dcterms:created>
  <dcterms:modified xsi:type="dcterms:W3CDTF">2024-06-16T23:26:53Z</dcterms:modified>
</cp:coreProperties>
</file>