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 id="2147483793" r:id="rId2"/>
    <p:sldMasterId id="2147483805" r:id="rId3"/>
    <p:sldMasterId id="2147483818" r:id="rId4"/>
  </p:sldMasterIdLst>
  <p:notesMasterIdLst>
    <p:notesMasterId r:id="rId59"/>
  </p:notesMasterIdLst>
  <p:sldIdLst>
    <p:sldId id="256" r:id="rId5"/>
    <p:sldId id="293" r:id="rId6"/>
    <p:sldId id="289" r:id="rId7"/>
    <p:sldId id="275" r:id="rId8"/>
    <p:sldId id="277" r:id="rId9"/>
    <p:sldId id="276" r:id="rId10"/>
    <p:sldId id="290" r:id="rId11"/>
    <p:sldId id="279" r:id="rId12"/>
    <p:sldId id="280" r:id="rId13"/>
    <p:sldId id="291" r:id="rId14"/>
    <p:sldId id="272" r:id="rId15"/>
    <p:sldId id="316" r:id="rId16"/>
    <p:sldId id="315" r:id="rId17"/>
    <p:sldId id="273" r:id="rId18"/>
    <p:sldId id="274" r:id="rId19"/>
    <p:sldId id="282" r:id="rId20"/>
    <p:sldId id="294" r:id="rId21"/>
    <p:sldId id="297" r:id="rId22"/>
    <p:sldId id="298" r:id="rId23"/>
    <p:sldId id="299" r:id="rId24"/>
    <p:sldId id="300" r:id="rId25"/>
    <p:sldId id="295" r:id="rId26"/>
    <p:sldId id="302" r:id="rId27"/>
    <p:sldId id="301" r:id="rId28"/>
    <p:sldId id="304" r:id="rId29"/>
    <p:sldId id="303" r:id="rId30"/>
    <p:sldId id="296" r:id="rId31"/>
    <p:sldId id="306" r:id="rId32"/>
    <p:sldId id="305" r:id="rId33"/>
    <p:sldId id="307" r:id="rId34"/>
    <p:sldId id="308" r:id="rId35"/>
    <p:sldId id="309" r:id="rId36"/>
    <p:sldId id="310" r:id="rId37"/>
    <p:sldId id="311" r:id="rId38"/>
    <p:sldId id="312" r:id="rId39"/>
    <p:sldId id="313" r:id="rId40"/>
    <p:sldId id="314" r:id="rId41"/>
    <p:sldId id="292" r:id="rId42"/>
    <p:sldId id="265" r:id="rId43"/>
    <p:sldId id="270" r:id="rId44"/>
    <p:sldId id="271" r:id="rId45"/>
    <p:sldId id="278" r:id="rId46"/>
    <p:sldId id="268" r:id="rId47"/>
    <p:sldId id="269" r:id="rId48"/>
    <p:sldId id="266" r:id="rId49"/>
    <p:sldId id="261" r:id="rId50"/>
    <p:sldId id="260" r:id="rId51"/>
    <p:sldId id="281" r:id="rId52"/>
    <p:sldId id="267" r:id="rId53"/>
    <p:sldId id="284" r:id="rId54"/>
    <p:sldId id="285" r:id="rId55"/>
    <p:sldId id="286" r:id="rId56"/>
    <p:sldId id="287" r:id="rId57"/>
    <p:sldId id="28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8" autoAdjust="0"/>
    <p:restoredTop sz="94660"/>
  </p:normalViewPr>
  <p:slideViewPr>
    <p:cSldViewPr snapToGrid="0">
      <p:cViewPr varScale="1">
        <p:scale>
          <a:sx n="63" d="100"/>
          <a:sy n="63" d="100"/>
        </p:scale>
        <p:origin x="5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A7D2D-7ACB-4BB7-BCAA-7D8C3786C554}" type="datetimeFigureOut">
              <a:rPr lang="en-US" smtClean="0"/>
              <a:t>6/16/2024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C8AB4-1E31-4BE8-BEB7-D6C0D9B14256}" type="slidenum">
              <a:rPr lang="en-US" smtClean="0"/>
              <a:t>‹#›</a:t>
            </a:fld>
            <a:endParaRPr lang="en-US"/>
          </a:p>
        </p:txBody>
      </p:sp>
    </p:spTree>
    <p:extLst>
      <p:ext uri="{BB962C8B-B14F-4D97-AF65-F5344CB8AC3E}">
        <p14:creationId xmlns:p14="http://schemas.microsoft.com/office/powerpoint/2010/main" val="563797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xfrm>
            <a:off x="381000" y="685800"/>
            <a:ext cx="6096000" cy="3429000"/>
          </a:xfrm>
          <a:ln/>
        </p:spPr>
      </p:sp>
      <p:sp>
        <p:nvSpPr>
          <p:cNvPr id="111618"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Answer: e</a:t>
            </a:r>
          </a:p>
        </p:txBody>
      </p:sp>
      <p:sp>
        <p:nvSpPr>
          <p:cNvPr id="1116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21DB29-7B66-2545-A1EE-0EC350DFA7A7}"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2809616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xfrm>
            <a:off x="381000" y="685800"/>
            <a:ext cx="6096000" cy="3429000"/>
          </a:xfrm>
          <a:ln/>
        </p:spPr>
      </p:sp>
      <p:sp>
        <p:nvSpPr>
          <p:cNvPr id="1280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ヒラギノ角ゴ Pro W3" charset="0"/>
                <a:cs typeface="ヒラギノ角ゴ Pro W3" charset="0"/>
              </a:rPr>
              <a:t>Answer: c</a:t>
            </a:r>
          </a:p>
        </p:txBody>
      </p:sp>
      <p:sp>
        <p:nvSpPr>
          <p:cNvPr id="12800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C02F00-C08A-3A4C-AAD9-CC5821922FD2}"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95973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a:xfrm>
            <a:off x="381000" y="685800"/>
            <a:ext cx="6096000" cy="3429000"/>
          </a:xfrm>
          <a:ln/>
        </p:spPr>
      </p:sp>
      <p:sp>
        <p:nvSpPr>
          <p:cNvPr id="1280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ヒラギノ角ゴ Pro W3" charset="0"/>
                <a:cs typeface="ヒラギノ角ゴ Pro W3" charset="0"/>
              </a:rPr>
              <a:t>Answer: c</a:t>
            </a:r>
          </a:p>
        </p:txBody>
      </p:sp>
      <p:sp>
        <p:nvSpPr>
          <p:cNvPr id="12800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C02F00-C08A-3A4C-AAD9-CC5821922FD2}"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22085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dirty="0"/>
          </a:p>
        </p:txBody>
      </p:sp>
    </p:spTree>
    <p:extLst>
      <p:ext uri="{BB962C8B-B14F-4D97-AF65-F5344CB8AC3E}">
        <p14:creationId xmlns:p14="http://schemas.microsoft.com/office/powerpoint/2010/main" val="10231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xfrm>
            <a:off x="381000" y="685800"/>
            <a:ext cx="6096000" cy="3429000"/>
          </a:xfrm>
          <a:ln/>
        </p:spPr>
      </p:sp>
      <p:sp>
        <p:nvSpPr>
          <p:cNvPr id="111618"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ヒラギノ角ゴ Pro W3" charset="0"/>
                <a:cs typeface="ヒラギノ角ゴ Pro W3" charset="0"/>
              </a:rPr>
              <a:t>Answer: e</a:t>
            </a:r>
          </a:p>
        </p:txBody>
      </p:sp>
      <p:sp>
        <p:nvSpPr>
          <p:cNvPr id="111619"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21DB29-7B66-2545-A1EE-0EC350DFA7A7}"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305400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237615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75482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91104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A9F5D-042B-3B44-BA58-E7568A8A2F3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05474" name="Rectangle 2"/>
          <p:cNvSpPr>
            <a:spLocks noGrp="1" noRot="1" noChangeAspect="1" noChangeArrowheads="1" noTextEdit="1"/>
          </p:cNvSpPr>
          <p:nvPr>
            <p:ph type="sldImg"/>
          </p:nvPr>
        </p:nvSpPr>
        <p:spPr>
          <a:xfrm>
            <a:off x="381000" y="685800"/>
            <a:ext cx="6096000" cy="3429000"/>
          </a:xfrm>
          <a:ln/>
        </p:spPr>
      </p:sp>
      <p:sp>
        <p:nvSpPr>
          <p:cNvPr id="10547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231565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3061957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215776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875C0A-EB03-C940-A1F1-F6A8CA302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sz="1800"/>
          </a:p>
        </p:txBody>
      </p:sp>
    </p:spTree>
    <p:extLst>
      <p:ext uri="{BB962C8B-B14F-4D97-AF65-F5344CB8AC3E}">
        <p14:creationId xmlns:p14="http://schemas.microsoft.com/office/powerpoint/2010/main" val="334130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81834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50593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80533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28733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729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26842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35166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44005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90198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545430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3477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043064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7D422-2F6D-43B6-997B-2AED0277DC17}"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00408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7D422-2F6D-43B6-997B-2AED0277DC17}" type="datetimeFigureOut">
              <a:rPr lang="en-US" smtClean="0"/>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333201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7D422-2F6D-43B6-997B-2AED0277DC17}" type="datetimeFigureOut">
              <a:rPr lang="en-US" smtClean="0"/>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054848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7D422-2F6D-43B6-997B-2AED0277DC17}" type="datetimeFigureOut">
              <a:rPr lang="en-US" smtClean="0"/>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850456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4031552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97397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642031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058626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87700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43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7D422-2F6D-43B6-997B-2AED0277DC17}" type="datetimeFigureOut">
              <a:rPr lang="en-US" smtClean="0"/>
              <a:t>6/16/2024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231981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1673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171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471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185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481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937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7771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15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6296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Tree>
    <p:extLst>
      <p:ext uri="{BB962C8B-B14F-4D97-AF65-F5344CB8AC3E}">
        <p14:creationId xmlns:p14="http://schemas.microsoft.com/office/powerpoint/2010/main" val="334089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27D422-2F6D-43B6-997B-2AED0277DC17}"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225192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C529-7A6E-E943-AE71-8BF34650B9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BDC798-BC5D-5B47-9C08-3CE605ACA8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5F3100-80B8-5846-A43D-A6600D089BF7}"/>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5" name="Footer Placeholder 4">
            <a:extLst>
              <a:ext uri="{FF2B5EF4-FFF2-40B4-BE49-F238E27FC236}">
                <a16:creationId xmlns:a16="http://schemas.microsoft.com/office/drawing/2014/main" id="{67B1BFC3-8197-F342-9AE9-AD7C26295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EC3A2-BE0F-6645-BAE8-4862DDAD29DB}"/>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351765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37CA-AC2C-0F4A-B80D-2595145C2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EA7E8-B454-D242-A0FC-63B9881DD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B8DA6-FF01-C642-B6E5-BE26D2A0B1BC}"/>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5" name="Footer Placeholder 4">
            <a:extLst>
              <a:ext uri="{FF2B5EF4-FFF2-40B4-BE49-F238E27FC236}">
                <a16:creationId xmlns:a16="http://schemas.microsoft.com/office/drawing/2014/main" id="{ECB50D23-2C72-984B-9073-6709535FE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9B650-A6E6-5F4C-A0DF-77AD2003CC6B}"/>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1482005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5ED0-49D0-AD48-8B8E-5A1F4E4EF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B6E276-ECC3-C84A-AC17-710949AEA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EE099-6BBB-FD4C-A57E-AF63A3CC07D2}"/>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5" name="Footer Placeholder 4">
            <a:extLst>
              <a:ext uri="{FF2B5EF4-FFF2-40B4-BE49-F238E27FC236}">
                <a16:creationId xmlns:a16="http://schemas.microsoft.com/office/drawing/2014/main" id="{6E292D6D-8791-C64E-BCD1-E8692C76C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92E19-3C0A-3A4E-9A08-00D682B24549}"/>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811144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E15E-03F3-9D4C-B8AE-296449EAF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4768EB-F880-1C42-9692-BB2E485EE7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D49BD-0294-BF43-883A-4FD46F95F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E73D6-7506-D846-8710-F682B4812215}"/>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6" name="Footer Placeholder 5">
            <a:extLst>
              <a:ext uri="{FF2B5EF4-FFF2-40B4-BE49-F238E27FC236}">
                <a16:creationId xmlns:a16="http://schemas.microsoft.com/office/drawing/2014/main" id="{DC6D88EB-0870-B246-B037-A483B04AA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09691-4BAF-0A48-9F0F-756DADD0DD0B}"/>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104776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17CA-E994-1840-897C-F12BDAAF0A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11AA27-D7E8-F642-AD5D-B7E25699CE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C103F-0CBA-2E4E-8E6F-5F0BCED66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548D83-C744-B64F-AF80-38E6F2F5F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4299BC-DCB5-A943-B864-06FD45C679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55D47-1B3E-9245-97F1-420461623AFC}"/>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8" name="Footer Placeholder 7">
            <a:extLst>
              <a:ext uri="{FF2B5EF4-FFF2-40B4-BE49-F238E27FC236}">
                <a16:creationId xmlns:a16="http://schemas.microsoft.com/office/drawing/2014/main" id="{A71A8B5C-AF2B-1B40-BAC3-0D3DD7C62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6CBFDA-FEED-3C4F-8C02-7C48AD8EF8A1}"/>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3204192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3129-FD57-8B46-B674-A49E5178E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031655-A88A-0C45-ACA8-78C2022186C5}"/>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4" name="Footer Placeholder 3">
            <a:extLst>
              <a:ext uri="{FF2B5EF4-FFF2-40B4-BE49-F238E27FC236}">
                <a16:creationId xmlns:a16="http://schemas.microsoft.com/office/drawing/2014/main" id="{B6F622C5-DEF4-874C-83DC-76D8392831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81B588-03D7-E84A-ADDC-EAC48F6FE1B5}"/>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100912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DAC72-6095-864C-8F92-CD4F2F4F2329}"/>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3" name="Footer Placeholder 2">
            <a:extLst>
              <a:ext uri="{FF2B5EF4-FFF2-40B4-BE49-F238E27FC236}">
                <a16:creationId xmlns:a16="http://schemas.microsoft.com/office/drawing/2014/main" id="{56000A49-5B46-764F-B251-BC1C88BB4F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EC474D-F127-944F-99C4-62B8797D5993}"/>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346789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250F8-F80F-954B-9215-90BBC7A81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17F34D-DE8B-C141-9F9D-62A450921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E71A76-DD02-A146-AD4A-6950AF37B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70D21-01D5-6747-8F7D-B97FEA66D20F}"/>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6" name="Footer Placeholder 5">
            <a:extLst>
              <a:ext uri="{FF2B5EF4-FFF2-40B4-BE49-F238E27FC236}">
                <a16:creationId xmlns:a16="http://schemas.microsoft.com/office/drawing/2014/main" id="{F097C917-7A14-2645-A38A-DD7E79EB6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B8B28-7346-DA43-A28A-0F4DBDF8F75C}"/>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566472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0596-7313-3940-9480-9F6F438EF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2107D4-4AC0-6C4C-A7F6-5D55A7142F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CE7F3F-33B7-8F44-B55B-ACF8FC23C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7A53E-06DC-424E-9A01-E2DC7180A0AA}"/>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6" name="Footer Placeholder 5">
            <a:extLst>
              <a:ext uri="{FF2B5EF4-FFF2-40B4-BE49-F238E27FC236}">
                <a16:creationId xmlns:a16="http://schemas.microsoft.com/office/drawing/2014/main" id="{42C0FE77-A3E7-5540-9205-021044EAD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06203-6463-744F-9431-147F16B80FF1}"/>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983141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E698-A338-0B45-82F9-5E32736F6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84EF5-C91D-1243-9A42-77BA6D284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D01B3-D61C-DE4C-818C-E8C42BA4E23F}"/>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5" name="Footer Placeholder 4">
            <a:extLst>
              <a:ext uri="{FF2B5EF4-FFF2-40B4-BE49-F238E27FC236}">
                <a16:creationId xmlns:a16="http://schemas.microsoft.com/office/drawing/2014/main" id="{1EEE15FF-F29F-6149-AE9F-299E79D81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42827-85F6-0642-A3A3-CE87D222DDA0}"/>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63724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27D422-2F6D-43B6-997B-2AED0277DC17}" type="datetimeFigureOut">
              <a:rPr lang="en-US" smtClean="0"/>
              <a:t>6/16/2024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553820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EB141-C983-414B-94BE-6C67FFBF41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36350F-9EFA-E74D-8406-1A989B526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F9176-55D7-9643-94E1-30449CD4914F}"/>
              </a:ext>
            </a:extLst>
          </p:cNvPr>
          <p:cNvSpPr>
            <a:spLocks noGrp="1"/>
          </p:cNvSpPr>
          <p:nvPr>
            <p:ph type="dt" sz="half" idx="10"/>
          </p:nvPr>
        </p:nvSpPr>
        <p:spPr/>
        <p:txBody>
          <a:bodyPr/>
          <a:lstStyle/>
          <a:p>
            <a:fld id="{AE7DE44E-2662-174B-9D75-73A0C879E632}" type="datetimeFigureOut">
              <a:rPr lang="en-US" smtClean="0"/>
              <a:t>6/16/2024</a:t>
            </a:fld>
            <a:endParaRPr lang="en-US"/>
          </a:p>
        </p:txBody>
      </p:sp>
      <p:sp>
        <p:nvSpPr>
          <p:cNvPr id="5" name="Footer Placeholder 4">
            <a:extLst>
              <a:ext uri="{FF2B5EF4-FFF2-40B4-BE49-F238E27FC236}">
                <a16:creationId xmlns:a16="http://schemas.microsoft.com/office/drawing/2014/main" id="{B1CEF46C-7F3B-7941-9403-D66D5C0E8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3CC40-9387-3741-B0C9-ED9A040241E3}"/>
              </a:ext>
            </a:extLst>
          </p:cNvPr>
          <p:cNvSpPr>
            <a:spLocks noGrp="1"/>
          </p:cNvSpPr>
          <p:nvPr>
            <p:ph type="sldNum" sz="quarter" idx="12"/>
          </p:nvPr>
        </p:nvSpPr>
        <p:spPr/>
        <p:txBody>
          <a:bodyPr/>
          <a:lstStyle/>
          <a:p>
            <a:fld id="{CD93E19A-236F-B84E-99A4-F263B855785E}" type="slidenum">
              <a:rPr lang="en-US" smtClean="0"/>
              <a:t>‹#›</a:t>
            </a:fld>
            <a:endParaRPr lang="en-US"/>
          </a:p>
        </p:txBody>
      </p:sp>
    </p:spTree>
    <p:extLst>
      <p:ext uri="{BB962C8B-B14F-4D97-AF65-F5344CB8AC3E}">
        <p14:creationId xmlns:p14="http://schemas.microsoft.com/office/powerpoint/2010/main" val="23452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27D422-2F6D-43B6-997B-2AED0277DC17}" type="datetimeFigureOut">
              <a:rPr lang="en-US" smtClean="0"/>
              <a:t>6/16/2024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85034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7D422-2F6D-43B6-997B-2AED0277DC17}" type="datetimeFigureOut">
              <a:rPr lang="en-US" smtClean="0"/>
              <a:t>6/16/2024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392435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16916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27D422-2F6D-43B6-997B-2AED0277DC17}" type="datetimeFigureOut">
              <a:rPr lang="en-US" smtClean="0"/>
              <a:t>6/16/2024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C71E8-EEFF-48D6-8CD3-1FB50B8DEE0D}" type="slidenum">
              <a:rPr lang="en-US" smtClean="0"/>
              <a:t>‹#›</a:t>
            </a:fld>
            <a:endParaRPr lang="en-US"/>
          </a:p>
        </p:txBody>
      </p:sp>
    </p:spTree>
    <p:extLst>
      <p:ext uri="{BB962C8B-B14F-4D97-AF65-F5344CB8AC3E}">
        <p14:creationId xmlns:p14="http://schemas.microsoft.com/office/powerpoint/2010/main" val="177202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27D422-2F6D-43B6-997B-2AED0277DC17}" type="datetimeFigureOut">
              <a:rPr lang="en-US" smtClean="0"/>
              <a:t>6/16/2024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DC71E8-EEFF-48D6-8CD3-1FB50B8DEE0D}" type="slidenum">
              <a:rPr lang="en-US" smtClean="0"/>
              <a:t>‹#›</a:t>
            </a:fld>
            <a:endParaRPr lang="en-US"/>
          </a:p>
        </p:txBody>
      </p:sp>
    </p:spTree>
    <p:extLst>
      <p:ext uri="{BB962C8B-B14F-4D97-AF65-F5344CB8AC3E}">
        <p14:creationId xmlns:p14="http://schemas.microsoft.com/office/powerpoint/2010/main" val="165928217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7D422-2F6D-43B6-997B-2AED0277DC17}" type="datetimeFigureOut">
              <a:rPr lang="en-US" smtClean="0"/>
              <a:t>6/16/2024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C71E8-EEFF-48D6-8CD3-1FB50B8DEE0D}" type="slidenum">
              <a:rPr lang="en-US" smtClean="0"/>
              <a:t>‹#›</a:t>
            </a:fld>
            <a:endParaRPr lang="en-US"/>
          </a:p>
        </p:txBody>
      </p:sp>
    </p:spTree>
    <p:extLst>
      <p:ext uri="{BB962C8B-B14F-4D97-AF65-F5344CB8AC3E}">
        <p14:creationId xmlns:p14="http://schemas.microsoft.com/office/powerpoint/2010/main" val="27261971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930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213703"/>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rtl="0" fontAlgn="base">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2pPr>
      <a:lvl3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3pPr>
      <a:lvl4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4pPr>
      <a:lvl5pPr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6pPr>
      <a:lvl7pPr marL="9144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7pPr>
      <a:lvl8pPr marL="13716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8pPr>
      <a:lvl9pPr marL="1828800" algn="ctr" rtl="0" fontAlgn="base">
        <a:spcBef>
          <a:spcPct val="0"/>
        </a:spcBef>
        <a:spcAft>
          <a:spcPct val="0"/>
        </a:spcAft>
        <a:defRPr sz="3600" b="1">
          <a:solidFill>
            <a:schemeClr val="tx2"/>
          </a:solidFill>
          <a:effectLst>
            <a:outerShdw blurRad="38100" dist="38100" dir="2700000" algn="tl">
              <a:srgbClr val="000000"/>
            </a:outerShdw>
          </a:effectLst>
          <a:latin typeface="Comic Sans MS" pitchFamily="66" charset="0"/>
        </a:defRPr>
      </a:lvl9pPr>
    </p:titleStyle>
    <p:bodyStyle>
      <a:lvl1pPr marL="342900" indent="-3429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7BFC0-FAAB-294F-9126-DE6EADF71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43F962-34F5-9645-8984-25D476736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205E3-04DA-D741-A5B4-D9AB606E0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DE44E-2662-174B-9D75-73A0C879E632}" type="datetimeFigureOut">
              <a:rPr lang="en-US" smtClean="0"/>
              <a:t>6/16/2024</a:t>
            </a:fld>
            <a:endParaRPr lang="en-US"/>
          </a:p>
        </p:txBody>
      </p:sp>
      <p:sp>
        <p:nvSpPr>
          <p:cNvPr id="5" name="Footer Placeholder 4">
            <a:extLst>
              <a:ext uri="{FF2B5EF4-FFF2-40B4-BE49-F238E27FC236}">
                <a16:creationId xmlns:a16="http://schemas.microsoft.com/office/drawing/2014/main" id="{B52C5F0D-2F20-7140-A8DC-1C4B2F7DC2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E4D51D-B4FA-B947-BCBE-17300148B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E19A-236F-B84E-99A4-F263B855785E}" type="slidenum">
              <a:rPr lang="en-US" smtClean="0"/>
              <a:t>‹#›</a:t>
            </a:fld>
            <a:endParaRPr lang="en-US"/>
          </a:p>
        </p:txBody>
      </p:sp>
    </p:spTree>
    <p:extLst>
      <p:ext uri="{BB962C8B-B14F-4D97-AF65-F5344CB8AC3E}">
        <p14:creationId xmlns:p14="http://schemas.microsoft.com/office/powerpoint/2010/main" val="416416751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A7z5ixKMBQ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17" Type="http://schemas.openxmlformats.org/officeDocument/2006/relationships/image" Target="../media/image8.png"/><Relationship Id="rId2" Type="http://schemas.openxmlformats.org/officeDocument/2006/relationships/tags" Target="../tags/tag2.xml"/><Relationship Id="rId16"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9.xml"/><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2.xml"/><Relationship Id="rId17" Type="http://schemas.openxmlformats.org/officeDocument/2006/relationships/image" Target="../media/image8.png"/><Relationship Id="rId2" Type="http://schemas.openxmlformats.org/officeDocument/2006/relationships/tags" Target="../tags/tag12.xml"/><Relationship Id="rId16" Type="http://schemas.openxmlformats.org/officeDocument/2006/relationships/image" Target="../media/image7.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9.xml"/><Relationship Id="rId5" Type="http://schemas.openxmlformats.org/officeDocument/2006/relationships/tags" Target="../tags/tag15.xml"/><Relationship Id="rId15" Type="http://schemas.openxmlformats.org/officeDocument/2006/relationships/image" Target="../media/image6.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4.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10.xml"/><Relationship Id="rId17" Type="http://schemas.openxmlformats.org/officeDocument/2006/relationships/image" Target="../media/image8.png"/><Relationship Id="rId2" Type="http://schemas.openxmlformats.org/officeDocument/2006/relationships/tags" Target="../tags/tag22.xml"/><Relationship Id="rId16" Type="http://schemas.openxmlformats.org/officeDocument/2006/relationships/image" Target="../media/image7.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29.xml"/><Relationship Id="rId5" Type="http://schemas.openxmlformats.org/officeDocument/2006/relationships/tags" Target="../tags/tag25.xml"/><Relationship Id="rId15" Type="http://schemas.openxmlformats.org/officeDocument/2006/relationships/image" Target="../media/image6.png"/><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4.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notesSlide" Target="../notesSlides/notesSlide11.xml"/><Relationship Id="rId17" Type="http://schemas.openxmlformats.org/officeDocument/2006/relationships/image" Target="../media/image8.png"/><Relationship Id="rId2" Type="http://schemas.openxmlformats.org/officeDocument/2006/relationships/tags" Target="../tags/tag32.xml"/><Relationship Id="rId16" Type="http://schemas.openxmlformats.org/officeDocument/2006/relationships/image" Target="../media/image7.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29.xml"/><Relationship Id="rId5" Type="http://schemas.openxmlformats.org/officeDocument/2006/relationships/tags" Target="../tags/tag35.xml"/><Relationship Id="rId15" Type="http://schemas.openxmlformats.org/officeDocument/2006/relationships/image" Target="../media/image6.png"/><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slideLayout" Target="../slideLayouts/slideLayout7.xml"/><Relationship Id="rId3" Type="http://schemas.openxmlformats.org/officeDocument/2006/relationships/tags" Target="../tags/tag43.xml"/><Relationship Id="rId21" Type="http://schemas.openxmlformats.org/officeDocument/2006/relationships/image" Target="../media/image6.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image" Target="../media/image5.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image" Target="../media/image20.png"/><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image" Target="../media/image8.png"/><Relationship Id="rId10" Type="http://schemas.openxmlformats.org/officeDocument/2006/relationships/tags" Target="../tags/tag50.xml"/><Relationship Id="rId19" Type="http://schemas.openxmlformats.org/officeDocument/2006/relationships/image" Target="../media/image4.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7.xml"/><Relationship Id="rId3" Type="http://schemas.openxmlformats.org/officeDocument/2006/relationships/tags" Target="../tags/tag60.xml"/><Relationship Id="rId21" Type="http://schemas.openxmlformats.org/officeDocument/2006/relationships/image" Target="../media/image5.png"/><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image" Target="../media/image4.png"/><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image" Target="../media/image8.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image" Target="../media/image7.png"/><Relationship Id="rId10" Type="http://schemas.openxmlformats.org/officeDocument/2006/relationships/tags" Target="../tags/tag67.xml"/><Relationship Id="rId19" Type="http://schemas.openxmlformats.org/officeDocument/2006/relationships/image" Target="../media/image21.png"/><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hyperlink" Target="https://youtu.be/A7z5ixKMBQs"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284" y="1227424"/>
            <a:ext cx="10244789" cy="1200329"/>
          </a:xfrm>
          <a:prstGeom prst="rect">
            <a:avLst/>
          </a:prstGeom>
          <a:noFill/>
        </p:spPr>
        <p:txBody>
          <a:bodyPr wrap="square" rtlCol="0">
            <a:spAutoFit/>
          </a:bodyPr>
          <a:lstStyle/>
          <a:p>
            <a:pPr algn="ctr"/>
            <a:r>
              <a:rPr lang="en-US" sz="7200" b="1" dirty="0">
                <a:latin typeface="Agency FB" panose="020B0503020202020204" pitchFamily="34" charset="0"/>
              </a:rPr>
              <a:t>N38 – Energy of Reactions</a:t>
            </a:r>
          </a:p>
        </p:txBody>
      </p:sp>
      <p:sp>
        <p:nvSpPr>
          <p:cNvPr id="7" name="TextBox 6"/>
          <p:cNvSpPr txBox="1"/>
          <p:nvPr/>
        </p:nvSpPr>
        <p:spPr>
          <a:xfrm>
            <a:off x="960891" y="2629008"/>
            <a:ext cx="8477573" cy="2800767"/>
          </a:xfrm>
          <a:prstGeom prst="rect">
            <a:avLst/>
          </a:prstGeom>
          <a:noFill/>
        </p:spPr>
        <p:txBody>
          <a:bodyPr wrap="square" rtlCol="0">
            <a:spAutoFit/>
          </a:bodyPr>
          <a:lstStyle/>
          <a:p>
            <a:pPr marL="231775"/>
            <a:r>
              <a:rPr lang="en-US" sz="4400" b="1" dirty="0">
                <a:solidFill>
                  <a:srgbClr val="FF0000"/>
                </a:solidFill>
              </a:rPr>
              <a:t>Target: I can perform various calculations involving the energy changes during chemical reactions. </a:t>
            </a:r>
          </a:p>
        </p:txBody>
      </p:sp>
      <p:sp>
        <p:nvSpPr>
          <p:cNvPr id="3" name="TextBox 2">
            <a:extLst>
              <a:ext uri="{FF2B5EF4-FFF2-40B4-BE49-F238E27FC236}">
                <a16:creationId xmlns:a16="http://schemas.microsoft.com/office/drawing/2014/main" id="{B99E537F-3A58-51E9-ECBC-B34157B66480}"/>
              </a:ext>
            </a:extLst>
          </p:cNvPr>
          <p:cNvSpPr txBox="1"/>
          <p:nvPr/>
        </p:nvSpPr>
        <p:spPr>
          <a:xfrm>
            <a:off x="185244" y="6312654"/>
            <a:ext cx="9253220" cy="430887"/>
          </a:xfrm>
          <a:prstGeom prst="rect">
            <a:avLst/>
          </a:prstGeom>
          <a:noFill/>
        </p:spPr>
        <p:txBody>
          <a:bodyPr wrap="square">
            <a:spAutoFit/>
          </a:bodyPr>
          <a:lstStyle/>
          <a:p>
            <a:r>
              <a:rPr lang="en-US" sz="2200" b="1" dirty="0"/>
              <a:t>Link to YouTube Presentation: </a:t>
            </a:r>
            <a:r>
              <a:rPr lang="en-US" sz="2200" dirty="0">
                <a:solidFill>
                  <a:srgbClr val="0070C0"/>
                </a:solidFill>
                <a:hlinkClick r:id="rId2">
                  <a:extLst>
                    <a:ext uri="{A12FA001-AC4F-418D-AE19-62706E023703}">
                      <ahyp:hlinkClr xmlns:ahyp="http://schemas.microsoft.com/office/drawing/2018/hyperlinkcolor" val="tx"/>
                    </a:ext>
                  </a:extLst>
                </a:hlinkClick>
              </a:rPr>
              <a:t>https://youtu.be/A7z5ixKMBQs</a:t>
            </a:r>
            <a:r>
              <a:rPr lang="en-US" sz="2200" dirty="0">
                <a:solidFill>
                  <a:srgbClr val="0070C0"/>
                </a:solidFill>
              </a:rPr>
              <a:t> </a:t>
            </a:r>
          </a:p>
        </p:txBody>
      </p:sp>
    </p:spTree>
    <p:extLst>
      <p:ext uri="{BB962C8B-B14F-4D97-AF65-F5344CB8AC3E}">
        <p14:creationId xmlns:p14="http://schemas.microsoft.com/office/powerpoint/2010/main" val="7972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949" y="2404534"/>
            <a:ext cx="9345478" cy="2461934"/>
          </a:xfrm>
        </p:spPr>
        <p:txBody>
          <a:bodyPr>
            <a:normAutofit fontScale="90000"/>
          </a:bodyPr>
          <a:lstStyle/>
          <a:p>
            <a:pPr algn="ctr"/>
            <a:r>
              <a:rPr lang="en-US" sz="8000" dirty="0"/>
              <a:t>3. </a:t>
            </a:r>
            <a:br>
              <a:rPr lang="en-US" sz="8000" dirty="0"/>
            </a:br>
            <a:r>
              <a:rPr lang="en-US" sz="8000" dirty="0"/>
              <a:t>Heat of </a:t>
            </a:r>
            <a:br>
              <a:rPr lang="en-US" sz="8000" dirty="0"/>
            </a:br>
            <a:r>
              <a:rPr lang="en-US" sz="8000" dirty="0"/>
              <a:t>Reaction</a:t>
            </a:r>
          </a:p>
        </p:txBody>
      </p:sp>
    </p:spTree>
    <p:extLst>
      <p:ext uri="{BB962C8B-B14F-4D97-AF65-F5344CB8AC3E}">
        <p14:creationId xmlns:p14="http://schemas.microsoft.com/office/powerpoint/2010/main" val="358787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a:t>
            </a:r>
          </a:p>
        </p:txBody>
      </p:sp>
      <p:sp>
        <p:nvSpPr>
          <p:cNvPr id="7" name="Content Placeholder 2"/>
          <p:cNvSpPr txBox="1">
            <a:spLocks/>
          </p:cNvSpPr>
          <p:nvPr/>
        </p:nvSpPr>
        <p:spPr>
          <a:xfrm>
            <a:off x="790414" y="1383210"/>
            <a:ext cx="11401586"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600" b="1" dirty="0">
                <a:solidFill>
                  <a:srgbClr val="FFC000"/>
                </a:solidFill>
              </a:rPr>
              <a:t>Amount of energy change involved in a reaction. Sometimes </a:t>
            </a:r>
            <a:r>
              <a:rPr lang="en-US" sz="3600" b="1" dirty="0" err="1">
                <a:solidFill>
                  <a:srgbClr val="FFC000"/>
                </a:solidFill>
              </a:rPr>
              <a:t>exo</a:t>
            </a:r>
            <a:r>
              <a:rPr lang="en-US" sz="3600" b="1" dirty="0">
                <a:solidFill>
                  <a:srgbClr val="FFC000"/>
                </a:solidFill>
              </a:rPr>
              <a:t>, sometimes endo.</a:t>
            </a:r>
          </a:p>
          <a:p>
            <a:pPr algn="ctr"/>
            <a:r>
              <a:rPr lang="en-US" sz="3600" b="1" dirty="0">
                <a:solidFill>
                  <a:srgbClr val="FFC000"/>
                </a:solidFill>
              </a:rPr>
              <a:t>Lots of different ways to calculate or measure it. </a:t>
            </a:r>
          </a:p>
          <a:p>
            <a:pPr algn="ctr"/>
            <a:endParaRPr lang="en-US" sz="3200" b="1" dirty="0">
              <a:solidFill>
                <a:schemeClr val="tx1"/>
              </a:solidFill>
            </a:endParaRPr>
          </a:p>
          <a:p>
            <a:pPr algn="ctr"/>
            <a:r>
              <a:rPr lang="pt-BR" sz="3600" b="1" dirty="0">
                <a:solidFill>
                  <a:schemeClr val="tx1"/>
                </a:solidFill>
              </a:rPr>
              <a:t>2Al + Fe</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ΔH</a:t>
            </a:r>
            <a:r>
              <a:rPr lang="pt-BR" sz="3600" b="1" baseline="-25000" dirty="0">
                <a:solidFill>
                  <a:schemeClr val="tx1"/>
                </a:solidFill>
              </a:rPr>
              <a:t>rxn</a:t>
            </a:r>
            <a:r>
              <a:rPr lang="pt-BR" sz="3600" b="1" dirty="0">
                <a:solidFill>
                  <a:schemeClr val="tx1"/>
                </a:solidFill>
              </a:rPr>
              <a:t>=−851.5kJ/mol</a:t>
            </a:r>
            <a:r>
              <a:rPr lang="pt-BR" sz="3600" b="1" baseline="-25000" dirty="0">
                <a:solidFill>
                  <a:schemeClr val="tx1"/>
                </a:solidFill>
              </a:rPr>
              <a:t>rxn</a:t>
            </a:r>
          </a:p>
          <a:p>
            <a:pPr lvl="1"/>
            <a:r>
              <a:rPr lang="pt-BR" sz="2800" i="1" dirty="0">
                <a:solidFill>
                  <a:schemeClr val="tx1"/>
                </a:solidFill>
              </a:rPr>
              <a:t>( Remember, ∆H is basically Q)</a:t>
            </a:r>
          </a:p>
          <a:p>
            <a:pPr lvl="1"/>
            <a:r>
              <a:rPr lang="pt-BR" sz="2800" dirty="0">
                <a:solidFill>
                  <a:schemeClr val="tx1"/>
                </a:solidFill>
              </a:rPr>
              <a:t> ∆H negative </a:t>
            </a:r>
            <a:r>
              <a:rPr lang="pt-BR" sz="2800" dirty="0">
                <a:solidFill>
                  <a:schemeClr val="tx1"/>
                </a:solidFill>
                <a:sym typeface="Wingdings" panose="05000000000000000000" pitchFamily="2" charset="2"/>
              </a:rPr>
              <a:t> energy released  exothermic  </a:t>
            </a:r>
            <a:r>
              <a:rPr lang="pt-BR" sz="2800" b="1" dirty="0">
                <a:solidFill>
                  <a:schemeClr val="tx1"/>
                </a:solidFill>
                <a:sym typeface="Wingdings" panose="05000000000000000000" pitchFamily="2" charset="2"/>
              </a:rPr>
              <a:t>product!</a:t>
            </a:r>
          </a:p>
          <a:p>
            <a:pPr lvl="1"/>
            <a:r>
              <a:rPr lang="pt-BR" sz="2800" dirty="0">
                <a:solidFill>
                  <a:schemeClr val="tx1"/>
                </a:solidFill>
                <a:sym typeface="Wingdings" panose="05000000000000000000" pitchFamily="2" charset="2"/>
              </a:rPr>
              <a:t> </a:t>
            </a:r>
            <a:r>
              <a:rPr lang="pt-BR" sz="2800" dirty="0">
                <a:solidFill>
                  <a:schemeClr val="tx1"/>
                </a:solidFill>
              </a:rPr>
              <a:t>∆H positive </a:t>
            </a:r>
            <a:r>
              <a:rPr lang="pt-BR" sz="2800" dirty="0">
                <a:solidFill>
                  <a:schemeClr val="tx1"/>
                </a:solidFill>
                <a:sym typeface="Wingdings" panose="05000000000000000000" pitchFamily="2" charset="2"/>
              </a:rPr>
              <a:t> energy absorbed  endothermic  </a:t>
            </a:r>
            <a:r>
              <a:rPr lang="pt-BR" sz="2800" b="1" dirty="0">
                <a:solidFill>
                  <a:schemeClr val="tx1"/>
                </a:solidFill>
                <a:sym typeface="Wingdings" panose="05000000000000000000" pitchFamily="2" charset="2"/>
              </a:rPr>
              <a:t>reactant!</a:t>
            </a:r>
            <a:endParaRPr lang="en-US" sz="2800" b="1" dirty="0">
              <a:solidFill>
                <a:schemeClr val="tx1"/>
              </a:solidFill>
            </a:endParaRPr>
          </a:p>
        </p:txBody>
      </p:sp>
    </p:spTree>
    <p:extLst>
      <p:ext uri="{BB962C8B-B14F-4D97-AF65-F5344CB8AC3E}">
        <p14:creationId xmlns:p14="http://schemas.microsoft.com/office/powerpoint/2010/main" val="8893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a:t>
            </a:r>
          </a:p>
        </p:txBody>
      </p:sp>
      <p:sp>
        <p:nvSpPr>
          <p:cNvPr id="7" name="Content Placeholder 2"/>
          <p:cNvSpPr txBox="1">
            <a:spLocks/>
          </p:cNvSpPr>
          <p:nvPr/>
        </p:nvSpPr>
        <p:spPr>
          <a:xfrm>
            <a:off x="790414" y="1383210"/>
            <a:ext cx="11401586"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600" b="1" dirty="0">
                <a:solidFill>
                  <a:srgbClr val="FFC000"/>
                </a:solidFill>
              </a:rPr>
              <a:t>Amount of energy change involved in a reaction. Sometimes </a:t>
            </a:r>
            <a:r>
              <a:rPr lang="en-US" sz="3600" b="1" dirty="0" err="1">
                <a:solidFill>
                  <a:srgbClr val="FFC000"/>
                </a:solidFill>
              </a:rPr>
              <a:t>exo</a:t>
            </a:r>
            <a:r>
              <a:rPr lang="en-US" sz="3600" b="1" dirty="0">
                <a:solidFill>
                  <a:srgbClr val="FFC000"/>
                </a:solidFill>
              </a:rPr>
              <a:t>, sometimes endo.</a:t>
            </a:r>
          </a:p>
          <a:p>
            <a:pPr algn="ctr"/>
            <a:r>
              <a:rPr lang="en-US" sz="3600" b="1" dirty="0">
                <a:solidFill>
                  <a:srgbClr val="FFC000"/>
                </a:solidFill>
              </a:rPr>
              <a:t>Lots of different ways to calculate or measure it. </a:t>
            </a:r>
          </a:p>
          <a:p>
            <a:pPr algn="ctr"/>
            <a:endParaRPr lang="en-US" sz="3200" b="1" dirty="0">
              <a:solidFill>
                <a:schemeClr val="tx1"/>
              </a:solidFill>
            </a:endParaRPr>
          </a:p>
          <a:p>
            <a:pPr algn="ctr"/>
            <a:r>
              <a:rPr lang="pt-BR" sz="3600" b="1" dirty="0">
                <a:solidFill>
                  <a:schemeClr val="tx1"/>
                </a:solidFill>
              </a:rPr>
              <a:t>2Al + Fe</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energy</a:t>
            </a:r>
            <a:endParaRPr lang="pt-BR" sz="3600" b="1" baseline="-25000" dirty="0">
              <a:solidFill>
                <a:schemeClr val="tx1"/>
              </a:solidFill>
            </a:endParaRPr>
          </a:p>
          <a:p>
            <a:pPr algn="ctr"/>
            <a:r>
              <a:rPr lang="pt-BR" sz="3600" b="1" dirty="0">
                <a:solidFill>
                  <a:schemeClr val="tx1"/>
                </a:solidFill>
              </a:rPr>
              <a:t>2Al + Fe</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+ 851.5kJ</a:t>
            </a:r>
          </a:p>
          <a:p>
            <a:pPr algn="ctr"/>
            <a:r>
              <a:rPr lang="pt-BR" sz="3600" dirty="0">
                <a:solidFill>
                  <a:schemeClr val="tx1"/>
                </a:solidFill>
              </a:rPr>
              <a:t>  Energy released! Product! Exothermic!</a:t>
            </a:r>
          </a:p>
        </p:txBody>
      </p:sp>
    </p:spTree>
    <p:extLst>
      <p:ext uri="{BB962C8B-B14F-4D97-AF65-F5344CB8AC3E}">
        <p14:creationId xmlns:p14="http://schemas.microsoft.com/office/powerpoint/2010/main" val="21072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a:t>
            </a:r>
          </a:p>
        </p:txBody>
      </p:sp>
      <p:sp>
        <p:nvSpPr>
          <p:cNvPr id="7" name="Content Placeholder 2"/>
          <p:cNvSpPr txBox="1">
            <a:spLocks/>
          </p:cNvSpPr>
          <p:nvPr/>
        </p:nvSpPr>
        <p:spPr>
          <a:xfrm>
            <a:off x="790414" y="1383210"/>
            <a:ext cx="11401586"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600" b="1" dirty="0">
                <a:solidFill>
                  <a:srgbClr val="FFC000"/>
                </a:solidFill>
              </a:rPr>
              <a:t>Amount of energy change involved in a reaction. Sometimes </a:t>
            </a:r>
            <a:r>
              <a:rPr lang="en-US" sz="3600" b="1" dirty="0" err="1">
                <a:solidFill>
                  <a:srgbClr val="FFC000"/>
                </a:solidFill>
              </a:rPr>
              <a:t>exo</a:t>
            </a:r>
            <a:r>
              <a:rPr lang="en-US" sz="3600" b="1" dirty="0">
                <a:solidFill>
                  <a:srgbClr val="FFC000"/>
                </a:solidFill>
              </a:rPr>
              <a:t>, sometimes endo.</a:t>
            </a:r>
          </a:p>
          <a:p>
            <a:pPr algn="ctr"/>
            <a:r>
              <a:rPr lang="en-US" sz="3600" b="1" dirty="0">
                <a:solidFill>
                  <a:srgbClr val="FFC000"/>
                </a:solidFill>
              </a:rPr>
              <a:t>Lots of different ways to calculate or measure it. </a:t>
            </a:r>
          </a:p>
          <a:p>
            <a:pPr algn="ctr"/>
            <a:endParaRPr lang="en-US" sz="3200" b="1" dirty="0">
              <a:solidFill>
                <a:schemeClr val="tx1"/>
              </a:solidFill>
            </a:endParaRPr>
          </a:p>
          <a:p>
            <a:pPr algn="ctr"/>
            <a:r>
              <a:rPr lang="pt-BR" sz="3600" b="1" dirty="0">
                <a:solidFill>
                  <a:schemeClr val="tx1"/>
                </a:solidFill>
              </a:rPr>
              <a:t>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energy →  2Al + Fe</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p>
          <a:p>
            <a:pPr algn="ctr"/>
            <a:r>
              <a:rPr lang="pt-BR" sz="3600" b="1" dirty="0">
                <a:solidFill>
                  <a:schemeClr val="tx1"/>
                </a:solidFill>
              </a:rPr>
              <a:t>2Fe + Al</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r>
              <a:rPr lang="pt-BR" sz="3600" b="1" dirty="0">
                <a:solidFill>
                  <a:schemeClr val="tx1"/>
                </a:solidFill>
              </a:rPr>
              <a:t>+ 851.5kJ →  2Al + Fe</a:t>
            </a:r>
            <a:r>
              <a:rPr lang="pt-BR" sz="3600" b="1" baseline="-25000" dirty="0">
                <a:solidFill>
                  <a:schemeClr val="tx1"/>
                </a:solidFill>
              </a:rPr>
              <a:t>2</a:t>
            </a:r>
            <a:r>
              <a:rPr lang="pt-BR" sz="3600" b="1" dirty="0">
                <a:solidFill>
                  <a:schemeClr val="tx1"/>
                </a:solidFill>
              </a:rPr>
              <a:t>O</a:t>
            </a:r>
            <a:r>
              <a:rPr lang="pt-BR" sz="3600" b="1" baseline="-25000" dirty="0">
                <a:solidFill>
                  <a:schemeClr val="tx1"/>
                </a:solidFill>
              </a:rPr>
              <a:t>3 </a:t>
            </a:r>
          </a:p>
          <a:p>
            <a:pPr algn="ctr"/>
            <a:r>
              <a:rPr lang="pt-BR" sz="3600" dirty="0">
                <a:solidFill>
                  <a:schemeClr val="tx1"/>
                </a:solidFill>
              </a:rPr>
              <a:t> Energy absorbed! Reactant! Endothermic!</a:t>
            </a:r>
            <a:endParaRPr lang="pt-BR" sz="3600" b="1" baseline="-25000" dirty="0">
              <a:solidFill>
                <a:schemeClr val="tx1"/>
              </a:solidFill>
            </a:endParaRPr>
          </a:p>
          <a:p>
            <a:pPr algn="ctr"/>
            <a:endParaRPr lang="pt-BR" sz="3600" b="1" baseline="-25000" dirty="0">
              <a:solidFill>
                <a:schemeClr val="tx1"/>
              </a:solidFill>
            </a:endParaRPr>
          </a:p>
        </p:txBody>
      </p:sp>
    </p:spTree>
    <p:extLst>
      <p:ext uri="{BB962C8B-B14F-4D97-AF65-F5344CB8AC3E}">
        <p14:creationId xmlns:p14="http://schemas.microsoft.com/office/powerpoint/2010/main" val="18783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84971" cy="1200329"/>
          </a:xfrm>
          <a:prstGeom prst="rect">
            <a:avLst/>
          </a:prstGeom>
          <a:noFill/>
        </p:spPr>
        <p:txBody>
          <a:bodyPr wrap="square" rtlCol="0">
            <a:spAutoFit/>
          </a:bodyPr>
          <a:lstStyle/>
          <a:p>
            <a:pPr algn="ctr"/>
            <a:r>
              <a:rPr lang="en-US" sz="7200" b="1" dirty="0">
                <a:latin typeface="Agency FB" panose="020B0503020202020204" pitchFamily="34" charset="0"/>
              </a:rPr>
              <a:t>Heat of Reactions per mole</a:t>
            </a:r>
          </a:p>
        </p:txBody>
      </p:sp>
      <p:sp>
        <p:nvSpPr>
          <p:cNvPr id="8" name="Content Placeholder 2"/>
          <p:cNvSpPr txBox="1">
            <a:spLocks/>
          </p:cNvSpPr>
          <p:nvPr/>
        </p:nvSpPr>
        <p:spPr>
          <a:xfrm>
            <a:off x="-4354" y="1383210"/>
            <a:ext cx="12192000"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a:solidFill>
                  <a:schemeClr val="tx1"/>
                </a:solidFill>
              </a:rPr>
              <a:t>Sometimes you want it per mole of a certain substance.  </a:t>
            </a:r>
          </a:p>
          <a:p>
            <a:pPr algn="ctr"/>
            <a:r>
              <a:rPr lang="en-US" sz="3200" b="1" dirty="0">
                <a:solidFill>
                  <a:schemeClr val="tx1"/>
                </a:solidFill>
              </a:rPr>
              <a:t>Just take mole ratios into account!</a:t>
            </a:r>
          </a:p>
          <a:p>
            <a:r>
              <a:rPr lang="pt-BR" sz="3600" dirty="0">
                <a:solidFill>
                  <a:schemeClr val="tx1"/>
                </a:solidFill>
              </a:rPr>
              <a:t>2Al + Fe</a:t>
            </a:r>
            <a:r>
              <a:rPr lang="pt-BR" sz="3600" baseline="-25000" dirty="0">
                <a:solidFill>
                  <a:schemeClr val="tx1"/>
                </a:solidFill>
              </a:rPr>
              <a:t>2</a:t>
            </a:r>
            <a:r>
              <a:rPr lang="pt-BR" sz="3600" dirty="0">
                <a:solidFill>
                  <a:schemeClr val="tx1"/>
                </a:solidFill>
              </a:rPr>
              <a:t>O</a:t>
            </a:r>
            <a:r>
              <a:rPr lang="pt-BR" sz="3600" baseline="-25000" dirty="0">
                <a:solidFill>
                  <a:schemeClr val="tx1"/>
                </a:solidFill>
              </a:rPr>
              <a:t>3 </a:t>
            </a:r>
            <a:r>
              <a:rPr lang="pt-BR" sz="3600" dirty="0">
                <a:solidFill>
                  <a:schemeClr val="tx1"/>
                </a:solidFill>
              </a:rPr>
              <a:t>→ 2Fe + Al</a:t>
            </a:r>
            <a:r>
              <a:rPr lang="pt-BR" sz="3600" baseline="-25000" dirty="0">
                <a:solidFill>
                  <a:schemeClr val="tx1"/>
                </a:solidFill>
              </a:rPr>
              <a:t>2</a:t>
            </a:r>
            <a:r>
              <a:rPr lang="pt-BR" sz="3600" dirty="0">
                <a:solidFill>
                  <a:schemeClr val="tx1"/>
                </a:solidFill>
              </a:rPr>
              <a:t>O</a:t>
            </a:r>
            <a:r>
              <a:rPr lang="pt-BR" sz="3600" baseline="-25000" dirty="0">
                <a:solidFill>
                  <a:schemeClr val="tx1"/>
                </a:solidFill>
              </a:rPr>
              <a:t>3         </a:t>
            </a:r>
            <a:r>
              <a:rPr lang="pt-BR" sz="3600" dirty="0">
                <a:solidFill>
                  <a:schemeClr val="tx1"/>
                </a:solidFill>
              </a:rPr>
              <a:t>ΔH</a:t>
            </a:r>
            <a:r>
              <a:rPr lang="pt-BR" sz="3600" baseline="-25000" dirty="0">
                <a:solidFill>
                  <a:schemeClr val="tx1"/>
                </a:solidFill>
              </a:rPr>
              <a:t>rxn</a:t>
            </a:r>
            <a:r>
              <a:rPr lang="pt-BR" sz="3600" dirty="0">
                <a:solidFill>
                  <a:schemeClr val="tx1"/>
                </a:solidFill>
              </a:rPr>
              <a:t>=−851.5kJ/mol</a:t>
            </a:r>
            <a:r>
              <a:rPr lang="pt-BR" sz="3600" baseline="-25000" dirty="0">
                <a:solidFill>
                  <a:schemeClr val="tx1"/>
                </a:solidFill>
              </a:rPr>
              <a:t>rxn</a:t>
            </a:r>
          </a:p>
        </p:txBody>
      </p:sp>
      <p:graphicFrame>
        <p:nvGraphicFramePr>
          <p:cNvPr id="9" name="Table 8"/>
          <p:cNvGraphicFramePr>
            <a:graphicFrameLocks noGrp="1"/>
          </p:cNvGraphicFramePr>
          <p:nvPr>
            <p:extLst>
              <p:ext uri="{D42A27DB-BD31-4B8C-83A1-F6EECF244321}">
                <p14:modId xmlns:p14="http://schemas.microsoft.com/office/powerpoint/2010/main" val="2892695180"/>
              </p:ext>
            </p:extLst>
          </p:nvPr>
        </p:nvGraphicFramePr>
        <p:xfrm>
          <a:off x="457201" y="3789684"/>
          <a:ext cx="8804364" cy="1280160"/>
        </p:xfrm>
        <a:graphic>
          <a:graphicData uri="http://schemas.openxmlformats.org/drawingml/2006/table">
            <a:tbl>
              <a:tblPr firstRow="1" bandRow="1">
                <a:tableStyleId>{5940675A-B579-460E-94D1-54222C63F5DA}</a:tableStyleId>
              </a:tblPr>
              <a:tblGrid>
                <a:gridCol w="2126031">
                  <a:extLst>
                    <a:ext uri="{9D8B030D-6E8A-4147-A177-3AD203B41FA5}">
                      <a16:colId xmlns:a16="http://schemas.microsoft.com/office/drawing/2014/main" val="2958959654"/>
                    </a:ext>
                  </a:extLst>
                </a:gridCol>
                <a:gridCol w="2344085">
                  <a:extLst>
                    <a:ext uri="{9D8B030D-6E8A-4147-A177-3AD203B41FA5}">
                      <a16:colId xmlns:a16="http://schemas.microsoft.com/office/drawing/2014/main" val="1128743727"/>
                    </a:ext>
                  </a:extLst>
                </a:gridCol>
                <a:gridCol w="517880">
                  <a:extLst>
                    <a:ext uri="{9D8B030D-6E8A-4147-A177-3AD203B41FA5}">
                      <a16:colId xmlns:a16="http://schemas.microsoft.com/office/drawing/2014/main" val="1493067467"/>
                    </a:ext>
                  </a:extLst>
                </a:gridCol>
                <a:gridCol w="3816368">
                  <a:extLst>
                    <a:ext uri="{9D8B030D-6E8A-4147-A177-3AD203B41FA5}">
                      <a16:colId xmlns:a16="http://schemas.microsoft.com/office/drawing/2014/main" val="1594987167"/>
                    </a:ext>
                  </a:extLst>
                </a:gridCol>
              </a:tblGrid>
              <a:tr h="370840">
                <a:tc>
                  <a:txBody>
                    <a:bodyPr/>
                    <a:lstStyle/>
                    <a:p>
                      <a:pPr algn="ctr"/>
                      <a:r>
                        <a:rPr lang="en-US" sz="3600" b="1" dirty="0"/>
                        <a:t>-851.5kJ</a:t>
                      </a: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600" b="1" dirty="0"/>
                        <a:t>1 </a:t>
                      </a:r>
                      <a:r>
                        <a:rPr lang="en-US" sz="3600" b="1" dirty="0" err="1"/>
                        <a:t>rxn</a:t>
                      </a:r>
                      <a:endParaRPr lang="en-US" sz="36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3600" b="1" dirty="0"/>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3600" b="1" dirty="0"/>
                        <a:t>-425.75</a:t>
                      </a:r>
                      <a:r>
                        <a:rPr lang="en-US" sz="3600" b="1" u="sng" dirty="0"/>
                        <a:t>  kJ    </a:t>
                      </a:r>
                      <a:r>
                        <a:rPr lang="en-US" sz="3600" b="1" u="sng" dirty="0">
                          <a:solidFill>
                            <a:schemeClr val="bg1"/>
                          </a:solidFill>
                        </a:rPr>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369928129"/>
                  </a:ext>
                </a:extLst>
              </a:tr>
              <a:tr h="370840">
                <a:tc>
                  <a:txBody>
                    <a:bodyPr/>
                    <a:lstStyle/>
                    <a:p>
                      <a:pPr algn="ctr"/>
                      <a:r>
                        <a:rPr lang="en-US" sz="3600" b="1" dirty="0"/>
                        <a:t>1</a:t>
                      </a:r>
                      <a:r>
                        <a:rPr lang="en-US" sz="3600" b="1" baseline="0" dirty="0"/>
                        <a:t> </a:t>
                      </a:r>
                      <a:r>
                        <a:rPr lang="en-US" sz="3600" b="1" baseline="0" dirty="0" err="1"/>
                        <a:t>rxn</a:t>
                      </a:r>
                      <a:endParaRPr lang="en-US" sz="36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3600" b="1" dirty="0"/>
                        <a:t>2</a:t>
                      </a:r>
                      <a:r>
                        <a:rPr lang="en-US" sz="3600" b="1" baseline="0" dirty="0"/>
                        <a:t> </a:t>
                      </a:r>
                      <a:r>
                        <a:rPr lang="en-US" sz="3600" b="1" baseline="0" dirty="0" err="1"/>
                        <a:t>mol</a:t>
                      </a:r>
                      <a:r>
                        <a:rPr lang="en-US" sz="3600" b="1" baseline="0" dirty="0"/>
                        <a:t> Al</a:t>
                      </a:r>
                      <a:endParaRPr lang="en-US" sz="36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3600" b="1" dirty="0"/>
                        <a:t>            </a:t>
                      </a:r>
                      <a:r>
                        <a:rPr lang="en-US" sz="3600" b="1" dirty="0" err="1"/>
                        <a:t>mol</a:t>
                      </a:r>
                      <a:r>
                        <a:rPr lang="en-US" sz="3600" b="1" dirty="0"/>
                        <a:t> Al</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359946090"/>
                  </a:ext>
                </a:extLst>
              </a:tr>
            </a:tbl>
          </a:graphicData>
        </a:graphic>
      </p:graphicFrame>
    </p:spTree>
    <p:extLst>
      <p:ext uri="{BB962C8B-B14F-4D97-AF65-F5344CB8AC3E}">
        <p14:creationId xmlns:p14="http://schemas.microsoft.com/office/powerpoint/2010/main" val="3355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Example Question</a:t>
            </a:r>
          </a:p>
        </p:txBody>
      </p:sp>
      <p:sp>
        <p:nvSpPr>
          <p:cNvPr id="7" name="Content Placeholder 2"/>
          <p:cNvSpPr txBox="1">
            <a:spLocks/>
          </p:cNvSpPr>
          <p:nvPr/>
        </p:nvSpPr>
        <p:spPr>
          <a:xfrm>
            <a:off x="-4354" y="1383208"/>
            <a:ext cx="12192000" cy="5474791"/>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a:solidFill>
                  <a:schemeClr val="tx1"/>
                </a:solidFill>
              </a:rPr>
              <a:t>Calculate the energy released when </a:t>
            </a:r>
            <a:br>
              <a:rPr lang="en-US" sz="3200" b="1" dirty="0">
                <a:solidFill>
                  <a:schemeClr val="tx1"/>
                </a:solidFill>
              </a:rPr>
            </a:br>
            <a:r>
              <a:rPr lang="en-US" sz="3200" b="1" dirty="0">
                <a:solidFill>
                  <a:schemeClr val="tx1"/>
                </a:solidFill>
              </a:rPr>
              <a:t>135g of aluminum is reacted in the below equation.</a:t>
            </a:r>
          </a:p>
          <a:p>
            <a:r>
              <a:rPr lang="pt-BR" sz="3600" dirty="0">
                <a:solidFill>
                  <a:schemeClr val="tx1"/>
                </a:solidFill>
              </a:rPr>
              <a:t>2Al + Fe</a:t>
            </a:r>
            <a:r>
              <a:rPr lang="pt-BR" sz="3600" baseline="-25000" dirty="0">
                <a:solidFill>
                  <a:schemeClr val="tx1"/>
                </a:solidFill>
              </a:rPr>
              <a:t>2</a:t>
            </a:r>
            <a:r>
              <a:rPr lang="pt-BR" sz="3600" dirty="0">
                <a:solidFill>
                  <a:schemeClr val="tx1"/>
                </a:solidFill>
              </a:rPr>
              <a:t>O</a:t>
            </a:r>
            <a:r>
              <a:rPr lang="pt-BR" sz="3600" baseline="-25000" dirty="0">
                <a:solidFill>
                  <a:schemeClr val="tx1"/>
                </a:solidFill>
              </a:rPr>
              <a:t>3 </a:t>
            </a:r>
            <a:r>
              <a:rPr lang="pt-BR" sz="3600" dirty="0">
                <a:solidFill>
                  <a:schemeClr val="tx1"/>
                </a:solidFill>
              </a:rPr>
              <a:t>→ 2Fe + Al</a:t>
            </a:r>
            <a:r>
              <a:rPr lang="pt-BR" sz="3600" baseline="-25000" dirty="0">
                <a:solidFill>
                  <a:schemeClr val="tx1"/>
                </a:solidFill>
              </a:rPr>
              <a:t>2</a:t>
            </a:r>
            <a:r>
              <a:rPr lang="pt-BR" sz="3600" dirty="0">
                <a:solidFill>
                  <a:schemeClr val="tx1"/>
                </a:solidFill>
              </a:rPr>
              <a:t>O</a:t>
            </a:r>
            <a:r>
              <a:rPr lang="pt-BR" sz="3600" baseline="-25000" dirty="0">
                <a:solidFill>
                  <a:schemeClr val="tx1"/>
                </a:solidFill>
              </a:rPr>
              <a:t>3         </a:t>
            </a:r>
            <a:r>
              <a:rPr lang="pt-BR" sz="3600" dirty="0">
                <a:solidFill>
                  <a:schemeClr val="tx1"/>
                </a:solidFill>
              </a:rPr>
              <a:t>ΔH</a:t>
            </a:r>
            <a:r>
              <a:rPr lang="pt-BR" sz="3600" baseline="-25000" dirty="0">
                <a:solidFill>
                  <a:schemeClr val="tx1"/>
                </a:solidFill>
              </a:rPr>
              <a:t>rxn</a:t>
            </a:r>
            <a:r>
              <a:rPr lang="pt-BR" sz="3600" dirty="0">
                <a:solidFill>
                  <a:schemeClr val="tx1"/>
                </a:solidFill>
              </a:rPr>
              <a:t>=−851.5kJ/mol</a:t>
            </a:r>
            <a:r>
              <a:rPr lang="pt-BR" sz="3600" baseline="-25000" dirty="0">
                <a:solidFill>
                  <a:schemeClr val="tx1"/>
                </a:solidFill>
              </a:rPr>
              <a:t>rxn</a:t>
            </a:r>
          </a:p>
        </p:txBody>
      </p:sp>
      <p:graphicFrame>
        <p:nvGraphicFramePr>
          <p:cNvPr id="10" name="Table 9"/>
          <p:cNvGraphicFramePr>
            <a:graphicFrameLocks noGrp="1"/>
          </p:cNvGraphicFramePr>
          <p:nvPr>
            <p:extLst>
              <p:ext uri="{D42A27DB-BD31-4B8C-83A1-F6EECF244321}">
                <p14:modId xmlns:p14="http://schemas.microsoft.com/office/powerpoint/2010/main" val="934728130"/>
              </p:ext>
            </p:extLst>
          </p:nvPr>
        </p:nvGraphicFramePr>
        <p:xfrm>
          <a:off x="337693" y="3788230"/>
          <a:ext cx="10136778" cy="1280160"/>
        </p:xfrm>
        <a:graphic>
          <a:graphicData uri="http://schemas.openxmlformats.org/drawingml/2006/table">
            <a:tbl>
              <a:tblPr firstRow="1" bandRow="1">
                <a:tableStyleId>{5940675A-B579-460E-94D1-54222C63F5DA}</a:tableStyleId>
              </a:tblPr>
              <a:tblGrid>
                <a:gridCol w="1600544">
                  <a:extLst>
                    <a:ext uri="{9D8B030D-6E8A-4147-A177-3AD203B41FA5}">
                      <a16:colId xmlns:a16="http://schemas.microsoft.com/office/drawing/2014/main" val="1403407687"/>
                    </a:ext>
                  </a:extLst>
                </a:gridCol>
                <a:gridCol w="1909422">
                  <a:extLst>
                    <a:ext uri="{9D8B030D-6E8A-4147-A177-3AD203B41FA5}">
                      <a16:colId xmlns:a16="http://schemas.microsoft.com/office/drawing/2014/main" val="1131917939"/>
                    </a:ext>
                  </a:extLst>
                </a:gridCol>
                <a:gridCol w="1812638">
                  <a:extLst>
                    <a:ext uri="{9D8B030D-6E8A-4147-A177-3AD203B41FA5}">
                      <a16:colId xmlns:a16="http://schemas.microsoft.com/office/drawing/2014/main" val="2958959654"/>
                    </a:ext>
                  </a:extLst>
                </a:gridCol>
                <a:gridCol w="1842928">
                  <a:extLst>
                    <a:ext uri="{9D8B030D-6E8A-4147-A177-3AD203B41FA5}">
                      <a16:colId xmlns:a16="http://schemas.microsoft.com/office/drawing/2014/main" val="1128743727"/>
                    </a:ext>
                  </a:extLst>
                </a:gridCol>
                <a:gridCol w="400108">
                  <a:extLst>
                    <a:ext uri="{9D8B030D-6E8A-4147-A177-3AD203B41FA5}">
                      <a16:colId xmlns:a16="http://schemas.microsoft.com/office/drawing/2014/main" val="1493067467"/>
                    </a:ext>
                  </a:extLst>
                </a:gridCol>
                <a:gridCol w="2571138">
                  <a:extLst>
                    <a:ext uri="{9D8B030D-6E8A-4147-A177-3AD203B41FA5}">
                      <a16:colId xmlns:a16="http://schemas.microsoft.com/office/drawing/2014/main" val="1594987167"/>
                    </a:ext>
                  </a:extLst>
                </a:gridCol>
              </a:tblGrid>
              <a:tr h="370840">
                <a:tc>
                  <a:txBody>
                    <a:bodyPr/>
                    <a:lstStyle/>
                    <a:p>
                      <a:pPr algn="ctr"/>
                      <a:r>
                        <a:rPr lang="en-US" sz="2800" b="1" dirty="0"/>
                        <a:t>135</a:t>
                      </a:r>
                      <a:r>
                        <a:rPr lang="en-US" sz="2800" b="1" baseline="0" dirty="0"/>
                        <a:t> g Al</a:t>
                      </a: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a:t>1 </a:t>
                      </a:r>
                      <a:r>
                        <a:rPr lang="en-US" sz="2800" b="1" dirty="0" err="1"/>
                        <a:t>mol</a:t>
                      </a:r>
                      <a:r>
                        <a:rPr lang="en-US" sz="2800" b="1" dirty="0"/>
                        <a:t> Al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a:t>1 </a:t>
                      </a:r>
                      <a:r>
                        <a:rPr lang="en-US" sz="2800" b="1" dirty="0" err="1"/>
                        <a:t>rxn</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a:t>-851.5 kJ</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3600" b="1" dirty="0"/>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a:t>-2130.3</a:t>
                      </a:r>
                      <a:r>
                        <a:rPr lang="en-US" sz="2800" b="1" baseline="0" dirty="0"/>
                        <a:t> kJ</a:t>
                      </a:r>
                      <a:endParaRPr lang="en-US" sz="2800" b="1" u="sng"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369928129"/>
                  </a:ext>
                </a:extLst>
              </a:tr>
              <a:tr h="370840">
                <a:tc>
                  <a:txBody>
                    <a:bodyPr/>
                    <a:lstStyle/>
                    <a:p>
                      <a:pPr algn="ct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a:t>26.98g Al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a:t>2</a:t>
                      </a:r>
                      <a:r>
                        <a:rPr lang="en-US" sz="2800" b="1" baseline="0" dirty="0"/>
                        <a:t> </a:t>
                      </a:r>
                      <a:r>
                        <a:rPr lang="en-US" sz="2800" b="1" baseline="0" dirty="0" err="1"/>
                        <a:t>mol</a:t>
                      </a:r>
                      <a:r>
                        <a:rPr lang="en-US" sz="2800" b="1" baseline="0" dirty="0"/>
                        <a:t>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a:t>1 </a:t>
                      </a:r>
                      <a:r>
                        <a:rPr lang="en-US" sz="2800" b="1" dirty="0" err="1"/>
                        <a:t>rxn</a:t>
                      </a:r>
                      <a:endParaRPr lang="en-US" sz="28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a:t>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359946090"/>
                  </a:ext>
                </a:extLst>
              </a:tr>
            </a:tbl>
          </a:graphicData>
        </a:graphic>
      </p:graphicFrame>
      <p:sp>
        <p:nvSpPr>
          <p:cNvPr id="2" name="Rectangle 1"/>
          <p:cNvSpPr/>
          <p:nvPr/>
        </p:nvSpPr>
        <p:spPr>
          <a:xfrm>
            <a:off x="1888761" y="3788230"/>
            <a:ext cx="187377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62531" y="3788230"/>
            <a:ext cx="187377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6301" y="3788230"/>
            <a:ext cx="1873770"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42186" y="3855473"/>
            <a:ext cx="2333334" cy="656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82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Example Question</a:t>
            </a:r>
          </a:p>
        </p:txBody>
      </p:sp>
      <p:sp>
        <p:nvSpPr>
          <p:cNvPr id="7" name="Content Placeholder 2"/>
          <p:cNvSpPr txBox="1">
            <a:spLocks/>
          </p:cNvSpPr>
          <p:nvPr/>
        </p:nvSpPr>
        <p:spPr>
          <a:xfrm>
            <a:off x="0" y="1383208"/>
            <a:ext cx="12192000" cy="5474791"/>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3200" b="1" dirty="0">
                <a:solidFill>
                  <a:schemeClr val="tx1"/>
                </a:solidFill>
              </a:rPr>
              <a:t>Calculate the energy released when </a:t>
            </a:r>
            <a:br>
              <a:rPr lang="en-US" sz="3200" b="1" dirty="0">
                <a:solidFill>
                  <a:schemeClr val="tx1"/>
                </a:solidFill>
              </a:rPr>
            </a:br>
            <a:r>
              <a:rPr lang="en-US" sz="3200" b="1" dirty="0">
                <a:solidFill>
                  <a:schemeClr val="tx1"/>
                </a:solidFill>
              </a:rPr>
              <a:t>135g of aluminum is reacted in the below equation.</a:t>
            </a:r>
          </a:p>
          <a:p>
            <a:r>
              <a:rPr lang="pt-BR" sz="3600" dirty="0">
                <a:solidFill>
                  <a:schemeClr val="tx1"/>
                </a:solidFill>
              </a:rPr>
              <a:t>2Al + Fe</a:t>
            </a:r>
            <a:r>
              <a:rPr lang="pt-BR" sz="3600" baseline="-25000" dirty="0">
                <a:solidFill>
                  <a:schemeClr val="tx1"/>
                </a:solidFill>
              </a:rPr>
              <a:t>2</a:t>
            </a:r>
            <a:r>
              <a:rPr lang="pt-BR" sz="3600" dirty="0">
                <a:solidFill>
                  <a:schemeClr val="tx1"/>
                </a:solidFill>
              </a:rPr>
              <a:t>O</a:t>
            </a:r>
            <a:r>
              <a:rPr lang="pt-BR" sz="3600" baseline="-25000" dirty="0">
                <a:solidFill>
                  <a:schemeClr val="tx1"/>
                </a:solidFill>
              </a:rPr>
              <a:t>3 </a:t>
            </a:r>
            <a:r>
              <a:rPr lang="pt-BR" sz="3600" dirty="0">
                <a:solidFill>
                  <a:schemeClr val="tx1"/>
                </a:solidFill>
              </a:rPr>
              <a:t>→ 2Fe + Al</a:t>
            </a:r>
            <a:r>
              <a:rPr lang="pt-BR" sz="3600" baseline="-25000" dirty="0">
                <a:solidFill>
                  <a:schemeClr val="tx1"/>
                </a:solidFill>
              </a:rPr>
              <a:t>2</a:t>
            </a:r>
            <a:r>
              <a:rPr lang="pt-BR" sz="3600" dirty="0">
                <a:solidFill>
                  <a:schemeClr val="tx1"/>
                </a:solidFill>
              </a:rPr>
              <a:t>O</a:t>
            </a:r>
            <a:r>
              <a:rPr lang="pt-BR" sz="3600" baseline="-25000" dirty="0">
                <a:solidFill>
                  <a:schemeClr val="tx1"/>
                </a:solidFill>
              </a:rPr>
              <a:t>3         </a:t>
            </a:r>
            <a:r>
              <a:rPr lang="pt-BR" sz="3600" dirty="0">
                <a:solidFill>
                  <a:schemeClr val="tx1"/>
                </a:solidFill>
              </a:rPr>
              <a:t>ΔH</a:t>
            </a:r>
            <a:r>
              <a:rPr lang="pt-BR" sz="3600" baseline="-25000" dirty="0">
                <a:solidFill>
                  <a:schemeClr val="tx1"/>
                </a:solidFill>
              </a:rPr>
              <a:t>rxn</a:t>
            </a:r>
            <a:r>
              <a:rPr lang="pt-BR" sz="3600" dirty="0">
                <a:solidFill>
                  <a:schemeClr val="tx1"/>
                </a:solidFill>
              </a:rPr>
              <a:t>=−851.5kJ/mol</a:t>
            </a:r>
            <a:r>
              <a:rPr lang="pt-BR" sz="3600" baseline="-25000" dirty="0">
                <a:solidFill>
                  <a:schemeClr val="tx1"/>
                </a:solidFill>
              </a:rPr>
              <a:t>rxn</a:t>
            </a:r>
          </a:p>
        </p:txBody>
      </p:sp>
      <p:graphicFrame>
        <p:nvGraphicFramePr>
          <p:cNvPr id="10" name="Table 9"/>
          <p:cNvGraphicFramePr>
            <a:graphicFrameLocks noGrp="1"/>
          </p:cNvGraphicFramePr>
          <p:nvPr>
            <p:extLst>
              <p:ext uri="{D42A27DB-BD31-4B8C-83A1-F6EECF244321}">
                <p14:modId xmlns:p14="http://schemas.microsoft.com/office/powerpoint/2010/main" val="934728130"/>
              </p:ext>
            </p:extLst>
          </p:nvPr>
        </p:nvGraphicFramePr>
        <p:xfrm>
          <a:off x="337693" y="3788230"/>
          <a:ext cx="10136778" cy="1280160"/>
        </p:xfrm>
        <a:graphic>
          <a:graphicData uri="http://schemas.openxmlformats.org/drawingml/2006/table">
            <a:tbl>
              <a:tblPr firstRow="1" bandRow="1">
                <a:tableStyleId>{5940675A-B579-460E-94D1-54222C63F5DA}</a:tableStyleId>
              </a:tblPr>
              <a:tblGrid>
                <a:gridCol w="1600544">
                  <a:extLst>
                    <a:ext uri="{9D8B030D-6E8A-4147-A177-3AD203B41FA5}">
                      <a16:colId xmlns:a16="http://schemas.microsoft.com/office/drawing/2014/main" val="1403407687"/>
                    </a:ext>
                  </a:extLst>
                </a:gridCol>
                <a:gridCol w="1909422">
                  <a:extLst>
                    <a:ext uri="{9D8B030D-6E8A-4147-A177-3AD203B41FA5}">
                      <a16:colId xmlns:a16="http://schemas.microsoft.com/office/drawing/2014/main" val="1131917939"/>
                    </a:ext>
                  </a:extLst>
                </a:gridCol>
                <a:gridCol w="1812638">
                  <a:extLst>
                    <a:ext uri="{9D8B030D-6E8A-4147-A177-3AD203B41FA5}">
                      <a16:colId xmlns:a16="http://schemas.microsoft.com/office/drawing/2014/main" val="2958959654"/>
                    </a:ext>
                  </a:extLst>
                </a:gridCol>
                <a:gridCol w="1842928">
                  <a:extLst>
                    <a:ext uri="{9D8B030D-6E8A-4147-A177-3AD203B41FA5}">
                      <a16:colId xmlns:a16="http://schemas.microsoft.com/office/drawing/2014/main" val="1128743727"/>
                    </a:ext>
                  </a:extLst>
                </a:gridCol>
                <a:gridCol w="400108">
                  <a:extLst>
                    <a:ext uri="{9D8B030D-6E8A-4147-A177-3AD203B41FA5}">
                      <a16:colId xmlns:a16="http://schemas.microsoft.com/office/drawing/2014/main" val="1493067467"/>
                    </a:ext>
                  </a:extLst>
                </a:gridCol>
                <a:gridCol w="2571138">
                  <a:extLst>
                    <a:ext uri="{9D8B030D-6E8A-4147-A177-3AD203B41FA5}">
                      <a16:colId xmlns:a16="http://schemas.microsoft.com/office/drawing/2014/main" val="1594987167"/>
                    </a:ext>
                  </a:extLst>
                </a:gridCol>
              </a:tblGrid>
              <a:tr h="370840">
                <a:tc>
                  <a:txBody>
                    <a:bodyPr/>
                    <a:lstStyle/>
                    <a:p>
                      <a:pPr algn="ctr"/>
                      <a:r>
                        <a:rPr lang="en-US" sz="2800" b="1" dirty="0"/>
                        <a:t>135</a:t>
                      </a:r>
                      <a:r>
                        <a:rPr lang="en-US" sz="2800" b="1" baseline="0" dirty="0"/>
                        <a:t> g Al</a:t>
                      </a: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a:t>1 </a:t>
                      </a:r>
                      <a:r>
                        <a:rPr lang="en-US" sz="2800" b="1" dirty="0" err="1"/>
                        <a:t>mol</a:t>
                      </a:r>
                      <a:r>
                        <a:rPr lang="en-US" sz="2800" b="1" dirty="0"/>
                        <a:t> Al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a:t>1 </a:t>
                      </a:r>
                      <a:r>
                        <a:rPr lang="en-US" sz="2800" b="1" dirty="0" err="1"/>
                        <a:t>rxn</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b="1" dirty="0"/>
                        <a:t>-851.5 kJ</a:t>
                      </a: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3600" b="1" dirty="0"/>
                        <a:t>=</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a:t>-2130.3</a:t>
                      </a:r>
                      <a:r>
                        <a:rPr lang="en-US" sz="2800" b="1" baseline="0" dirty="0"/>
                        <a:t> kJ</a:t>
                      </a:r>
                      <a:endParaRPr lang="en-US" sz="2800" b="1" u="sng"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369928129"/>
                  </a:ext>
                </a:extLst>
              </a:tr>
              <a:tr h="370840">
                <a:tc>
                  <a:txBody>
                    <a:bodyPr/>
                    <a:lstStyle/>
                    <a:p>
                      <a:pPr algn="ctr"/>
                      <a:endParaRPr lang="en-US" sz="2800"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a:t>26.98g Al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a:t>2</a:t>
                      </a:r>
                      <a:r>
                        <a:rPr lang="en-US" sz="2800" b="1" baseline="0" dirty="0"/>
                        <a:t> </a:t>
                      </a:r>
                      <a:r>
                        <a:rPr lang="en-US" sz="2800" b="1" baseline="0" dirty="0" err="1"/>
                        <a:t>mol</a:t>
                      </a:r>
                      <a:r>
                        <a:rPr lang="en-US" sz="2800" b="1" baseline="0" dirty="0"/>
                        <a:t> Al</a:t>
                      </a:r>
                      <a:endParaRPr lang="en-US" sz="2800" b="1"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800" b="1" dirty="0"/>
                        <a:t>1 </a:t>
                      </a:r>
                      <a:r>
                        <a:rPr lang="en-US" sz="2800" b="1" dirty="0" err="1"/>
                        <a:t>rxn</a:t>
                      </a:r>
                      <a:endParaRPr lang="en-US" sz="2800" b="1" dirty="0"/>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endParaRPr lang="en-US" sz="3600" b="1"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800" b="1" dirty="0"/>
                        <a:t>          </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359946090"/>
                  </a:ext>
                </a:extLst>
              </a:tr>
            </a:tbl>
          </a:graphicData>
        </a:graphic>
      </p:graphicFrame>
    </p:spTree>
    <p:extLst>
      <p:ext uri="{BB962C8B-B14F-4D97-AF65-F5344CB8AC3E}">
        <p14:creationId xmlns:p14="http://schemas.microsoft.com/office/powerpoint/2010/main" val="268002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4"/>
            <a:ext cx="9329980" cy="2368944"/>
          </a:xfrm>
        </p:spPr>
        <p:txBody>
          <a:bodyPr>
            <a:normAutofit fontScale="90000"/>
          </a:bodyPr>
          <a:lstStyle/>
          <a:p>
            <a:pPr algn="ctr"/>
            <a:r>
              <a:rPr lang="en-US" sz="8000" dirty="0"/>
              <a:t>4. </a:t>
            </a:r>
            <a:br>
              <a:rPr lang="en-US" sz="8000" dirty="0"/>
            </a:br>
            <a:r>
              <a:rPr lang="en-US" sz="8000" dirty="0"/>
              <a:t>Heat of </a:t>
            </a:r>
            <a:br>
              <a:rPr lang="en-US" sz="8000" dirty="0"/>
            </a:br>
            <a:r>
              <a:rPr lang="en-US" sz="8000" dirty="0"/>
              <a:t>Formation</a:t>
            </a:r>
          </a:p>
        </p:txBody>
      </p:sp>
    </p:spTree>
    <p:extLst>
      <p:ext uri="{BB962C8B-B14F-4D97-AF65-F5344CB8AC3E}">
        <p14:creationId xmlns:p14="http://schemas.microsoft.com/office/powerpoint/2010/main" val="271347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398034" cy="1200329"/>
          </a:xfrm>
          <a:prstGeom prst="rect">
            <a:avLst/>
          </a:prstGeom>
          <a:noFill/>
        </p:spPr>
        <p:txBody>
          <a:bodyPr wrap="square" rtlCol="0">
            <a:spAutoFit/>
          </a:bodyPr>
          <a:lstStyle/>
          <a:p>
            <a:pPr algn="ctr"/>
            <a:r>
              <a:rPr lang="en-US" sz="7200" b="1" dirty="0">
                <a:latin typeface="Agency FB" panose="020B0503020202020204" pitchFamily="34" charset="0"/>
              </a:rPr>
              <a:t>Heat of Formation </a:t>
            </a:r>
          </a:p>
        </p:txBody>
      </p:sp>
      <p:sp>
        <p:nvSpPr>
          <p:cNvPr id="7" name="Content Placeholder 2"/>
          <p:cNvSpPr txBox="1">
            <a:spLocks/>
          </p:cNvSpPr>
          <p:nvPr/>
        </p:nvSpPr>
        <p:spPr>
          <a:xfrm>
            <a:off x="728420" y="1383210"/>
            <a:ext cx="11463580" cy="5474790"/>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4000" b="1" dirty="0">
                <a:solidFill>
                  <a:srgbClr val="FFC000"/>
                </a:solidFill>
              </a:rPr>
              <a:t>If you know how much energy it takes to </a:t>
            </a:r>
            <a:br>
              <a:rPr lang="en-US" sz="4000" b="1" dirty="0">
                <a:solidFill>
                  <a:srgbClr val="FFC000"/>
                </a:solidFill>
              </a:rPr>
            </a:br>
            <a:r>
              <a:rPr lang="en-US" sz="4000" b="1" dirty="0">
                <a:solidFill>
                  <a:srgbClr val="FFC000"/>
                </a:solidFill>
              </a:rPr>
              <a:t>form each substance in a reaction, you can</a:t>
            </a:r>
            <a:br>
              <a:rPr lang="en-US" sz="4000" b="1" dirty="0">
                <a:solidFill>
                  <a:srgbClr val="FFC000"/>
                </a:solidFill>
              </a:rPr>
            </a:br>
            <a:r>
              <a:rPr lang="en-US" sz="4000" b="1" dirty="0">
                <a:solidFill>
                  <a:srgbClr val="FFC000"/>
                </a:solidFill>
              </a:rPr>
              <a:t>calculate the Heat of Reaction!</a:t>
            </a:r>
          </a:p>
          <a:p>
            <a:pPr algn="ctr"/>
            <a:endParaRPr lang="en-US" sz="4000" b="1" dirty="0">
              <a:solidFill>
                <a:srgbClr val="FFC000"/>
              </a:solidFill>
            </a:endParaRPr>
          </a:p>
          <a:p>
            <a:pPr algn="ctr"/>
            <a:endParaRPr lang="en-US" sz="3200" b="1" dirty="0">
              <a:solidFill>
                <a:srgbClr val="FFC000"/>
              </a:solidFill>
            </a:endParaRPr>
          </a:p>
        </p:txBody>
      </p:sp>
      <mc:AlternateContent xmlns:mc="http://schemas.openxmlformats.org/markup-compatibility/2006" xmlns:a14="http://schemas.microsoft.com/office/drawing/2010/main">
        <mc:Choice Requires="a14">
          <p:sp>
            <p:nvSpPr>
              <p:cNvPr id="8" name="Rectangle 7"/>
              <p:cNvSpPr/>
              <p:nvPr/>
            </p:nvSpPr>
            <p:spPr>
              <a:xfrm>
                <a:off x="540120" y="3421475"/>
                <a:ext cx="11651879" cy="783356"/>
              </a:xfrm>
              <a:prstGeom prst="rect">
                <a:avLst/>
              </a:prstGeom>
              <a:solidFill>
                <a:schemeClr val="bg1">
                  <a:lumMod val="20000"/>
                  <a:lumOff val="80000"/>
                </a:schemeClr>
              </a:solidFill>
            </p:spPr>
            <p:txBody>
              <a:bodyPr wrap="square">
                <a:spAutoFit/>
              </a:bodyPr>
              <a:lstStyle/>
              <a:p>
                <a:pPr marL="0" indent="0" algn="ctr" eaLnBrk="1" hangingPunct="1">
                  <a:lnSpc>
                    <a:spcPct val="90000"/>
                  </a:lnSpc>
                  <a:buNone/>
                </a:pPr>
                <a14:m>
                  <m:oMath xmlns:m="http://schemas.openxmlformats.org/officeDocument/2006/math">
                    <m:r>
                      <a:rPr lang="en-US" sz="4000" b="1" i="1">
                        <a:solidFill>
                          <a:srgbClr val="000000"/>
                        </a:solidFill>
                        <a:latin typeface="Cambria Math" panose="02040503050406030204" pitchFamily="18" charset="0"/>
                        <a:ea typeface="Cambria Math" panose="02040503050406030204" pitchFamily="18" charset="0"/>
                      </a:rPr>
                      <m:t>∆</m:t>
                    </m:r>
                    <m:sSup>
                      <m:sSupPr>
                        <m:ctrlPr>
                          <a:rPr lang="en-US" sz="4000" i="1">
                            <a:solidFill>
                              <a:srgbClr val="000000"/>
                            </a:solidFill>
                            <a:latin typeface="Cambria Math" panose="02040503050406030204" pitchFamily="18" charset="0"/>
                            <a:ea typeface="Cambria Math" panose="02040503050406030204" pitchFamily="18" charset="0"/>
                          </a:rPr>
                        </m:ctrlPr>
                      </m:sSupPr>
                      <m:e>
                        <m:r>
                          <a:rPr lang="en-US" sz="4000" b="1" i="1">
                            <a:solidFill>
                              <a:srgbClr val="000000"/>
                            </a:solidFill>
                            <a:latin typeface="Cambria Math" panose="02040503050406030204" pitchFamily="18" charset="0"/>
                            <a:ea typeface="Cambria Math" panose="02040503050406030204" pitchFamily="18" charset="0"/>
                          </a:rPr>
                          <m:t>𝑯</m:t>
                        </m:r>
                      </m:e>
                      <m:sup>
                        <m:r>
                          <a:rPr lang="en-US" sz="4000" b="1" i="1">
                            <a:solidFill>
                              <a:srgbClr val="000000"/>
                            </a:solidFill>
                            <a:latin typeface="Cambria Math" panose="02040503050406030204" pitchFamily="18" charset="0"/>
                            <a:ea typeface="Cambria Math" panose="02040503050406030204" pitchFamily="18" charset="0"/>
                          </a:rPr>
                          <m:t>°</m:t>
                        </m:r>
                      </m:sup>
                    </m:sSup>
                    <m:r>
                      <a:rPr lang="en-US" sz="4000" b="1" i="1">
                        <a:solidFill>
                          <a:srgbClr val="000000"/>
                        </a:solidFill>
                        <a:latin typeface="Cambria Math" panose="02040503050406030204" pitchFamily="18" charset="0"/>
                        <a:ea typeface="Cambria Math" panose="02040503050406030204" pitchFamily="18" charset="0"/>
                      </a:rPr>
                      <m:t>=</m:t>
                    </m:r>
                    <m:r>
                      <a:rPr lang="en-US" sz="4000" b="1" i="1">
                        <a:solidFill>
                          <a:srgbClr val="000000"/>
                        </a:solidFill>
                        <a:latin typeface="Cambria Math" panose="02040503050406030204" pitchFamily="18" charset="0"/>
                        <a:ea typeface="Cambria Math" panose="02040503050406030204" pitchFamily="18" charset="0"/>
                      </a:rPr>
                      <m:t>𝜮</m:t>
                    </m:r>
                    <m:r>
                      <a:rPr lang="en-US" sz="4000" b="1" i="1">
                        <a:solidFill>
                          <a:srgbClr val="000000"/>
                        </a:solidFill>
                        <a:latin typeface="Cambria Math" panose="02040503050406030204" pitchFamily="18" charset="0"/>
                        <a:ea typeface="Cambria Math" panose="02040503050406030204" pitchFamily="18" charset="0"/>
                      </a:rPr>
                      <m:t>𝒏</m:t>
                    </m:r>
                    <m:r>
                      <a:rPr lang="en-US" sz="4000" b="1" i="1">
                        <a:solidFill>
                          <a:srgbClr val="000000"/>
                        </a:solidFill>
                        <a:latin typeface="Cambria Math" panose="02040503050406030204" pitchFamily="18" charset="0"/>
                        <a:ea typeface="Cambria Math" panose="02040503050406030204" pitchFamily="18" charset="0"/>
                      </a:rPr>
                      <m:t>∆</m:t>
                    </m:r>
                    <m:sSubSup>
                      <m:sSubSupPr>
                        <m:ctrlPr>
                          <a:rPr lang="en-US" sz="4000" i="1">
                            <a:solidFill>
                              <a:srgbClr val="000000"/>
                            </a:solidFill>
                            <a:latin typeface="Cambria Math" panose="02040503050406030204" pitchFamily="18" charset="0"/>
                            <a:ea typeface="Cambria Math" panose="02040503050406030204" pitchFamily="18" charset="0"/>
                          </a:rPr>
                        </m:ctrlPr>
                      </m:sSubSupPr>
                      <m:e>
                        <m:r>
                          <a:rPr lang="en-US" sz="4000" b="1" i="1">
                            <a:solidFill>
                              <a:srgbClr val="000000"/>
                            </a:solidFill>
                            <a:latin typeface="Cambria Math" panose="02040503050406030204" pitchFamily="18" charset="0"/>
                            <a:ea typeface="Cambria Math" panose="02040503050406030204" pitchFamily="18" charset="0"/>
                          </a:rPr>
                          <m:t>𝑯</m:t>
                        </m:r>
                      </m:e>
                      <m:sub>
                        <m:r>
                          <a:rPr lang="en-US" sz="4000" b="1" i="1">
                            <a:solidFill>
                              <a:srgbClr val="000000"/>
                            </a:solidFill>
                            <a:latin typeface="Cambria Math" panose="02040503050406030204" pitchFamily="18" charset="0"/>
                            <a:ea typeface="Cambria Math" panose="02040503050406030204" pitchFamily="18" charset="0"/>
                          </a:rPr>
                          <m:t>𝒇</m:t>
                        </m:r>
                      </m:sub>
                      <m:sup>
                        <m:r>
                          <a:rPr lang="en-US" sz="4000" b="1" i="1">
                            <a:solidFill>
                              <a:srgbClr val="000000"/>
                            </a:solidFill>
                            <a:latin typeface="Cambria Math" panose="02040503050406030204" pitchFamily="18" charset="0"/>
                            <a:ea typeface="Cambria Math" panose="02040503050406030204" pitchFamily="18" charset="0"/>
                          </a:rPr>
                          <m:t>°</m:t>
                        </m:r>
                      </m:sup>
                    </m:sSubSup>
                    <m:d>
                      <m:dPr>
                        <m:ctrlPr>
                          <a:rPr lang="en-US" sz="4000" i="1">
                            <a:solidFill>
                              <a:srgbClr val="000000"/>
                            </a:solidFill>
                            <a:latin typeface="Cambria Math" panose="02040503050406030204" pitchFamily="18" charset="0"/>
                            <a:ea typeface="Cambria Math" panose="02040503050406030204" pitchFamily="18" charset="0"/>
                          </a:rPr>
                        </m:ctrlPr>
                      </m:dPr>
                      <m:e>
                        <m:r>
                          <a:rPr lang="en-US" sz="4000" b="1" i="1">
                            <a:solidFill>
                              <a:srgbClr val="000000"/>
                            </a:solidFill>
                            <a:latin typeface="Cambria Math" panose="02040503050406030204" pitchFamily="18" charset="0"/>
                            <a:ea typeface="Cambria Math" panose="02040503050406030204" pitchFamily="18" charset="0"/>
                          </a:rPr>
                          <m:t>𝒑𝒓𝒐𝒅𝒖𝒄𝒕𝒔</m:t>
                        </m:r>
                      </m:e>
                    </m:d>
                    <m:r>
                      <a:rPr lang="en-US" sz="4000" b="1" i="1">
                        <a:solidFill>
                          <a:srgbClr val="000000"/>
                        </a:solidFill>
                        <a:latin typeface="Cambria Math" panose="02040503050406030204" pitchFamily="18" charset="0"/>
                        <a:ea typeface="Cambria Math" panose="02040503050406030204" pitchFamily="18" charset="0"/>
                      </a:rPr>
                      <m:t>− </m:t>
                    </m:r>
                    <m:r>
                      <a:rPr lang="en-US" sz="4000" b="1" i="1">
                        <a:solidFill>
                          <a:srgbClr val="000000"/>
                        </a:solidFill>
                        <a:latin typeface="Cambria Math" panose="02040503050406030204" pitchFamily="18" charset="0"/>
                        <a:ea typeface="Cambria Math" panose="02040503050406030204" pitchFamily="18" charset="0"/>
                      </a:rPr>
                      <m:t>𝜮</m:t>
                    </m:r>
                    <m:r>
                      <a:rPr lang="en-US" sz="4000" b="1" i="1">
                        <a:solidFill>
                          <a:srgbClr val="000000"/>
                        </a:solidFill>
                        <a:latin typeface="Cambria Math" panose="02040503050406030204" pitchFamily="18" charset="0"/>
                        <a:ea typeface="Cambria Math" panose="02040503050406030204" pitchFamily="18" charset="0"/>
                      </a:rPr>
                      <m:t>𝒏</m:t>
                    </m:r>
                    <m:r>
                      <a:rPr lang="en-US" sz="4000" b="1" i="1">
                        <a:solidFill>
                          <a:srgbClr val="000000"/>
                        </a:solidFill>
                        <a:latin typeface="Cambria Math" panose="02040503050406030204" pitchFamily="18" charset="0"/>
                        <a:ea typeface="Cambria Math" panose="02040503050406030204" pitchFamily="18" charset="0"/>
                      </a:rPr>
                      <m:t>∆</m:t>
                    </m:r>
                    <m:sSubSup>
                      <m:sSubSupPr>
                        <m:ctrlPr>
                          <a:rPr lang="en-US" sz="4000" i="1">
                            <a:solidFill>
                              <a:srgbClr val="000000"/>
                            </a:solidFill>
                            <a:latin typeface="Cambria Math" panose="02040503050406030204" pitchFamily="18" charset="0"/>
                            <a:ea typeface="Cambria Math" panose="02040503050406030204" pitchFamily="18" charset="0"/>
                          </a:rPr>
                        </m:ctrlPr>
                      </m:sSubSupPr>
                      <m:e>
                        <m:r>
                          <a:rPr lang="en-US" sz="4000" b="1" i="1">
                            <a:solidFill>
                              <a:srgbClr val="000000"/>
                            </a:solidFill>
                            <a:latin typeface="Cambria Math" panose="02040503050406030204" pitchFamily="18" charset="0"/>
                            <a:ea typeface="Cambria Math" panose="02040503050406030204" pitchFamily="18" charset="0"/>
                          </a:rPr>
                          <m:t>𝑯</m:t>
                        </m:r>
                      </m:e>
                      <m:sub>
                        <m:r>
                          <a:rPr lang="en-US" sz="4000" b="1" i="1">
                            <a:solidFill>
                              <a:srgbClr val="000000"/>
                            </a:solidFill>
                            <a:latin typeface="Cambria Math" panose="02040503050406030204" pitchFamily="18" charset="0"/>
                            <a:ea typeface="Cambria Math" panose="02040503050406030204" pitchFamily="18" charset="0"/>
                          </a:rPr>
                          <m:t>𝒇</m:t>
                        </m:r>
                      </m:sub>
                      <m:sup>
                        <m:r>
                          <a:rPr lang="en-US" sz="4000" b="1" i="1">
                            <a:solidFill>
                              <a:srgbClr val="000000"/>
                            </a:solidFill>
                            <a:latin typeface="Cambria Math" panose="02040503050406030204" pitchFamily="18" charset="0"/>
                            <a:ea typeface="Cambria Math" panose="02040503050406030204" pitchFamily="18" charset="0"/>
                          </a:rPr>
                          <m:t>°</m:t>
                        </m:r>
                      </m:sup>
                    </m:sSubSup>
                  </m:oMath>
                </a14:m>
                <a:r>
                  <a:rPr lang="en-US" sz="4000" dirty="0">
                    <a:solidFill>
                      <a:srgbClr val="000000"/>
                    </a:solidFill>
                    <a:latin typeface="Arial" panose="020B0604020202020204" pitchFamily="34" charset="0"/>
                    <a:cs typeface="Arial" panose="020B0604020202020204" pitchFamily="34" charset="0"/>
                  </a:rPr>
                  <a:t>(reactants)</a:t>
                </a:r>
              </a:p>
            </p:txBody>
          </p:sp>
        </mc:Choice>
        <mc:Fallback xmlns="">
          <p:sp>
            <p:nvSpPr>
              <p:cNvPr id="8" name="Rectangle 7"/>
              <p:cNvSpPr>
                <a:spLocks noRot="1" noChangeAspect="1" noMove="1" noResize="1" noEditPoints="1" noAdjustHandles="1" noChangeArrowheads="1" noChangeShapeType="1" noTextEdit="1"/>
              </p:cNvSpPr>
              <p:nvPr/>
            </p:nvSpPr>
            <p:spPr>
              <a:xfrm>
                <a:off x="540120" y="3421475"/>
                <a:ext cx="11651879" cy="783356"/>
              </a:xfrm>
              <a:prstGeom prst="rect">
                <a:avLst/>
              </a:prstGeom>
              <a:blipFill>
                <a:blip r:embed="rId2"/>
                <a:stretch>
                  <a:fillRect t="-16279" b="-20155"/>
                </a:stretch>
              </a:blipFill>
            </p:spPr>
            <p:txBody>
              <a:bodyPr/>
              <a:lstStyle/>
              <a:p>
                <a:r>
                  <a:rPr lang="en-US">
                    <a:noFill/>
                  </a:rPr>
                  <a:t> </a:t>
                </a:r>
              </a:p>
            </p:txBody>
          </p:sp>
        </mc:Fallback>
      </mc:AlternateContent>
      <p:sp>
        <p:nvSpPr>
          <p:cNvPr id="2" name="Rectangle 1"/>
          <p:cNvSpPr/>
          <p:nvPr/>
        </p:nvSpPr>
        <p:spPr>
          <a:xfrm>
            <a:off x="551264" y="4115153"/>
            <a:ext cx="11651880" cy="1643527"/>
          </a:xfrm>
          <a:prstGeom prst="rect">
            <a:avLst/>
          </a:prstGeom>
          <a:solidFill>
            <a:schemeClr val="bg1"/>
          </a:solidFill>
        </p:spPr>
        <p:txBody>
          <a:bodyPr wrap="square">
            <a:spAutoFit/>
          </a:bodyPr>
          <a:lstStyle/>
          <a:p>
            <a:pPr lvl="1">
              <a:lnSpc>
                <a:spcPct val="90000"/>
              </a:lnSpc>
              <a:buFont typeface="Arial" panose="020B0604020202020204" pitchFamily="34" charset="0"/>
              <a:buChar char="•"/>
            </a:pPr>
            <a:endParaRPr lang="en-US" sz="2800" dirty="0">
              <a:solidFill>
                <a:srgbClr val="000000"/>
              </a:solidFill>
              <a:latin typeface="Arial" panose="020B0604020202020204" pitchFamily="34" charset="0"/>
              <a:cs typeface="Arial" panose="020B0604020202020204" pitchFamily="34" charset="0"/>
            </a:endParaRPr>
          </a:p>
          <a:p>
            <a:pPr lvl="1">
              <a:lnSpc>
                <a:spcPct val="90000"/>
              </a:lnSpc>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	</a:t>
            </a:r>
            <a:r>
              <a:rPr lang="el-GR" sz="2800" dirty="0">
                <a:solidFill>
                  <a:srgbClr val="000000"/>
                </a:solidFill>
                <a:latin typeface="Arial" panose="020B0604020202020204" pitchFamily="34" charset="0"/>
                <a:cs typeface="Arial" panose="020B0604020202020204" pitchFamily="34" charset="0"/>
              </a:rPr>
              <a:t>Σ</a:t>
            </a:r>
            <a:r>
              <a:rPr lang="en-US" sz="2800" dirty="0">
                <a:solidFill>
                  <a:srgbClr val="000000"/>
                </a:solidFill>
                <a:latin typeface="Arial" panose="020B0604020202020204" pitchFamily="34" charset="0"/>
                <a:cs typeface="Arial" panose="020B0604020202020204" pitchFamily="34" charset="0"/>
              </a:rPr>
              <a:t> means sum.</a:t>
            </a:r>
          </a:p>
          <a:p>
            <a:pPr lvl="1">
              <a:lnSpc>
                <a:spcPct val="90000"/>
              </a:lnSpc>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	n is the coefficient of the reaction.</a:t>
            </a:r>
          </a:p>
          <a:p>
            <a:pPr lvl="1">
              <a:lnSpc>
                <a:spcPct val="90000"/>
              </a:lnSpc>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   values will be given to you in a chart. </a:t>
            </a:r>
          </a:p>
        </p:txBody>
      </p:sp>
    </p:spTree>
    <p:extLst>
      <p:ext uri="{BB962C8B-B14F-4D97-AF65-F5344CB8AC3E}">
        <p14:creationId xmlns:p14="http://schemas.microsoft.com/office/powerpoint/2010/main" val="332285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6111" name="Group 31"/>
          <p:cNvGraphicFramePr>
            <a:graphicFrameLocks noGrp="1"/>
          </p:cNvGraphicFramePr>
          <p:nvPr>
            <p:ph sz="half" idx="4294967295"/>
          </p:nvPr>
        </p:nvGraphicFramePr>
        <p:xfrm>
          <a:off x="0" y="1081088"/>
          <a:ext cx="10120176" cy="1066800"/>
        </p:xfrm>
        <a:graphic>
          <a:graphicData uri="http://schemas.openxmlformats.org/drawingml/2006/table">
            <a:tbl>
              <a:tblPr/>
              <a:tblGrid>
                <a:gridCol w="10120176">
                  <a:extLst>
                    <a:ext uri="{9D8B030D-6E8A-4147-A177-3AD203B41FA5}">
                      <a16:colId xmlns:a16="http://schemas.microsoft.com/office/drawing/2014/main" val="20000"/>
                    </a:ext>
                  </a:extLst>
                </a:gridCol>
              </a:tblGrid>
              <a:tr h="1066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Calculate </a:t>
                      </a:r>
                      <a:r>
                        <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H for the combustion of methane, CH</a:t>
                      </a:r>
                      <a:r>
                        <a:rPr kumimoji="0" lang="en-US" sz="2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sym typeface="Symbol" pitchFamily="18" charset="2"/>
                        </a:rPr>
                        <a:t>4</a:t>
                      </a:r>
                      <a:r>
                        <a:rPr kumimoji="0" lang="en-US" sz="2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B050"/>
                          </a:solidFill>
                          <a:effectLst/>
                          <a:latin typeface="Arial" panose="020B0604020202020204" pitchFamily="34" charset="0"/>
                          <a:cs typeface="Arial" panose="020B0604020202020204" pitchFamily="34" charset="0"/>
                        </a:rPr>
                        <a:t>CH</a:t>
                      </a:r>
                      <a:r>
                        <a:rPr kumimoji="0" lang="en-US" sz="2800" b="1" i="0" u="none" strike="noStrike" cap="none" normalizeH="0" baseline="-30000" dirty="0">
                          <a:ln>
                            <a:noFill/>
                          </a:ln>
                          <a:solidFill>
                            <a:srgbClr val="00B050"/>
                          </a:solidFill>
                          <a:effectLst/>
                          <a:latin typeface="Arial" panose="020B0604020202020204" pitchFamily="34" charset="0"/>
                          <a:cs typeface="Arial" panose="020B0604020202020204" pitchFamily="34" charset="0"/>
                        </a:rPr>
                        <a:t>4</a:t>
                      </a:r>
                      <a:r>
                        <a:rPr kumimoji="0" lang="en-US" sz="2800" b="1" i="0" u="none" strike="noStrike" cap="none" normalizeH="0" baseline="0" dirty="0">
                          <a:ln>
                            <a:noFill/>
                          </a:ln>
                          <a:solidFill>
                            <a:srgbClr val="00B050"/>
                          </a:solidFill>
                          <a:effectLst/>
                          <a:latin typeface="Arial" panose="020B0604020202020204" pitchFamily="34" charset="0"/>
                          <a:cs typeface="Arial" panose="020B0604020202020204" pitchFamily="34" charset="0"/>
                        </a:rPr>
                        <a:t>(g) + 2O</a:t>
                      </a:r>
                      <a:r>
                        <a:rPr kumimoji="0" lang="en-US" sz="2800" b="1" i="0" u="none" strike="noStrike" cap="none" normalizeH="0" baseline="-30000" dirty="0">
                          <a:ln>
                            <a:noFill/>
                          </a:ln>
                          <a:solidFill>
                            <a:srgbClr val="00B050"/>
                          </a:solidFill>
                          <a:effectLst/>
                          <a:latin typeface="Arial" panose="020B0604020202020204" pitchFamily="34" charset="0"/>
                          <a:cs typeface="Arial" panose="020B0604020202020204" pitchFamily="34" charset="0"/>
                        </a:rPr>
                        <a:t>2</a:t>
                      </a:r>
                      <a:r>
                        <a:rPr kumimoji="0" lang="en-US" sz="2800" b="1" i="0" u="none" strike="noStrike" cap="none" normalizeH="0" baseline="0" dirty="0">
                          <a:ln>
                            <a:noFill/>
                          </a:ln>
                          <a:solidFill>
                            <a:srgbClr val="00B050"/>
                          </a:solidFill>
                          <a:effectLst/>
                          <a:latin typeface="Arial" panose="020B0604020202020204" pitchFamily="34" charset="0"/>
                          <a:cs typeface="Arial" panose="020B0604020202020204" pitchFamily="34" charset="0"/>
                        </a:rPr>
                        <a:t>(g) </a:t>
                      </a:r>
                      <a:r>
                        <a:rPr kumimoji="0" 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2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CO</a:t>
                      </a:r>
                      <a:r>
                        <a:rPr kumimoji="0" lang="en-US" sz="2800" b="1" i="0" u="none" strike="noStrike" cap="none" normalizeH="0" baseline="-30000" dirty="0">
                          <a:ln>
                            <a:noFill/>
                          </a:ln>
                          <a:solidFill>
                            <a:srgbClr val="7030A0"/>
                          </a:solidFill>
                          <a:effectLst/>
                          <a:latin typeface="Arial" panose="020B0604020202020204" pitchFamily="34" charset="0"/>
                          <a:cs typeface="Arial" panose="020B0604020202020204" pitchFamily="34" charset="0"/>
                        </a:rPr>
                        <a:t>2</a:t>
                      </a:r>
                      <a:r>
                        <a:rPr kumimoji="0" lang="en-US" sz="2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(g) + 2H</a:t>
                      </a:r>
                      <a:r>
                        <a:rPr kumimoji="0" lang="en-US" sz="2800" b="1" i="0" u="none" strike="noStrike" cap="none" normalizeH="0" baseline="-30000" dirty="0">
                          <a:ln>
                            <a:noFill/>
                          </a:ln>
                          <a:solidFill>
                            <a:srgbClr val="7030A0"/>
                          </a:solidFill>
                          <a:effectLst/>
                          <a:latin typeface="Arial" panose="020B0604020202020204" pitchFamily="34" charset="0"/>
                          <a:cs typeface="Arial" panose="020B0604020202020204" pitchFamily="34" charset="0"/>
                        </a:rPr>
                        <a:t>2</a:t>
                      </a:r>
                      <a:r>
                        <a:rPr kumimoji="0" lang="en-US" sz="28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O(l)</a:t>
                      </a:r>
                      <a:endParaRPr kumimoji="0" lang="en-US" sz="28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a:txBody>
                  <a:tcPr anchor="ctr" horzOverflow="overflow">
                    <a:lnL cap="flat">
                      <a:noFill/>
                    </a:lnL>
                    <a:lnR>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6147" name="Group 67"/>
          <p:cNvGraphicFramePr>
            <a:graphicFrameLocks noGrp="1"/>
          </p:cNvGraphicFramePr>
          <p:nvPr>
            <p:ph sz="half" idx="4294967295"/>
            <p:extLst>
              <p:ext uri="{D42A27DB-BD31-4B8C-83A1-F6EECF244321}">
                <p14:modId xmlns:p14="http://schemas.microsoft.com/office/powerpoint/2010/main" val="1617839919"/>
              </p:ext>
            </p:extLst>
          </p:nvPr>
        </p:nvGraphicFramePr>
        <p:xfrm>
          <a:off x="555550" y="2714855"/>
          <a:ext cx="3983037" cy="2324206"/>
        </p:xfrm>
        <a:graphic>
          <a:graphicData uri="http://schemas.openxmlformats.org/drawingml/2006/table">
            <a:tbl>
              <a:tblPr/>
              <a:tblGrid>
                <a:gridCol w="2078037">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4954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2400" b="1" i="0" u="sng" strike="noStrike" cap="none" normalizeH="0" baseline="0" dirty="0">
                          <a:ln>
                            <a:noFill/>
                          </a:ln>
                          <a:solidFill>
                            <a:srgbClr val="000000"/>
                          </a:solidFill>
                          <a:effectLst/>
                          <a:latin typeface="Arial" panose="020B0604020202020204" pitchFamily="34" charset="0"/>
                          <a:cs typeface="Arial" panose="020B0604020202020204" pitchFamily="34" charset="0"/>
                        </a:rPr>
                        <a:t>Substance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2400" b="1" i="0" u="sng" strike="noStrike" cap="none" normalizeH="0" baseline="0" dirty="0" err="1">
                          <a:ln>
                            <a:noFill/>
                          </a:ln>
                          <a:solidFill>
                            <a:srgbClr val="000000"/>
                          </a:solidFill>
                          <a:effectLst/>
                          <a:latin typeface="Arial" panose="020B0604020202020204" pitchFamily="34" charset="0"/>
                          <a:cs typeface="Arial" panose="020B0604020202020204" pitchFamily="34" charset="0"/>
                        </a:rPr>
                        <a:t>H</a:t>
                      </a:r>
                      <a:r>
                        <a:rPr kumimoji="0" lang="en-US" sz="2400" b="1" i="0" u="sng" strike="noStrike" cap="none" normalizeH="0" baseline="-25000" dirty="0" err="1">
                          <a:ln>
                            <a:noFill/>
                          </a:ln>
                          <a:solidFill>
                            <a:srgbClr val="000000"/>
                          </a:solidFill>
                          <a:effectLst/>
                          <a:latin typeface="Arial" panose="020B0604020202020204" pitchFamily="34" charset="0"/>
                          <a:cs typeface="Arial" panose="020B0604020202020204" pitchFamily="34" charset="0"/>
                        </a:rPr>
                        <a:t>f</a:t>
                      </a:r>
                      <a:r>
                        <a:rPr kumimoji="0" 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(kJ)</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24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-74.80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r>
                        <a:rPr kumimoji="0" lang="en-US" sz="24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0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CO</a:t>
                      </a:r>
                      <a:r>
                        <a:rPr kumimoji="0" lang="en-US" sz="24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6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24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6148" name="Text Box 68"/>
          <p:cNvSpPr txBox="1">
            <a:spLocks noChangeArrowheads="1"/>
          </p:cNvSpPr>
          <p:nvPr/>
        </p:nvSpPr>
        <p:spPr bwMode="auto">
          <a:xfrm>
            <a:off x="304800" y="5165763"/>
            <a:ext cx="4078361"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a:t>
            </a:r>
            <a:r>
              <a:rPr kumimoji="0" lang="en-US" sz="3600" b="1" i="0" u="none" strike="noStrike" kern="1200" cap="none" spc="0" normalizeH="0" baseline="-2500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rxn</a:t>
            </a:r>
            <a:r>
              <a:rPr kumimoji="0" lang="en-US" sz="36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Symbol" pitchFamily="18" charset="2"/>
              </a:rPr>
              <a:t>-393.50kJ</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endParaRPr>
          </a:p>
        </p:txBody>
      </p:sp>
      <p:sp>
        <p:nvSpPr>
          <p:cNvPr id="46150" name="Text Box 70"/>
          <p:cNvSpPr txBox="1">
            <a:spLocks noChangeArrowheads="1"/>
          </p:cNvSpPr>
          <p:nvPr/>
        </p:nvSpPr>
        <p:spPr bwMode="auto">
          <a:xfrm>
            <a:off x="324730" y="5858564"/>
            <a:ext cx="5439310"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a:t>
            </a:r>
            <a:r>
              <a:rPr kumimoji="0" lang="en-US" sz="3600" b="1" i="0" u="none" strike="noStrike" kern="1200" cap="none" spc="0" normalizeH="0" baseline="-25000" noProof="0" dirty="0" err="1">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rxn</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 </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rPr>
              <a:t>-890.36 kJ/</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rPr>
              <a:t>mol</a:t>
            </a:r>
            <a:r>
              <a:rPr kumimoji="0" lang="en-US" sz="36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rPr>
              <a:t>rxn</a:t>
            </a:r>
            <a:endParaRPr kumimoji="0" lang="en-US" sz="36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sym typeface="Symbol" pitchFamily="18" charset="2"/>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E3910C9-19E5-9E49-A9A2-044E1B76572E}"/>
                  </a:ext>
                </a:extLst>
              </p:cNvPr>
              <p:cNvSpPr/>
              <p:nvPr/>
            </p:nvSpPr>
            <p:spPr>
              <a:xfrm>
                <a:off x="1990725" y="2064093"/>
                <a:ext cx="8524875" cy="576055"/>
              </a:xfrm>
              <a:prstGeom prst="rect">
                <a:avLst/>
              </a:prstGeom>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14:m>
                  <m:oMath xmlns:m="http://schemas.openxmlformats.org/officeDocument/2006/math">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p>
                      <m:sSup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𝑯</m:t>
                        </m:r>
                      </m:e>
                      <m:sup>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up>
                    </m:sSup>
                    <m:r>
                      <a:rPr kumimoji="0" lang="en-US" sz="28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2800" b="1"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𝚺</m:t>
                    </m:r>
                    <m:r>
                      <a:rPr kumimoji="0" lang="en-US" sz="2800" b="1"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𝒏</m:t>
                    </m:r>
                    <m:r>
                      <a:rPr kumimoji="0" lang="en-US" sz="2800" b="1"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m:t>
                    </m:r>
                    <m:sSubSup>
                      <m:sSubSupPr>
                        <m:ctrlP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sSubSupPr>
                      <m:e>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𝑯</m:t>
                        </m:r>
                      </m:e>
                      <m:sub>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𝒇</m:t>
                        </m:r>
                      </m:sub>
                      <m:sup>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m:t>
                        </m:r>
                      </m:sup>
                    </m:sSubSup>
                    <m:d>
                      <m:dPr>
                        <m:ctrlP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ctrlPr>
                      </m:dPr>
                      <m:e>
                        <m:r>
                          <a:rPr kumimoji="0" lang="en-US" sz="2800" b="1"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𝒑𝒓𝒐𝒅𝒖𝒄𝒕𝒔</m:t>
                        </m:r>
                      </m:e>
                    </m:d>
                    <m:r>
                      <a:rPr kumimoji="0" lang="en-US" sz="2800" b="0" i="1" u="none" strike="noStrike" kern="1200" cap="none" spc="0" normalizeH="0" baseline="0" noProof="0">
                        <a:ln>
                          <a:noFill/>
                        </a:ln>
                        <a:solidFill>
                          <a:srgbClr val="7030A0"/>
                        </a:solidFill>
                        <a:effectLst/>
                        <a:uLnTx/>
                        <a:uFillTx/>
                        <a:latin typeface="Cambria Math" panose="02040503050406030204" pitchFamily="18" charset="0"/>
                        <a:ea typeface="Cambria Math" panose="02040503050406030204" pitchFamily="18" charset="0"/>
                        <a:cs typeface="+mn-cs"/>
                      </a:rPr>
                      <m:t>− </m:t>
                    </m:r>
                    <m:r>
                      <a:rPr kumimoji="0" lang="en-US" sz="2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𝚺</m:t>
                    </m:r>
                    <m:r>
                      <a:rPr kumimoji="0" lang="en-US" sz="2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𝒏</m:t>
                    </m:r>
                    <m:r>
                      <a:rPr kumimoji="0" lang="en-US" sz="28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cs typeface="+mn-cs"/>
                      </a:rPr>
                      <m:t>∆</m:t>
                    </m:r>
                    <m:sSubSup>
                      <m:sSubSupPr>
                        <m:ctrlP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ctrlPr>
                      </m:sSubSupPr>
                      <m:e>
                        <m: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𝑯</m:t>
                        </m:r>
                      </m:e>
                      <m:sub>
                        <m: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𝒇</m:t>
                        </m:r>
                      </m:sub>
                      <m:sup>
                        <m:r>
                          <a:rPr kumimoji="0" lang="en-US" sz="2800" b="0" i="1" u="none" strike="noStrike" kern="1200" cap="none" spc="0" normalizeH="0" baseline="0" noProof="0">
                            <a:ln>
                              <a:noFill/>
                            </a:ln>
                            <a:solidFill>
                              <a:srgbClr val="00B050"/>
                            </a:solidFill>
                            <a:effectLst/>
                            <a:uLnTx/>
                            <a:uFillTx/>
                            <a:latin typeface="Cambria Math" panose="02040503050406030204" pitchFamily="18" charset="0"/>
                            <a:ea typeface="Cambria Math" panose="02040503050406030204" pitchFamily="18" charset="0"/>
                            <a:cs typeface="+mn-cs"/>
                          </a:rPr>
                          <m:t>°</m:t>
                        </m:r>
                      </m:sup>
                    </m:sSubSup>
                  </m:oMath>
                </a14:m>
                <a:r>
                  <a:rPr kumimoji="0" lang="en-US" sz="2800" b="0" i="0" u="none" strike="noStrike" kern="1200" cap="none" spc="0" normalizeH="0" baseline="0" noProof="0" dirty="0">
                    <a:ln>
                      <a:noFill/>
                    </a:ln>
                    <a:solidFill>
                      <a:srgbClr val="00B050"/>
                    </a:solidFill>
                    <a:effectLst/>
                    <a:uLnTx/>
                    <a:uFillTx/>
                    <a:latin typeface="Arial" charset="0"/>
                    <a:ea typeface="+mn-ea"/>
                    <a:cs typeface="+mn-cs"/>
                  </a:rPr>
                  <a:t>(reactants)</a:t>
                </a:r>
              </a:p>
            </p:txBody>
          </p:sp>
        </mc:Choice>
        <mc:Fallback xmlns="">
          <p:sp>
            <p:nvSpPr>
              <p:cNvPr id="2" name="Rectangle 1">
                <a:extLst>
                  <a:ext uri="{FF2B5EF4-FFF2-40B4-BE49-F238E27FC236}">
                    <a16:creationId xmlns:a16="http://schemas.microsoft.com/office/drawing/2014/main" id="{1E3910C9-19E5-9E49-A9A2-044E1B76572E}"/>
                  </a:ext>
                </a:extLst>
              </p:cNvPr>
              <p:cNvSpPr>
                <a:spLocks noRot="1" noChangeAspect="1" noMove="1" noResize="1" noEditPoints="1" noAdjustHandles="1" noChangeArrowheads="1" noChangeShapeType="1" noTextEdit="1"/>
              </p:cNvSpPr>
              <p:nvPr/>
            </p:nvSpPr>
            <p:spPr>
              <a:xfrm>
                <a:off x="1990725" y="2064093"/>
                <a:ext cx="8524875" cy="576055"/>
              </a:xfrm>
              <a:prstGeom prst="rect">
                <a:avLst/>
              </a:prstGeom>
              <a:blipFill>
                <a:blip r:embed="rId2"/>
                <a:stretch>
                  <a:fillRect t="-13830" b="-18085"/>
                </a:stretch>
              </a:blipFill>
            </p:spPr>
            <p:txBody>
              <a:bodyPr/>
              <a:lstStyle/>
              <a:p>
                <a:r>
                  <a:rPr lang="en-US">
                    <a:noFill/>
                  </a:rPr>
                  <a:t> </a:t>
                </a:r>
              </a:p>
            </p:txBody>
          </p:sp>
        </mc:Fallback>
      </mc:AlternateContent>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2" name="Rectangle 2"/>
          <p:cNvSpPr txBox="1">
            <a:spLocks noChangeArrowheads="1"/>
          </p:cNvSpPr>
          <p:nvPr/>
        </p:nvSpPr>
        <p:spPr>
          <a:xfrm>
            <a:off x="555550" y="209601"/>
            <a:ext cx="11407850" cy="8638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Calculating Heat of </a:t>
            </a:r>
            <a:r>
              <a:rPr kumimoji="0" lang="en-US" sz="3600" b="1" i="0" u="sng"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Rxn</a:t>
            </a:r>
            <a:r>
              <a:rPr kumimoji="0" lang="en-US" sz="36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from Heats of Formation </a:t>
            </a:r>
          </a:p>
        </p:txBody>
      </p:sp>
      <p:sp>
        <p:nvSpPr>
          <p:cNvPr id="9" name="Text Box 68"/>
          <p:cNvSpPr txBox="1">
            <a:spLocks noChangeArrowheads="1"/>
          </p:cNvSpPr>
          <p:nvPr/>
        </p:nvSpPr>
        <p:spPr bwMode="auto">
          <a:xfrm>
            <a:off x="4267200" y="5139765"/>
            <a:ext cx="3377848"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+ 2(</a:t>
            </a:r>
            <a:r>
              <a:rPr kumimoji="0" lang="en-US" sz="36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sym typeface="Symbol" pitchFamily="18" charset="2"/>
              </a:rPr>
              <a:t>-285.83kJ</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p>
        </p:txBody>
      </p:sp>
      <p:sp>
        <p:nvSpPr>
          <p:cNvPr id="10" name="Text Box 68"/>
          <p:cNvSpPr txBox="1">
            <a:spLocks noChangeArrowheads="1"/>
          </p:cNvSpPr>
          <p:nvPr/>
        </p:nvSpPr>
        <p:spPr bwMode="auto">
          <a:xfrm>
            <a:off x="7543800" y="5152764"/>
            <a:ext cx="2544286"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r>
              <a:rPr kumimoji="0" lang="en-US" sz="3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Symbol" pitchFamily="18" charset="2"/>
              </a:rPr>
              <a:t>-74.80kJ</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endParaRPr>
          </a:p>
        </p:txBody>
      </p:sp>
      <p:sp>
        <p:nvSpPr>
          <p:cNvPr id="13" name="Text Box 68"/>
          <p:cNvSpPr txBox="1">
            <a:spLocks noChangeArrowheads="1"/>
          </p:cNvSpPr>
          <p:nvPr/>
        </p:nvSpPr>
        <p:spPr bwMode="auto">
          <a:xfrm>
            <a:off x="10028564" y="5139764"/>
            <a:ext cx="1941557" cy="646331"/>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+2(</a:t>
            </a:r>
            <a:r>
              <a:rPr kumimoji="0" lang="en-US" sz="36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sym typeface="Symbol" pitchFamily="18" charset="2"/>
              </a:rPr>
              <a:t>0kJ</a:t>
            </a: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a:t>
            </a:r>
          </a:p>
        </p:txBody>
      </p:sp>
    </p:spTree>
    <p:extLst>
      <p:ext uri="{BB962C8B-B14F-4D97-AF65-F5344CB8AC3E}">
        <p14:creationId xmlns:p14="http://schemas.microsoft.com/office/powerpoint/2010/main" val="214885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48" grpId="0"/>
      <p:bldP spid="46150" grpId="0"/>
      <p:bldP spid="9"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997" y="620767"/>
            <a:ext cx="10244789" cy="1200329"/>
          </a:xfrm>
          <a:prstGeom prst="rect">
            <a:avLst/>
          </a:prstGeom>
          <a:noFill/>
        </p:spPr>
        <p:txBody>
          <a:bodyPr wrap="square" rtlCol="0">
            <a:spAutoFit/>
          </a:bodyPr>
          <a:lstStyle/>
          <a:p>
            <a:pPr algn="ctr"/>
            <a:r>
              <a:rPr lang="en-US" sz="7200" b="1" dirty="0">
                <a:latin typeface="Agency FB" panose="020B0503020202020204" pitchFamily="34" charset="0"/>
              </a:rPr>
              <a:t>N38 – Energy of Reactions</a:t>
            </a:r>
          </a:p>
        </p:txBody>
      </p:sp>
      <p:sp>
        <p:nvSpPr>
          <p:cNvPr id="7" name="TextBox 6"/>
          <p:cNvSpPr txBox="1"/>
          <p:nvPr/>
        </p:nvSpPr>
        <p:spPr>
          <a:xfrm>
            <a:off x="1100380" y="2082748"/>
            <a:ext cx="9530529" cy="3416320"/>
          </a:xfrm>
          <a:prstGeom prst="rect">
            <a:avLst/>
          </a:prstGeom>
          <a:noFill/>
        </p:spPr>
        <p:txBody>
          <a:bodyPr wrap="square" rtlCol="0">
            <a:spAutoFit/>
          </a:bodyPr>
          <a:lstStyle/>
          <a:p>
            <a:pPr marL="974725" indent="-742950">
              <a:buFont typeface="+mj-lt"/>
              <a:buAutoNum type="arabicPeriod"/>
            </a:pPr>
            <a:r>
              <a:rPr lang="en-US" sz="3600" b="1" dirty="0"/>
              <a:t>Reaction Diagrams</a:t>
            </a:r>
          </a:p>
          <a:p>
            <a:pPr marL="974725" indent="-742950">
              <a:buFont typeface="+mj-lt"/>
              <a:buAutoNum type="arabicPeriod"/>
            </a:pPr>
            <a:r>
              <a:rPr lang="en-US" sz="3600" b="1" dirty="0"/>
              <a:t>Molar Heat Capacities </a:t>
            </a:r>
          </a:p>
          <a:p>
            <a:pPr marL="974725" indent="-742950">
              <a:buFont typeface="+mj-lt"/>
              <a:buAutoNum type="arabicPeriod"/>
            </a:pPr>
            <a:r>
              <a:rPr lang="en-US" sz="3600" b="1" dirty="0"/>
              <a:t>Heat of Reaction</a:t>
            </a:r>
          </a:p>
          <a:p>
            <a:pPr marL="974725" indent="-742950">
              <a:buFont typeface="+mj-lt"/>
              <a:buAutoNum type="arabicPeriod"/>
            </a:pPr>
            <a:r>
              <a:rPr lang="en-US" sz="3600" b="1" dirty="0"/>
              <a:t>Heat of Formation</a:t>
            </a:r>
          </a:p>
          <a:p>
            <a:pPr marL="974725" indent="-742950">
              <a:buFont typeface="+mj-lt"/>
              <a:buAutoNum type="arabicPeriod"/>
            </a:pPr>
            <a:r>
              <a:rPr lang="en-US" sz="3600" b="1" dirty="0"/>
              <a:t>Bond Energy</a:t>
            </a:r>
          </a:p>
          <a:p>
            <a:pPr marL="974725" indent="-742950">
              <a:buFont typeface="+mj-lt"/>
              <a:buAutoNum type="arabicPeriod"/>
            </a:pPr>
            <a:r>
              <a:rPr lang="en-US" sz="3600" b="1" dirty="0"/>
              <a:t>Hess’s Law</a:t>
            </a:r>
          </a:p>
        </p:txBody>
      </p:sp>
    </p:spTree>
    <p:extLst>
      <p:ext uri="{BB962C8B-B14F-4D97-AF65-F5344CB8AC3E}">
        <p14:creationId xmlns:p14="http://schemas.microsoft.com/office/powerpoint/2010/main" val="6067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3" name="Title 1"/>
          <p:cNvSpPr>
            <a:spLocks noGrp="1"/>
          </p:cNvSpPr>
          <p:nvPr>
            <p:ph type="title"/>
          </p:nvPr>
        </p:nvSpPr>
        <p:spPr>
          <a:xfrm>
            <a:off x="228600" y="228600"/>
            <a:ext cx="11734800" cy="1828800"/>
          </a:xfrm>
        </p:spPr>
        <p:txBody>
          <a:bodyPr/>
          <a:lstStyle/>
          <a:p>
            <a:pPr algn="l"/>
            <a:r>
              <a:rPr lang="en-US" sz="3200" b="0" dirty="0">
                <a:solidFill>
                  <a:srgbClr val="000000"/>
                </a:solidFill>
                <a:effectLst/>
                <a:latin typeface="Arial" charset="0"/>
                <a:ea typeface="ヒラギノ角ゴ Pro W3" charset="0"/>
                <a:cs typeface="ヒラギノ角ゴ Pro W3" charset="0"/>
              </a:rPr>
              <a:t>Ethanol is used as an additive in many fuels today.  </a:t>
            </a:r>
            <a:br>
              <a:rPr lang="en-US" sz="3200" b="0" dirty="0">
                <a:solidFill>
                  <a:srgbClr val="000000"/>
                </a:solidFill>
                <a:effectLst/>
                <a:latin typeface="Arial" charset="0"/>
                <a:ea typeface="ヒラギノ角ゴ Pro W3" charset="0"/>
                <a:cs typeface="ヒラギノ角ゴ Pro W3" charset="0"/>
              </a:rPr>
            </a:br>
            <a:r>
              <a:rPr lang="en-US" sz="3200" b="0" dirty="0">
                <a:solidFill>
                  <a:srgbClr val="000000"/>
                </a:solidFill>
                <a:effectLst/>
                <a:latin typeface="Arial" charset="0"/>
                <a:ea typeface="ヒラギノ角ゴ Pro W3" charset="0"/>
                <a:cs typeface="ヒラギノ角ゴ Pro W3" charset="0"/>
              </a:rPr>
              <a:t>What is </a:t>
            </a:r>
            <a:r>
              <a:rPr lang="en-US" sz="3200" b="0" dirty="0" err="1">
                <a:solidFill>
                  <a:srgbClr val="000000"/>
                </a:solidFill>
                <a:effectLst/>
                <a:latin typeface="Arial" charset="0"/>
                <a:ea typeface="ヒラギノ角ゴ Pro W3" charset="0"/>
              </a:rPr>
              <a:t>Δ</a:t>
            </a:r>
            <a:r>
              <a:rPr lang="en-US" sz="3200" b="0" i="1" dirty="0" err="1">
                <a:solidFill>
                  <a:srgbClr val="000000"/>
                </a:solidFill>
                <a:effectLst/>
                <a:latin typeface="Arial" charset="0"/>
                <a:ea typeface="ヒラギノ角ゴ Pro W3" charset="0"/>
              </a:rPr>
              <a:t>H</a:t>
            </a:r>
            <a:r>
              <a:rPr lang="en-US" sz="3200" b="0" dirty="0" err="1">
                <a:solidFill>
                  <a:srgbClr val="000000"/>
                </a:solidFill>
                <a:effectLst/>
                <a:latin typeface="Arial" charset="0"/>
                <a:ea typeface="ヒラギノ角ゴ Pro W3" charset="0"/>
              </a:rPr>
              <a:t>º</a:t>
            </a:r>
            <a:r>
              <a:rPr lang="en-US" sz="3200" b="0" baseline="-25000" dirty="0" err="1">
                <a:solidFill>
                  <a:srgbClr val="000000"/>
                </a:solidFill>
                <a:effectLst/>
                <a:latin typeface="Arial" charset="0"/>
                <a:ea typeface="ヒラギノ角ゴ Pro W3" charset="0"/>
              </a:rPr>
              <a:t>rxn</a:t>
            </a:r>
            <a:r>
              <a:rPr lang="en-US" sz="3200" b="0" dirty="0">
                <a:solidFill>
                  <a:srgbClr val="000000"/>
                </a:solidFill>
                <a:effectLst/>
                <a:latin typeface="Arial" charset="0"/>
                <a:ea typeface="ヒラギノ角ゴ Pro W3" charset="0"/>
              </a:rPr>
              <a:t> (kJ) for the combustion of ethanol?</a:t>
            </a:r>
            <a:br>
              <a:rPr lang="en-US" sz="3200" b="0" dirty="0">
                <a:solidFill>
                  <a:srgbClr val="000000"/>
                </a:solidFill>
                <a:effectLst/>
                <a:latin typeface="Arial" charset="0"/>
                <a:ea typeface="ヒラギノ角ゴ Pro W3" charset="0"/>
                <a:cs typeface="ヒラギノ角ゴ Pro W3" charset="0"/>
              </a:rPr>
            </a:br>
            <a:r>
              <a:rPr lang="en-US" sz="3200" dirty="0">
                <a:solidFill>
                  <a:srgbClr val="000000"/>
                </a:solidFill>
                <a:effectLst/>
                <a:latin typeface="Arial" charset="0"/>
                <a:ea typeface="ヒラギノ角ゴ Pro W3" charset="0"/>
                <a:cs typeface="ヒラギノ角ゴ Pro W3" charset="0"/>
              </a:rPr>
              <a:t>2 C</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H</a:t>
            </a:r>
            <a:r>
              <a:rPr lang="en-US" sz="3200" baseline="-25000" dirty="0">
                <a:solidFill>
                  <a:srgbClr val="000000"/>
                </a:solidFill>
                <a:effectLst/>
                <a:latin typeface="Arial" charset="0"/>
                <a:ea typeface="ヒラギノ角ゴ Pro W3" charset="0"/>
                <a:cs typeface="ヒラギノ角ゴ Pro W3" charset="0"/>
              </a:rPr>
              <a:t>5</a:t>
            </a:r>
            <a:r>
              <a:rPr lang="en-US" sz="3200" dirty="0">
                <a:solidFill>
                  <a:srgbClr val="000000"/>
                </a:solidFill>
                <a:effectLst/>
                <a:latin typeface="Arial" charset="0"/>
                <a:ea typeface="ヒラギノ角ゴ Pro W3" charset="0"/>
                <a:cs typeface="ヒラギノ角ゴ Pro W3" charset="0"/>
              </a:rPr>
              <a:t>OH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4 CO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H</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O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endParaRPr lang="en-US" sz="3200" dirty="0">
              <a:solidFill>
                <a:srgbClr val="000000"/>
              </a:solidFill>
              <a:effectLst/>
              <a:latin typeface="Arial" charset="0"/>
              <a:ea typeface="ヒラギノ角ゴ Pro W3" charset="0"/>
              <a:cs typeface="ヒラギノ角ゴ Pro W3" charset="0"/>
            </a:endParaRPr>
          </a:p>
        </p:txBody>
      </p:sp>
      <p:graphicFrame>
        <p:nvGraphicFramePr>
          <p:cNvPr id="6" name="Group 1042"/>
          <p:cNvGraphicFramePr>
            <a:graphicFrameLocks noGrp="1"/>
          </p:cNvGraphicFramePr>
          <p:nvPr>
            <p:ph idx="1"/>
          </p:nvPr>
        </p:nvGraphicFramePr>
        <p:xfrm>
          <a:off x="9177210" y="1625144"/>
          <a:ext cx="2549674" cy="2120900"/>
        </p:xfrm>
        <a:graphic>
          <a:graphicData uri="http://schemas.openxmlformats.org/drawingml/2006/table">
            <a:tbl>
              <a:tblPr/>
              <a:tblGrid>
                <a:gridCol w="1447800">
                  <a:extLst>
                    <a:ext uri="{9D8B030D-6E8A-4147-A177-3AD203B41FA5}">
                      <a16:colId xmlns:a16="http://schemas.microsoft.com/office/drawing/2014/main" val="20000"/>
                    </a:ext>
                  </a:extLst>
                </a:gridCol>
                <a:gridCol w="1101874">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ヒラギノ角ゴ Pro W3" charset="0"/>
                          <a:cs typeface="ヒラギノ角ゴ Pro W3" charset="0"/>
                        </a:rPr>
                        <a:t> Formula</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Δ</a:t>
                      </a:r>
                      <a:r>
                        <a:rPr kumimoji="0" lang="en-US" sz="2000" b="1" i="1" u="none" strike="noStrike" cap="none" normalizeH="0" baseline="0" dirty="0" err="1">
                          <a:ln>
                            <a:noFill/>
                          </a:ln>
                          <a:solidFill>
                            <a:srgbClr val="000000"/>
                          </a:solidFill>
                          <a:effectLst/>
                          <a:latin typeface="Arial" charset="0"/>
                          <a:ea typeface="ヒラギノ角ゴ Pro W3" charset="0"/>
                          <a:cs typeface="ヒラギノ角ゴ Pro W3" charset="0"/>
                        </a:rPr>
                        <a:t>H</a:t>
                      </a: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º</a:t>
                      </a:r>
                      <a:r>
                        <a:rPr kumimoji="0" lang="en-US" sz="2000" b="1" i="1" u="none" strike="noStrike" cap="none" normalizeH="0" baseline="-30000" dirty="0" err="1">
                          <a:ln>
                            <a:noFill/>
                          </a:ln>
                          <a:solidFill>
                            <a:srgbClr val="000000"/>
                          </a:solidFill>
                          <a:effectLst/>
                          <a:latin typeface="Arial" charset="0"/>
                          <a:ea typeface="ヒラギノ角ゴ Pro W3" charset="0"/>
                          <a:cs typeface="ヒラギノ角ゴ Pro W3" charset="0"/>
                        </a:rPr>
                        <a:t>f</a:t>
                      </a:r>
                      <a:r>
                        <a:rPr kumimoji="0" lang="en-US" sz="2000" b="1" i="0" u="none" strike="noStrike" cap="none" normalizeH="0" baseline="-30000" dirty="0">
                          <a:ln>
                            <a:noFill/>
                          </a:ln>
                          <a:solidFill>
                            <a:srgbClr val="000000"/>
                          </a:solidFill>
                          <a:effectLst/>
                          <a:latin typeface="Arial" charset="0"/>
                          <a:ea typeface="ヒラギノ角ゴ Pro W3" charset="0"/>
                          <a:cs typeface="ヒラギノ角ゴ Pro W3" charset="0"/>
                        </a:rPr>
                        <a:t>  </a:t>
                      </a:r>
                      <a:endPar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5</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OH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–277.6</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CO</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–393.5</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–241.8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–285.8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Frame 4"/>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580845" y="2777490"/>
            <a:ext cx="8033810" cy="3530600"/>
            <a:chOff x="574172" y="2359660"/>
            <a:chExt cx="8033810" cy="3530600"/>
          </a:xfrm>
        </p:grpSpPr>
        <p:pic>
          <p:nvPicPr>
            <p:cNvPr id="19" name="Picture 18"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20" name="Picture 19"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21" name="Picture 20"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22" name="Picture 21"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23" name="Picture 22"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24" name="TextBox 23"/>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- 401.7</a:t>
              </a:r>
            </a:p>
          </p:txBody>
        </p:sp>
        <p:sp>
          <p:nvSpPr>
            <p:cNvPr id="25" name="TextBox 24"/>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+ 401.7</a:t>
              </a:r>
            </a:p>
          </p:txBody>
        </p:sp>
        <p:sp>
          <p:nvSpPr>
            <p:cNvPr id="26" name="TextBox 25"/>
            <p:cNvSpPr txBox="1"/>
            <p:nvPr>
              <p:custDataLst>
                <p:tags r:id="rId8"/>
              </p:custDataLst>
            </p:nvPr>
          </p:nvSpPr>
          <p:spPr>
            <a:xfrm>
              <a:off x="1312448" y="3804920"/>
              <a:ext cx="1613859"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- 2469</a:t>
              </a:r>
            </a:p>
          </p:txBody>
        </p:sp>
        <p:sp>
          <p:nvSpPr>
            <p:cNvPr id="27" name="TextBox 26"/>
            <p:cNvSpPr txBox="1"/>
            <p:nvPr>
              <p:custDataLst>
                <p:tags r:id="rId9"/>
              </p:custDataLst>
            </p:nvPr>
          </p:nvSpPr>
          <p:spPr>
            <a:xfrm>
              <a:off x="1368982" y="4542790"/>
              <a:ext cx="1557325"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+ 2734</a:t>
              </a:r>
            </a:p>
          </p:txBody>
        </p:sp>
        <p:sp>
          <p:nvSpPr>
            <p:cNvPr id="28" name="TextBox 27"/>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- 2734</a:t>
              </a:r>
            </a:p>
          </p:txBody>
        </p:sp>
      </p:grpSp>
    </p:spTree>
    <p:extLst>
      <p:ext uri="{BB962C8B-B14F-4D97-AF65-F5344CB8AC3E}">
        <p14:creationId xmlns:p14="http://schemas.microsoft.com/office/powerpoint/2010/main" val="355803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0593" name="Title 1"/>
          <p:cNvSpPr>
            <a:spLocks noGrp="1"/>
          </p:cNvSpPr>
          <p:nvPr>
            <p:ph type="title"/>
          </p:nvPr>
        </p:nvSpPr>
        <p:spPr>
          <a:xfrm>
            <a:off x="228600" y="228600"/>
            <a:ext cx="11734800" cy="1828800"/>
          </a:xfrm>
        </p:spPr>
        <p:txBody>
          <a:bodyPr/>
          <a:lstStyle/>
          <a:p>
            <a:pPr algn="l"/>
            <a:r>
              <a:rPr lang="en-US" sz="3200" b="0" dirty="0">
                <a:solidFill>
                  <a:srgbClr val="000000"/>
                </a:solidFill>
                <a:effectLst/>
                <a:latin typeface="Arial" charset="0"/>
                <a:ea typeface="ヒラギノ角ゴ Pro W3" charset="0"/>
                <a:cs typeface="ヒラギノ角ゴ Pro W3" charset="0"/>
              </a:rPr>
              <a:t>Ethanol is used as an additive in many fuels today.  </a:t>
            </a:r>
            <a:br>
              <a:rPr lang="en-US" sz="3200" b="0" dirty="0">
                <a:solidFill>
                  <a:srgbClr val="000000"/>
                </a:solidFill>
                <a:effectLst/>
                <a:latin typeface="Arial" charset="0"/>
                <a:ea typeface="ヒラギノ角ゴ Pro W3" charset="0"/>
                <a:cs typeface="ヒラギノ角ゴ Pro W3" charset="0"/>
              </a:rPr>
            </a:br>
            <a:r>
              <a:rPr lang="en-US" sz="3200" b="0" dirty="0">
                <a:solidFill>
                  <a:srgbClr val="000000"/>
                </a:solidFill>
                <a:effectLst/>
                <a:latin typeface="Arial" charset="0"/>
                <a:ea typeface="ヒラギノ角ゴ Pro W3" charset="0"/>
                <a:cs typeface="ヒラギノ角ゴ Pro W3" charset="0"/>
              </a:rPr>
              <a:t>What is </a:t>
            </a:r>
            <a:r>
              <a:rPr lang="en-US" sz="3200" b="0" dirty="0" err="1">
                <a:solidFill>
                  <a:srgbClr val="000000"/>
                </a:solidFill>
                <a:effectLst/>
                <a:latin typeface="Arial" charset="0"/>
                <a:ea typeface="ヒラギノ角ゴ Pro W3" charset="0"/>
              </a:rPr>
              <a:t>Δ</a:t>
            </a:r>
            <a:r>
              <a:rPr lang="en-US" sz="3200" b="0" i="1" dirty="0" err="1">
                <a:solidFill>
                  <a:srgbClr val="000000"/>
                </a:solidFill>
                <a:effectLst/>
                <a:latin typeface="Arial" charset="0"/>
                <a:ea typeface="ヒラギノ角ゴ Pro W3" charset="0"/>
              </a:rPr>
              <a:t>H</a:t>
            </a:r>
            <a:r>
              <a:rPr lang="en-US" sz="3200" b="0" dirty="0" err="1">
                <a:solidFill>
                  <a:srgbClr val="000000"/>
                </a:solidFill>
                <a:effectLst/>
                <a:latin typeface="Arial" charset="0"/>
                <a:ea typeface="ヒラギノ角ゴ Pro W3" charset="0"/>
              </a:rPr>
              <a:t>º</a:t>
            </a:r>
            <a:r>
              <a:rPr lang="en-US" sz="3200" b="0" baseline="-25000" dirty="0" err="1">
                <a:solidFill>
                  <a:srgbClr val="000000"/>
                </a:solidFill>
                <a:effectLst/>
                <a:latin typeface="Arial" charset="0"/>
                <a:ea typeface="ヒラギノ角ゴ Pro W3" charset="0"/>
              </a:rPr>
              <a:t>rxn</a:t>
            </a:r>
            <a:r>
              <a:rPr lang="en-US" sz="3200" b="0" dirty="0">
                <a:solidFill>
                  <a:srgbClr val="000000"/>
                </a:solidFill>
                <a:effectLst/>
                <a:latin typeface="Arial" charset="0"/>
                <a:ea typeface="ヒラギノ角ゴ Pro W3" charset="0"/>
              </a:rPr>
              <a:t> (kJ) for the combustion of ethanol?</a:t>
            </a:r>
            <a:br>
              <a:rPr lang="en-US" sz="3200" b="0" dirty="0">
                <a:solidFill>
                  <a:srgbClr val="000000"/>
                </a:solidFill>
                <a:effectLst/>
                <a:latin typeface="Arial" charset="0"/>
                <a:ea typeface="ヒラギノ角ゴ Pro W3" charset="0"/>
                <a:cs typeface="ヒラギノ角ゴ Pro W3" charset="0"/>
              </a:rPr>
            </a:br>
            <a:r>
              <a:rPr lang="en-US" sz="3200" dirty="0">
                <a:solidFill>
                  <a:srgbClr val="000000"/>
                </a:solidFill>
                <a:effectLst/>
                <a:latin typeface="Arial" charset="0"/>
                <a:ea typeface="ヒラギノ角ゴ Pro W3" charset="0"/>
                <a:cs typeface="ヒラギノ角ゴ Pro W3" charset="0"/>
              </a:rPr>
              <a:t>2 C</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H</a:t>
            </a:r>
            <a:r>
              <a:rPr lang="en-US" sz="3200" baseline="-25000" dirty="0">
                <a:solidFill>
                  <a:srgbClr val="000000"/>
                </a:solidFill>
                <a:effectLst/>
                <a:latin typeface="Arial" charset="0"/>
                <a:ea typeface="ヒラギノ角ゴ Pro W3" charset="0"/>
                <a:cs typeface="ヒラギノ角ゴ Pro W3" charset="0"/>
              </a:rPr>
              <a:t>5</a:t>
            </a:r>
            <a:r>
              <a:rPr lang="en-US" sz="3200" dirty="0">
                <a:solidFill>
                  <a:srgbClr val="000000"/>
                </a:solidFill>
                <a:effectLst/>
                <a:latin typeface="Arial" charset="0"/>
                <a:ea typeface="ヒラギノ角ゴ Pro W3" charset="0"/>
                <a:cs typeface="ヒラギノ角ゴ Pro W3" charset="0"/>
              </a:rPr>
              <a:t>OH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4 CO</a:t>
            </a:r>
            <a:r>
              <a:rPr lang="en-US" sz="3200" baseline="-25000" dirty="0">
                <a:solidFill>
                  <a:srgbClr val="000000"/>
                </a:solidFill>
                <a:effectLst/>
                <a:latin typeface="Arial" charset="0"/>
                <a:ea typeface="ヒラギノ角ゴ Pro W3" charset="0"/>
                <a:cs typeface="ヒラギノ角ゴ Pro W3" charset="0"/>
              </a:rPr>
              <a:t>2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g</a:t>
            </a:r>
            <a:r>
              <a:rPr lang="en-US" sz="1800" dirty="0">
                <a:solidFill>
                  <a:srgbClr val="000000"/>
                </a:solidFill>
                <a:effectLst/>
                <a:latin typeface="Arial" charset="0"/>
                <a:ea typeface="ヒラギノ角ゴ Pro W3" charset="0"/>
                <a:cs typeface="ヒラギノ角ゴ Pro W3" charset="0"/>
              </a:rPr>
              <a:t>)</a:t>
            </a:r>
            <a:r>
              <a:rPr lang="en-US" sz="3200" dirty="0">
                <a:solidFill>
                  <a:srgbClr val="000000"/>
                </a:solidFill>
                <a:effectLst/>
                <a:latin typeface="Arial" charset="0"/>
                <a:ea typeface="ヒラギノ角ゴ Pro W3" charset="0"/>
                <a:cs typeface="ヒラギノ角ゴ Pro W3" charset="0"/>
              </a:rPr>
              <a:t> + 6 H</a:t>
            </a:r>
            <a:r>
              <a:rPr lang="en-US" sz="3200" baseline="-25000" dirty="0">
                <a:solidFill>
                  <a:srgbClr val="000000"/>
                </a:solidFill>
                <a:effectLst/>
                <a:latin typeface="Arial" charset="0"/>
                <a:ea typeface="ヒラギノ角ゴ Pro W3" charset="0"/>
                <a:cs typeface="ヒラギノ角ゴ Pro W3" charset="0"/>
              </a:rPr>
              <a:t>2</a:t>
            </a:r>
            <a:r>
              <a:rPr lang="en-US" sz="3200" dirty="0">
                <a:solidFill>
                  <a:srgbClr val="000000"/>
                </a:solidFill>
                <a:effectLst/>
                <a:latin typeface="Arial" charset="0"/>
                <a:ea typeface="ヒラギノ角ゴ Pro W3" charset="0"/>
                <a:cs typeface="ヒラギノ角ゴ Pro W3" charset="0"/>
              </a:rPr>
              <a:t>O </a:t>
            </a:r>
            <a:r>
              <a:rPr lang="en-US" sz="1800" dirty="0">
                <a:solidFill>
                  <a:srgbClr val="000000"/>
                </a:solidFill>
                <a:effectLst/>
                <a:latin typeface="Arial" charset="0"/>
                <a:ea typeface="ヒラギノ角ゴ Pro W3" charset="0"/>
                <a:cs typeface="ヒラギノ角ゴ Pro W3" charset="0"/>
              </a:rPr>
              <a:t>(</a:t>
            </a:r>
            <a:r>
              <a:rPr lang="en-US" sz="1800" i="1" dirty="0">
                <a:solidFill>
                  <a:srgbClr val="000000"/>
                </a:solidFill>
                <a:effectLst/>
                <a:latin typeface="Arial" charset="0"/>
                <a:ea typeface="ヒラギノ角ゴ Pro W3" charset="0"/>
                <a:cs typeface="ヒラギノ角ゴ Pro W3" charset="0"/>
              </a:rPr>
              <a:t>l</a:t>
            </a:r>
            <a:r>
              <a:rPr lang="en-US" sz="600" i="1" dirty="0">
                <a:solidFill>
                  <a:srgbClr val="000000"/>
                </a:solidFill>
                <a:effectLst/>
                <a:latin typeface="Arial" charset="0"/>
                <a:ea typeface="ヒラギノ角ゴ Pro W3" charset="0"/>
                <a:cs typeface="ヒラギノ角ゴ Pro W3" charset="0"/>
              </a:rPr>
              <a:t> </a:t>
            </a:r>
            <a:r>
              <a:rPr lang="en-US" sz="1800" dirty="0">
                <a:solidFill>
                  <a:srgbClr val="000000"/>
                </a:solidFill>
                <a:effectLst/>
                <a:latin typeface="Arial" charset="0"/>
                <a:ea typeface="ヒラギノ角ゴ Pro W3" charset="0"/>
                <a:cs typeface="ヒラギノ角ゴ Pro W3" charset="0"/>
              </a:rPr>
              <a:t>)</a:t>
            </a:r>
            <a:endParaRPr lang="en-US" sz="3200" dirty="0">
              <a:solidFill>
                <a:srgbClr val="000000"/>
              </a:solidFill>
              <a:effectLst/>
              <a:latin typeface="Arial" charset="0"/>
              <a:ea typeface="ヒラギノ角ゴ Pro W3" charset="0"/>
              <a:cs typeface="ヒラギノ角ゴ Pro W3" charset="0"/>
            </a:endParaRPr>
          </a:p>
        </p:txBody>
      </p:sp>
      <p:graphicFrame>
        <p:nvGraphicFramePr>
          <p:cNvPr id="6" name="Group 1042"/>
          <p:cNvGraphicFramePr>
            <a:graphicFrameLocks noGrp="1"/>
          </p:cNvGraphicFramePr>
          <p:nvPr>
            <p:ph idx="1"/>
          </p:nvPr>
        </p:nvGraphicFramePr>
        <p:xfrm>
          <a:off x="9177210" y="1625144"/>
          <a:ext cx="2549674" cy="2120900"/>
        </p:xfrm>
        <a:graphic>
          <a:graphicData uri="http://schemas.openxmlformats.org/drawingml/2006/table">
            <a:tbl>
              <a:tblPr/>
              <a:tblGrid>
                <a:gridCol w="1447800">
                  <a:extLst>
                    <a:ext uri="{9D8B030D-6E8A-4147-A177-3AD203B41FA5}">
                      <a16:colId xmlns:a16="http://schemas.microsoft.com/office/drawing/2014/main" val="20000"/>
                    </a:ext>
                  </a:extLst>
                </a:gridCol>
                <a:gridCol w="1101874">
                  <a:extLst>
                    <a:ext uri="{9D8B030D-6E8A-4147-A177-3AD203B41FA5}">
                      <a16:colId xmlns:a16="http://schemas.microsoft.com/office/drawing/2014/main" val="20001"/>
                    </a:ext>
                  </a:extLst>
                </a:gridCol>
              </a:tblGrid>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charset="0"/>
                          <a:ea typeface="ヒラギノ角ゴ Pro W3" charset="0"/>
                          <a:cs typeface="ヒラギノ角ゴ Pro W3" charset="0"/>
                        </a:rPr>
                        <a:t> Formula</a:t>
                      </a: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Δ</a:t>
                      </a:r>
                      <a:r>
                        <a:rPr kumimoji="0" lang="en-US" sz="2000" b="1" i="1" u="none" strike="noStrike" cap="none" normalizeH="0" baseline="0" dirty="0" err="1">
                          <a:ln>
                            <a:noFill/>
                          </a:ln>
                          <a:solidFill>
                            <a:srgbClr val="000000"/>
                          </a:solidFill>
                          <a:effectLst/>
                          <a:latin typeface="Arial" charset="0"/>
                          <a:ea typeface="ヒラギノ角ゴ Pro W3" charset="0"/>
                          <a:cs typeface="ヒラギノ角ゴ Pro W3" charset="0"/>
                        </a:rPr>
                        <a:t>H</a:t>
                      </a:r>
                      <a:r>
                        <a:rPr kumimoji="0" lang="en-US" sz="2000" b="1" i="0" u="none" strike="noStrike" cap="none" normalizeH="0" baseline="0" dirty="0" err="1">
                          <a:ln>
                            <a:noFill/>
                          </a:ln>
                          <a:solidFill>
                            <a:srgbClr val="000000"/>
                          </a:solidFill>
                          <a:effectLst/>
                          <a:latin typeface="Arial" charset="0"/>
                          <a:ea typeface="ヒラギノ角ゴ Pro W3" charset="0"/>
                          <a:cs typeface="ヒラギノ角ゴ Pro W3" charset="0"/>
                        </a:rPr>
                        <a:t>º</a:t>
                      </a:r>
                      <a:r>
                        <a:rPr kumimoji="0" lang="en-US" sz="2000" b="1" i="1" u="none" strike="noStrike" cap="none" normalizeH="0" baseline="-30000" dirty="0" err="1">
                          <a:ln>
                            <a:noFill/>
                          </a:ln>
                          <a:solidFill>
                            <a:srgbClr val="000000"/>
                          </a:solidFill>
                          <a:effectLst/>
                          <a:latin typeface="Arial" charset="0"/>
                          <a:ea typeface="ヒラギノ角ゴ Pro W3" charset="0"/>
                          <a:cs typeface="ヒラギノ角ゴ Pro W3" charset="0"/>
                        </a:rPr>
                        <a:t>f</a:t>
                      </a:r>
                      <a:r>
                        <a:rPr kumimoji="0" lang="en-US" sz="2000" b="1" i="0" u="none" strike="noStrike" cap="none" normalizeH="0" baseline="-30000" dirty="0">
                          <a:ln>
                            <a:noFill/>
                          </a:ln>
                          <a:solidFill>
                            <a:srgbClr val="000000"/>
                          </a:solidFill>
                          <a:effectLst/>
                          <a:latin typeface="Arial" charset="0"/>
                          <a:ea typeface="ヒラギノ角ゴ Pro W3" charset="0"/>
                          <a:cs typeface="ヒラギノ角ゴ Pro W3" charset="0"/>
                        </a:rPr>
                        <a:t>  </a:t>
                      </a:r>
                      <a:endPar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06" marB="4570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5</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OH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–277.6</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CO</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–393.5</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dirty="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dirty="0">
                          <a:ln>
                            <a:noFill/>
                          </a:ln>
                          <a:solidFill>
                            <a:srgbClr val="000000"/>
                          </a:solidFill>
                          <a:effectLst/>
                          <a:latin typeface="Arial" charset="0"/>
                          <a:ea typeface="ヒラギノ角ゴ Pro W3" charset="0"/>
                          <a:cs typeface="ヒラギノ角ゴ Pro W3" charset="0"/>
                        </a:rPr>
                        <a:t>g</a:t>
                      </a: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–241.8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H</a:t>
                      </a:r>
                      <a:r>
                        <a:rPr kumimoji="0" lang="en-US" sz="2000" b="0" i="0" u="none" strike="noStrike" cap="none" normalizeH="0" baseline="-30000">
                          <a:ln>
                            <a:noFill/>
                          </a:ln>
                          <a:solidFill>
                            <a:srgbClr val="000000"/>
                          </a:solidFill>
                          <a:effectLst/>
                          <a:latin typeface="Arial" charset="0"/>
                          <a:ea typeface="ヒラギノ角ゴ Pro W3" charset="0"/>
                          <a:cs typeface="ヒラギノ角ゴ Pro W3" charset="0"/>
                        </a:rPr>
                        <a:t>2</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O (</a:t>
                      </a:r>
                      <a:r>
                        <a:rPr kumimoji="0" lang="en-US" sz="2000" b="0" i="1" u="none" strike="noStrike" cap="none" normalizeH="0" baseline="0">
                          <a:ln>
                            <a:noFill/>
                          </a:ln>
                          <a:solidFill>
                            <a:srgbClr val="000000"/>
                          </a:solidFill>
                          <a:effectLst/>
                          <a:latin typeface="Arial" charset="0"/>
                          <a:ea typeface="ヒラギノ角ゴ Pro W3" charset="0"/>
                          <a:cs typeface="ヒラギノ角ゴ Pro W3" charset="0"/>
                        </a:rPr>
                        <a:t>l</a:t>
                      </a:r>
                      <a:r>
                        <a:rPr kumimoji="0" lang="en-US" sz="2000" b="0" i="0" u="none" strike="noStrike" cap="none" normalizeH="0" baseline="0">
                          <a:ln>
                            <a:noFill/>
                          </a:ln>
                          <a:solidFill>
                            <a:srgbClr val="000000"/>
                          </a:solidFill>
                          <a:effectLst/>
                          <a:latin typeface="Arial" charset="0"/>
                          <a:ea typeface="ヒラギノ角ゴ Pro W3" charset="0"/>
                          <a:cs typeface="ヒラギノ角ゴ Pro W3" charset="0"/>
                        </a:rPr>
                        <a:t>)</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charset="0"/>
                          <a:ea typeface="ヒラギノ角ゴ Pro W3" charset="0"/>
                          <a:cs typeface="ヒラギノ角ゴ Pro W3" charset="0"/>
                        </a:rPr>
                        <a:t>–285.8</a:t>
                      </a:r>
                    </a:p>
                  </a:txBody>
                  <a:tcPr marT="45706" marB="4570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Frame 4"/>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580845" y="2777490"/>
            <a:ext cx="8033810" cy="3530600"/>
            <a:chOff x="574172" y="2359660"/>
            <a:chExt cx="8033810" cy="3530600"/>
          </a:xfrm>
        </p:grpSpPr>
        <p:pic>
          <p:nvPicPr>
            <p:cNvPr id="19" name="Picture 18"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20" name="Picture 19"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21" name="Picture 20"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22" name="Picture 21"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23" name="Picture 22"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24" name="TextBox 23"/>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- 401.7</a:t>
              </a:r>
            </a:p>
          </p:txBody>
        </p:sp>
        <p:sp>
          <p:nvSpPr>
            <p:cNvPr id="25" name="TextBox 24"/>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+ 401.7</a:t>
              </a:r>
            </a:p>
          </p:txBody>
        </p:sp>
        <p:sp>
          <p:nvSpPr>
            <p:cNvPr id="26" name="TextBox 25"/>
            <p:cNvSpPr txBox="1"/>
            <p:nvPr>
              <p:custDataLst>
                <p:tags r:id="rId8"/>
              </p:custDataLst>
            </p:nvPr>
          </p:nvSpPr>
          <p:spPr>
            <a:xfrm>
              <a:off x="1312448" y="3804920"/>
              <a:ext cx="1613859"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- 2469</a:t>
              </a:r>
            </a:p>
          </p:txBody>
        </p:sp>
        <p:sp>
          <p:nvSpPr>
            <p:cNvPr id="27" name="TextBox 26"/>
            <p:cNvSpPr txBox="1"/>
            <p:nvPr>
              <p:custDataLst>
                <p:tags r:id="rId9"/>
              </p:custDataLst>
            </p:nvPr>
          </p:nvSpPr>
          <p:spPr>
            <a:xfrm>
              <a:off x="1368982" y="4542790"/>
              <a:ext cx="1557325"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+ 2734</a:t>
              </a:r>
            </a:p>
          </p:txBody>
        </p:sp>
        <p:sp>
          <p:nvSpPr>
            <p:cNvPr id="28" name="TextBox 27"/>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2734</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2" name="TextBox 1"/>
              <p:cNvSpPr txBox="1"/>
              <p:nvPr/>
            </p:nvSpPr>
            <p:spPr>
              <a:xfrm>
                <a:off x="2819400" y="3035732"/>
                <a:ext cx="9261959" cy="2215991"/>
              </a:xfrm>
              <a:prstGeom prst="rect">
                <a:avLst/>
              </a:prstGeom>
              <a:noFill/>
            </p:spPr>
            <p:txBody>
              <a:bodyPr wrap="non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rPr>
                  <a:t>         ∆</a:t>
                </a:r>
                <a:r>
                  <a:rPr kumimoji="0" lang="en-US" sz="3200" b="1" i="1" u="none" strike="noStrike" kern="1200" cap="none" spc="0" normalizeH="0" baseline="0" noProof="0" dirty="0" err="1">
                    <a:ln>
                      <a:noFill/>
                    </a:ln>
                    <a:solidFill>
                      <a:srgbClr val="0070C0"/>
                    </a:solidFill>
                    <a:effectLst/>
                    <a:uLnTx/>
                    <a:uFillTx/>
                    <a:latin typeface="Cambria Math" panose="02040503050406030204" pitchFamily="18" charset="0"/>
                    <a:ea typeface="+mn-ea"/>
                    <a:cs typeface="+mn-cs"/>
                  </a:rPr>
                  <a:t>H°</a:t>
                </a:r>
                <a:r>
                  <a:rPr kumimoji="0" lang="en-US" sz="3200" b="1" i="1" u="none" strike="noStrike" kern="1200" cap="none" spc="0" normalizeH="0" baseline="-25000" noProof="0" dirty="0" err="1">
                    <a:ln>
                      <a:noFill/>
                    </a:ln>
                    <a:solidFill>
                      <a:srgbClr val="0070C0"/>
                    </a:solidFill>
                    <a:effectLst/>
                    <a:uLnTx/>
                    <a:uFillTx/>
                    <a:latin typeface="Cambria Math" panose="02040503050406030204" pitchFamily="18" charset="0"/>
                    <a:ea typeface="+mn-ea"/>
                    <a:cs typeface="+mn-cs"/>
                  </a:rPr>
                  <a:t>rxn</a:t>
                </a:r>
                <a:r>
                  <a:rPr kumimoji="0" lang="en-US" sz="3200" b="1" i="1" u="none" strike="noStrike" kern="1200" cap="none" spc="0" normalizeH="0" baseline="-25000" noProof="0" dirty="0">
                    <a:ln>
                      <a:noFill/>
                    </a:ln>
                    <a:solidFill>
                      <a:srgbClr val="0070C0"/>
                    </a:solidFill>
                    <a:effectLst/>
                    <a:uLnTx/>
                    <a:uFillTx/>
                    <a:latin typeface="Cambria Math" panose="02040503050406030204" pitchFamily="18" charset="0"/>
                    <a:ea typeface="+mn-ea"/>
                    <a:cs typeface="+mn-cs"/>
                  </a:rPr>
                  <a:t> = </a:t>
                </a:r>
                <a:r>
                  <a:rPr kumimoji="0" lang="en-US" sz="3200" b="1" i="1" u="none" strike="noStrike" kern="1200" cap="none" spc="0" normalizeH="0" baseline="0" noProof="0" dirty="0">
                    <a:ln>
                      <a:noFill/>
                    </a:ln>
                    <a:solidFill>
                      <a:srgbClr val="7030A0"/>
                    </a:solidFill>
                    <a:effectLst/>
                    <a:uLnTx/>
                    <a:uFillTx/>
                    <a:latin typeface="Cambria Math" panose="02040503050406030204" pitchFamily="18" charset="0"/>
                    <a:ea typeface="+mn-ea"/>
                    <a:cs typeface="+mn-cs"/>
                  </a:rPr>
                  <a:t>Products </a:t>
                </a:r>
                <a:r>
                  <a:rPr kumimoji="0" lang="en-US" sz="3200" b="1" i="1" u="none" strike="noStrike" kern="1200" cap="none" spc="0" normalizeH="0" baseline="0" noProof="0" dirty="0">
                    <a:ln>
                      <a:noFill/>
                    </a:ln>
                    <a:solidFill>
                      <a:srgbClr val="0070C0"/>
                    </a:solidFill>
                    <a:effectLst/>
                    <a:uLnTx/>
                    <a:uFillTx/>
                    <a:latin typeface="Cambria Math" panose="02040503050406030204" pitchFamily="18" charset="0"/>
                    <a:ea typeface="+mn-ea"/>
                    <a:cs typeface="+mn-cs"/>
                  </a:rPr>
                  <a:t>– </a:t>
                </a:r>
                <a:r>
                  <a:rPr kumimoji="0" lang="en-US" sz="3200" b="1" i="1" u="none" strike="noStrike" kern="1200" cap="none" spc="0" normalizeH="0" baseline="0" noProof="0" dirty="0">
                    <a:ln>
                      <a:noFill/>
                    </a:ln>
                    <a:solidFill>
                      <a:srgbClr val="00B050"/>
                    </a:solidFill>
                    <a:effectLst/>
                    <a:uLnTx/>
                    <a:uFillTx/>
                    <a:latin typeface="Cambria Math" panose="02040503050406030204" pitchFamily="18" charset="0"/>
                    <a:ea typeface="+mn-ea"/>
                    <a:cs typeface="+mn-cs"/>
                  </a:rPr>
                  <a:t>Reactants </a:t>
                </a:r>
              </a:p>
              <a:p>
                <a:pPr marL="0" marR="0" lvl="0" indent="0" algn="l" defTabSz="914400" rtl="0" eaLnBrk="1" fontAlgn="base" latinLnBrk="0" hangingPunct="1">
                  <a:lnSpc>
                    <a:spcPct val="15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𝟒</m:t>
                          </m:r>
                          <m:d>
                            <m:dPr>
                              <m:ctrlP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𝟑𝟗𝟑</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𝟓</m:t>
                              </m:r>
                            </m:e>
                          </m:d>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𝟔</m:t>
                          </m:r>
                          <m:d>
                            <m:dPr>
                              <m:ctrlP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𝟐𝟖𝟓</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𝟖</m:t>
                              </m:r>
                            </m:e>
                          </m:d>
                        </m:e>
                      </m:d>
                      <m: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d>
                        <m:dPr>
                          <m:begChr m:val="["/>
                          <m:endChr m:val="]"/>
                          <m:ctrlPr>
                            <a:rPr kumimoji="0" lang="en-US" sz="32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𝟐</m:t>
                          </m:r>
                          <m:d>
                            <m:dPr>
                              <m:ctrlP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𝟐𝟕𝟕</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𝟔</m:t>
                              </m:r>
                            </m:e>
                          </m:d>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m:t>
                          </m:r>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𝟔</m:t>
                          </m:r>
                          <m:d>
                            <m:dPr>
                              <m:ctrlP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dPr>
                            <m:e>
                              <m:r>
                                <a:rPr kumimoji="0" lang="en-US" sz="32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𝟎</m:t>
                              </m:r>
                            </m:e>
                          </m:d>
                        </m:e>
                      </m:d>
                    </m:oMath>
                  </m:oMathPara>
                </a14:m>
                <a:endParaRPr kumimoji="0" lang="en-US" sz="3200" b="1" i="0" u="none" strike="noStrike" kern="1200" cap="none" spc="0" normalizeH="0" baseline="0" noProof="0" dirty="0">
                  <a:ln>
                    <a:noFill/>
                  </a:ln>
                  <a:solidFill>
                    <a:srgbClr val="0070C0"/>
                  </a:solidFill>
                  <a:effectLst/>
                  <a:uLnTx/>
                  <a:uFillTx/>
                  <a:latin typeface="Comic Sans MS" pitchFamily="66"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-2734 kJ/</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mol</a:t>
                </a:r>
                <a:r>
                  <a:rPr kumimoji="0" lang="en-US" sz="32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endParaRPr kumimoji="0" lang="en-US" sz="32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819400" y="3035732"/>
                <a:ext cx="9261959" cy="2215991"/>
              </a:xfrm>
              <a:prstGeom prst="rect">
                <a:avLst/>
              </a:prstGeom>
              <a:blipFill>
                <a:blip r:embed="rId18"/>
                <a:stretch>
                  <a:fillRect l="-2699" b="-5769"/>
                </a:stretch>
              </a:blipFill>
            </p:spPr>
            <p:txBody>
              <a:bodyPr/>
              <a:lstStyle/>
              <a:p>
                <a:r>
                  <a:rPr lang="en-US">
                    <a:noFill/>
                  </a:rPr>
                  <a:t> </a:t>
                </a:r>
              </a:p>
            </p:txBody>
          </p:sp>
        </mc:Fallback>
      </mc:AlternateContent>
    </p:spTree>
    <p:extLst>
      <p:ext uri="{BB962C8B-B14F-4D97-AF65-F5344CB8AC3E}">
        <p14:creationId xmlns:p14="http://schemas.microsoft.com/office/powerpoint/2010/main" val="34826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4"/>
            <a:ext cx="9329980" cy="2368944"/>
          </a:xfrm>
        </p:spPr>
        <p:txBody>
          <a:bodyPr>
            <a:normAutofit fontScale="90000"/>
          </a:bodyPr>
          <a:lstStyle/>
          <a:p>
            <a:pPr algn="ctr"/>
            <a:r>
              <a:rPr lang="en-US" sz="8000" dirty="0"/>
              <a:t>5. </a:t>
            </a:r>
            <a:br>
              <a:rPr lang="en-US" sz="8000" dirty="0"/>
            </a:br>
            <a:r>
              <a:rPr lang="en-US" sz="8000" dirty="0"/>
              <a:t>Bond</a:t>
            </a:r>
            <a:br>
              <a:rPr lang="en-US" sz="8000" dirty="0"/>
            </a:br>
            <a:r>
              <a:rPr lang="en-US" sz="8000" dirty="0"/>
              <a:t>Energy</a:t>
            </a:r>
          </a:p>
        </p:txBody>
      </p:sp>
    </p:spTree>
    <p:extLst>
      <p:ext uri="{BB962C8B-B14F-4D97-AF65-F5344CB8AC3E}">
        <p14:creationId xmlns:p14="http://schemas.microsoft.com/office/powerpoint/2010/main" val="811803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Bond Energy</a:t>
            </a:r>
          </a:p>
        </p:txBody>
      </p:sp>
      <p:sp>
        <p:nvSpPr>
          <p:cNvPr id="104450" name="Rectangle 3"/>
          <p:cNvSpPr>
            <a:spLocks noGrp="1" noChangeArrowheads="1"/>
          </p:cNvSpPr>
          <p:nvPr>
            <p:ph idx="1"/>
          </p:nvPr>
        </p:nvSpPr>
        <p:spPr>
          <a:xfrm>
            <a:off x="555550" y="1326770"/>
            <a:ext cx="11636450" cy="4343400"/>
          </a:xfrm>
          <a:ln w="38100">
            <a:noFill/>
          </a:ln>
        </p:spPr>
        <p:txBody>
          <a:bodyPr/>
          <a:lstStyle/>
          <a:p>
            <a:pPr marL="0" indent="0" eaLnBrk="1" hangingPunct="1">
              <a:buNone/>
            </a:pPr>
            <a:r>
              <a:rPr lang="en-US" sz="3200" dirty="0">
                <a:solidFill>
                  <a:srgbClr val="000000"/>
                </a:solidFill>
                <a:effectLst/>
                <a:latin typeface="Arial" charset="0"/>
              </a:rPr>
              <a:t>It TAKES energy to break a bond – </a:t>
            </a:r>
            <a:r>
              <a:rPr lang="en-US" sz="3200" dirty="0">
                <a:solidFill>
                  <a:srgbClr val="0070C0"/>
                </a:solidFill>
                <a:effectLst/>
                <a:latin typeface="Arial" charset="0"/>
              </a:rPr>
              <a:t>ENDO</a:t>
            </a:r>
          </a:p>
          <a:p>
            <a:pPr marL="0" indent="0" eaLnBrk="1" hangingPunct="1">
              <a:buNone/>
            </a:pPr>
            <a:r>
              <a:rPr lang="en-US" sz="3200" dirty="0">
                <a:solidFill>
                  <a:srgbClr val="000000"/>
                </a:solidFill>
                <a:effectLst/>
                <a:latin typeface="Arial" charset="0"/>
              </a:rPr>
              <a:t>	- </a:t>
            </a:r>
            <a:r>
              <a:rPr lang="en-US" sz="3200" b="0" dirty="0">
                <a:solidFill>
                  <a:srgbClr val="000000"/>
                </a:solidFill>
                <a:effectLst/>
                <a:latin typeface="Arial" charset="0"/>
              </a:rPr>
              <a:t>Otherwise they would just break by themselves!</a:t>
            </a:r>
            <a:endParaRPr lang="en-US" sz="3200" dirty="0">
              <a:solidFill>
                <a:srgbClr val="000000"/>
              </a:solidFill>
              <a:effectLst/>
              <a:latin typeface="Arial" charset="0"/>
            </a:endParaRPr>
          </a:p>
          <a:p>
            <a:pPr marL="0" indent="0" eaLnBrk="1" hangingPunct="1">
              <a:buNone/>
            </a:pPr>
            <a:r>
              <a:rPr lang="en-US" sz="3200" dirty="0">
                <a:solidFill>
                  <a:srgbClr val="000000"/>
                </a:solidFill>
                <a:effectLst/>
                <a:latin typeface="Arial" charset="0"/>
              </a:rPr>
              <a:t>Energy is RELEASED when a new bond forms – </a:t>
            </a:r>
            <a:r>
              <a:rPr lang="en-US" sz="3200" dirty="0">
                <a:solidFill>
                  <a:srgbClr val="FF0000"/>
                </a:solidFill>
                <a:effectLst/>
                <a:latin typeface="Arial" charset="0"/>
              </a:rPr>
              <a:t>EXO</a:t>
            </a:r>
          </a:p>
          <a:p>
            <a:pPr marL="0" indent="0" eaLnBrk="1" hangingPunct="1">
              <a:buNone/>
            </a:pPr>
            <a:r>
              <a:rPr lang="en-US" sz="3200" dirty="0">
                <a:solidFill>
                  <a:srgbClr val="000000"/>
                </a:solidFill>
                <a:effectLst/>
                <a:latin typeface="Arial" charset="0"/>
              </a:rPr>
              <a:t>	- </a:t>
            </a:r>
            <a:r>
              <a:rPr lang="en-US" sz="3200" b="0" dirty="0">
                <a:solidFill>
                  <a:srgbClr val="000000"/>
                </a:solidFill>
                <a:effectLst/>
                <a:latin typeface="Arial" charset="0"/>
              </a:rPr>
              <a:t>If the new bond isn’t more stable, lower energy, it </a:t>
            </a:r>
            <a:br>
              <a:rPr lang="en-US" sz="3200" b="0" dirty="0">
                <a:solidFill>
                  <a:srgbClr val="000000"/>
                </a:solidFill>
                <a:effectLst/>
                <a:latin typeface="Arial" charset="0"/>
              </a:rPr>
            </a:br>
            <a:r>
              <a:rPr lang="en-US" sz="3200" b="0" dirty="0">
                <a:solidFill>
                  <a:srgbClr val="000000"/>
                </a:solidFill>
                <a:effectLst/>
                <a:latin typeface="Arial" charset="0"/>
              </a:rPr>
              <a:t>          wouldn’t want to form!</a:t>
            </a:r>
            <a:endParaRPr lang="en-US" sz="3200" dirty="0">
              <a:solidFill>
                <a:srgbClr val="000000"/>
              </a:solidFill>
              <a:effectLst/>
              <a:latin typeface="Arial" charset="0"/>
            </a:endParaRPr>
          </a:p>
          <a:p>
            <a:pPr marL="0" indent="0">
              <a:buNone/>
            </a:pPr>
            <a:endParaRPr lang="en-US" sz="3200" baseline="-2500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p:txBody>
      </p:sp>
    </p:spTree>
    <p:extLst>
      <p:ext uri="{BB962C8B-B14F-4D97-AF65-F5344CB8AC3E}">
        <p14:creationId xmlns:p14="http://schemas.microsoft.com/office/powerpoint/2010/main" val="41675269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555550" y="1326770"/>
            <a:ext cx="11103050" cy="4343400"/>
          </a:xfrm>
          <a:ln w="38100">
            <a:noFill/>
          </a:ln>
        </p:spPr>
        <p:txBody>
          <a:bodyPr/>
          <a:lstStyle/>
          <a:p>
            <a:pPr marL="0" indent="0" eaLnBrk="1" hangingPunct="1">
              <a:buNone/>
            </a:pPr>
            <a:r>
              <a:rPr lang="en-US" sz="3200" dirty="0">
                <a:solidFill>
                  <a:srgbClr val="FFC000"/>
                </a:solidFill>
                <a:effectLst/>
                <a:latin typeface="Arial" charset="0"/>
              </a:rPr>
              <a:t>If you know how much energy it takes to break a bond, and how much energy is released when new bonds form, you can add it all up to figure out the Heat of Reaction based on the bonds that are changing during the reaction!</a:t>
            </a:r>
          </a:p>
          <a:p>
            <a:pPr marL="0" indent="0" eaLnBrk="1" hangingPunct="1">
              <a:buNone/>
            </a:pPr>
            <a:endParaRPr lang="en-US" sz="3200" dirty="0">
              <a:solidFill>
                <a:srgbClr val="000000"/>
              </a:solidFill>
              <a:effectLst/>
              <a:latin typeface="Arial" charset="0"/>
            </a:endParaRPr>
          </a:p>
          <a:p>
            <a:r>
              <a:rPr lang="en-US" sz="3200" b="0" dirty="0">
                <a:solidFill>
                  <a:srgbClr val="000000"/>
                </a:solidFill>
                <a:effectLst/>
                <a:latin typeface="Arial" charset="0"/>
              </a:rPr>
              <a:t>Values will be given to you in a chart </a:t>
            </a:r>
            <a:r>
              <a:rPr lang="en-US" sz="3200" dirty="0">
                <a:solidFill>
                  <a:srgbClr val="000000"/>
                </a:solidFill>
                <a:effectLst/>
                <a:latin typeface="Arial" charset="0"/>
              </a:rPr>
              <a:t> </a:t>
            </a:r>
          </a:p>
          <a:p>
            <a:r>
              <a:rPr lang="en-US" sz="3200" b="0" dirty="0">
                <a:solidFill>
                  <a:srgbClr val="000000"/>
                </a:solidFill>
                <a:effectLst/>
                <a:latin typeface="Arial" charset="0"/>
              </a:rPr>
              <a:t>Values in the table are </a:t>
            </a:r>
            <a:r>
              <a:rPr lang="en-US" sz="3200" b="0" i="1" u="sng" dirty="0">
                <a:solidFill>
                  <a:srgbClr val="000000"/>
                </a:solidFill>
                <a:effectLst/>
                <a:latin typeface="Arial" charset="0"/>
              </a:rPr>
              <a:t>averages</a:t>
            </a:r>
            <a:endParaRPr lang="en-US" sz="3200" b="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p:txBody>
      </p:sp>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Bond Energy</a:t>
            </a:r>
          </a:p>
        </p:txBody>
      </p:sp>
    </p:spTree>
    <p:extLst>
      <p:ext uri="{BB962C8B-B14F-4D97-AF65-F5344CB8AC3E}">
        <p14:creationId xmlns:p14="http://schemas.microsoft.com/office/powerpoint/2010/main" val="2139088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Bond Energy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07644" y="1509049"/>
            <a:ext cx="9193290" cy="4209824"/>
          </a:xfrm>
          <a:prstGeom prst="rect">
            <a:avLst/>
          </a:prstGeom>
        </p:spPr>
      </p:pic>
      <p:sp>
        <p:nvSpPr>
          <p:cNvPr id="2" name="Rectangle 1"/>
          <p:cNvSpPr/>
          <p:nvPr/>
        </p:nvSpPr>
        <p:spPr>
          <a:xfrm>
            <a:off x="4414434" y="2747074"/>
            <a:ext cx="914400" cy="1905000"/>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0" name="Rectangle 9"/>
          <p:cNvSpPr/>
          <p:nvPr/>
        </p:nvSpPr>
        <p:spPr>
          <a:xfrm>
            <a:off x="6967134" y="2816543"/>
            <a:ext cx="914400" cy="267373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2" name="Rectangle 11"/>
          <p:cNvSpPr/>
          <p:nvPr/>
        </p:nvSpPr>
        <p:spPr>
          <a:xfrm>
            <a:off x="5693128" y="4638269"/>
            <a:ext cx="1159705" cy="92820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Tree>
    <p:extLst>
      <p:ext uri="{BB962C8B-B14F-4D97-AF65-F5344CB8AC3E}">
        <p14:creationId xmlns:p14="http://schemas.microsoft.com/office/powerpoint/2010/main" val="3816947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555550" y="1326770"/>
            <a:ext cx="11103050" cy="4343400"/>
          </a:xfrm>
          <a:ln w="38100">
            <a:noFill/>
          </a:ln>
        </p:spPr>
        <p:txBody>
          <a:bodyPr/>
          <a:lstStyle/>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a:p>
            <a:pPr marL="0" indent="0" eaLnBrk="1" hangingPunct="1">
              <a:buNone/>
            </a:pPr>
            <a:endParaRPr lang="en-US" sz="3200" dirty="0">
              <a:solidFill>
                <a:srgbClr val="000000"/>
              </a:solidFill>
              <a:effectLst/>
              <a:latin typeface="Arial" charset="0"/>
            </a:endParaRPr>
          </a:p>
        </p:txBody>
      </p:sp>
      <p:sp>
        <p:nvSpPr>
          <p:cNvPr id="7" name="Frame 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txBox="1">
            <a:spLocks noChangeArrowheads="1"/>
          </p:cNvSpPr>
          <p:nvPr/>
        </p:nvSpPr>
        <p:spPr>
          <a:xfrm>
            <a:off x="555550" y="209601"/>
            <a:ext cx="927425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Use Bond Energy</a:t>
            </a:r>
            <a:r>
              <a:rPr kumimoji="0" lang="en-US" sz="4400" b="1" i="0" u="sng" strike="noStrike" kern="1200" cap="none" spc="0" normalizeH="0" noProof="0" dirty="0">
                <a:ln>
                  <a:noFill/>
                </a:ln>
                <a:solidFill>
                  <a:srgbClr val="000000"/>
                </a:solidFill>
                <a:effectLst/>
                <a:uLnTx/>
                <a:uFillTx/>
                <a:latin typeface="Arial" panose="020B0604020202020204" pitchFamily="34" charset="0"/>
                <a:ea typeface="+mj-ea"/>
                <a:cs typeface="Arial" panose="020B0604020202020204" pitchFamily="34" charset="0"/>
              </a:rPr>
              <a:t> Chart</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2" name="Table 1"/>
          <p:cNvGraphicFramePr>
            <a:graphicFrameLocks noGrp="1"/>
          </p:cNvGraphicFramePr>
          <p:nvPr/>
        </p:nvGraphicFramePr>
        <p:xfrm>
          <a:off x="555550" y="1356849"/>
          <a:ext cx="6598170" cy="1554480"/>
        </p:xfrm>
        <a:graphic>
          <a:graphicData uri="http://schemas.openxmlformats.org/drawingml/2006/table">
            <a:tbl>
              <a:tblPr firstRow="1" bandRow="1">
                <a:tableStyleId>{5C22544A-7EE6-4342-B048-85BDC9FD1C3A}</a:tableStyleId>
              </a:tblPr>
              <a:tblGrid>
                <a:gridCol w="2114868">
                  <a:extLst>
                    <a:ext uri="{9D8B030D-6E8A-4147-A177-3AD203B41FA5}">
                      <a16:colId xmlns:a16="http://schemas.microsoft.com/office/drawing/2014/main" val="3509366647"/>
                    </a:ext>
                  </a:extLst>
                </a:gridCol>
                <a:gridCol w="2030730">
                  <a:extLst>
                    <a:ext uri="{9D8B030D-6E8A-4147-A177-3AD203B41FA5}">
                      <a16:colId xmlns:a16="http://schemas.microsoft.com/office/drawing/2014/main" val="2857641788"/>
                    </a:ext>
                  </a:extLst>
                </a:gridCol>
                <a:gridCol w="2452572">
                  <a:extLst>
                    <a:ext uri="{9D8B030D-6E8A-4147-A177-3AD203B41FA5}">
                      <a16:colId xmlns:a16="http://schemas.microsoft.com/office/drawing/2014/main" val="3928643710"/>
                    </a:ext>
                  </a:extLst>
                </a:gridCol>
              </a:tblGrid>
              <a:tr h="370840">
                <a:tc>
                  <a:txBody>
                    <a:bodyPr/>
                    <a:lstStyle/>
                    <a:p>
                      <a:pPr algn="ctr"/>
                      <a:r>
                        <a:rPr lang="en-US" sz="2000" b="1" dirty="0">
                          <a:solidFill>
                            <a:srgbClr val="000000"/>
                          </a:solidFill>
                          <a:latin typeface="Arial" panose="020B0604020202020204" pitchFamily="34" charset="0"/>
                          <a:cs typeface="Arial" panose="020B0604020202020204" pitchFamily="34" charset="0"/>
                        </a:rPr>
                        <a:t>Action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sz="2000" b="1" dirty="0">
                          <a:solidFill>
                            <a:srgbClr val="000000"/>
                          </a:solidFill>
                          <a:latin typeface="Arial" panose="020B0604020202020204" pitchFamily="34" charset="0"/>
                          <a:cs typeface="Arial" panose="020B0604020202020204" pitchFamily="34" charset="0"/>
                        </a:rPr>
                        <a:t>Algebraic</a:t>
                      </a:r>
                      <a:r>
                        <a:rPr lang="en-US" sz="2000" b="1" baseline="0" dirty="0">
                          <a:solidFill>
                            <a:srgbClr val="000000"/>
                          </a:solidFill>
                          <a:latin typeface="Arial" panose="020B0604020202020204" pitchFamily="34" charset="0"/>
                          <a:cs typeface="Arial" panose="020B0604020202020204" pitchFamily="34" charset="0"/>
                        </a:rPr>
                        <a:t> Sign</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sz="2000" b="1" dirty="0">
                          <a:solidFill>
                            <a:srgbClr val="000000"/>
                          </a:solidFill>
                          <a:latin typeface="Arial" panose="020B0604020202020204" pitchFamily="34" charset="0"/>
                          <a:cs typeface="Arial" panose="020B0604020202020204" pitchFamily="34" charset="0"/>
                        </a:rPr>
                        <a:t>How</a:t>
                      </a:r>
                      <a:r>
                        <a:rPr lang="en-US" sz="2000" b="1" baseline="0" dirty="0">
                          <a:solidFill>
                            <a:srgbClr val="000000"/>
                          </a:solidFill>
                          <a:latin typeface="Arial" panose="020B0604020202020204" pitchFamily="34" charset="0"/>
                          <a:cs typeface="Arial" panose="020B0604020202020204" pitchFamily="34" charset="0"/>
                        </a:rPr>
                        <a:t> to Remember</a:t>
                      </a:r>
                      <a:endParaRPr lang="en-US" sz="2000" b="1"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173045569"/>
                  </a:ext>
                </a:extLst>
              </a:tr>
              <a:tr h="370840">
                <a:tc>
                  <a:txBody>
                    <a:bodyPr/>
                    <a:lstStyle/>
                    <a:p>
                      <a:pPr algn="ctr"/>
                      <a:r>
                        <a:rPr lang="en-US" sz="2400" dirty="0">
                          <a:solidFill>
                            <a:srgbClr val="000000"/>
                          </a:solidFill>
                          <a:latin typeface="Arial" panose="020B0604020202020204" pitchFamily="34" charset="0"/>
                          <a:cs typeface="Arial" panose="020B0604020202020204" pitchFamily="34" charset="0"/>
                        </a:rPr>
                        <a:t>Break</a:t>
                      </a:r>
                      <a:r>
                        <a:rPr lang="en-US" sz="2400" baseline="0" dirty="0">
                          <a:solidFill>
                            <a:srgbClr val="000000"/>
                          </a:solidFill>
                          <a:latin typeface="Arial" panose="020B0604020202020204" pitchFamily="34" charset="0"/>
                          <a:cs typeface="Arial" panose="020B0604020202020204" pitchFamily="34" charset="0"/>
                        </a:rPr>
                        <a:t> a Bond</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3200" b="1" dirty="0">
                          <a:solidFill>
                            <a:srgbClr val="000000"/>
                          </a:solidFill>
                          <a:latin typeface="Arial" panose="020B0604020202020204" pitchFamily="34" charset="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Takes to Break</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340532825"/>
                  </a:ext>
                </a:extLst>
              </a:tr>
              <a:tr h="370840">
                <a:tc>
                  <a:txBody>
                    <a:bodyPr/>
                    <a:lstStyle/>
                    <a:p>
                      <a:pPr algn="ctr"/>
                      <a:r>
                        <a:rPr lang="en-US" sz="2400" b="0" dirty="0">
                          <a:solidFill>
                            <a:srgbClr val="000000"/>
                          </a:solidFill>
                          <a:latin typeface="Arial" panose="020B0604020202020204" pitchFamily="34" charset="0"/>
                          <a:cs typeface="Arial" panose="020B0604020202020204" pitchFamily="34" charset="0"/>
                        </a:rPr>
                        <a:t>Form a Bond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3200" b="1" dirty="0">
                          <a:solidFill>
                            <a:srgbClr val="000000"/>
                          </a:solidFill>
                          <a:latin typeface="Arial" panose="020B0604020202020204" pitchFamily="34" charset="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Free to Form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42240936"/>
                  </a:ext>
                </a:extLst>
              </a:tr>
            </a:tbl>
          </a:graphicData>
        </a:graphic>
      </p:graphicFrame>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7848600" y="457200"/>
            <a:ext cx="4076700" cy="4879226"/>
          </a:xfrm>
          <a:prstGeom prst="rect">
            <a:avLst/>
          </a:prstGeom>
        </p:spPr>
      </p:pic>
      <p:sp>
        <p:nvSpPr>
          <p:cNvPr id="3" name="Rectangle 2"/>
          <p:cNvSpPr/>
          <p:nvPr/>
        </p:nvSpPr>
        <p:spPr>
          <a:xfrm>
            <a:off x="457200" y="3020974"/>
            <a:ext cx="11099175" cy="295465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2H</a:t>
            </a:r>
            <a:r>
              <a:rPr kumimoji="0" lang="en-US" sz="2800" b="1" i="0" u="none" strike="noStrike" kern="1200" cap="none" spc="0" normalizeH="0" baseline="-25000" noProof="0" dirty="0">
                <a:ln>
                  <a:noFill/>
                </a:ln>
                <a:solidFill>
                  <a:srgbClr val="000000"/>
                </a:solidFill>
                <a:effectLst/>
                <a:uLnTx/>
                <a:uFillTx/>
                <a:latin typeface="Arial" charset="0"/>
                <a:ea typeface="+mn-ea"/>
                <a:cs typeface="+mn-cs"/>
                <a:sym typeface="Wingdings" panose="05000000000000000000" pitchFamily="2" charset="2"/>
              </a:rPr>
              <a:t>2</a:t>
            </a:r>
            <a:r>
              <a:rPr kumimoji="0" lang="en-US" sz="28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 + O</a:t>
            </a:r>
            <a:r>
              <a:rPr kumimoji="0" lang="en-US" sz="2800" b="1" i="0" u="none" strike="noStrike" kern="1200" cap="none" spc="0" normalizeH="0" baseline="-25000" noProof="0" dirty="0">
                <a:ln>
                  <a:noFill/>
                </a:ln>
                <a:solidFill>
                  <a:srgbClr val="000000"/>
                </a:solidFill>
                <a:effectLst/>
                <a:uLnTx/>
                <a:uFillTx/>
                <a:latin typeface="Arial" charset="0"/>
                <a:ea typeface="+mn-ea"/>
                <a:cs typeface="+mn-cs"/>
                <a:sym typeface="Wingdings" panose="05000000000000000000" pitchFamily="2" charset="2"/>
              </a:rPr>
              <a:t>2</a:t>
            </a:r>
            <a:r>
              <a:rPr kumimoji="0" lang="en-US" sz="28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  2H</a:t>
            </a:r>
            <a:r>
              <a:rPr kumimoji="0" lang="en-US" sz="2800" b="1" i="0" u="none" strike="noStrike" kern="1200" cap="none" spc="0" normalizeH="0" baseline="-25000" noProof="0" dirty="0">
                <a:ln>
                  <a:noFill/>
                </a:ln>
                <a:solidFill>
                  <a:srgbClr val="000000"/>
                </a:solidFill>
                <a:effectLst/>
                <a:uLnTx/>
                <a:uFillTx/>
                <a:latin typeface="Arial" charset="0"/>
                <a:ea typeface="+mn-ea"/>
                <a:cs typeface="+mn-cs"/>
                <a:sym typeface="Wingdings" panose="05000000000000000000" pitchFamily="2" charset="2"/>
              </a:rPr>
              <a:t>2</a:t>
            </a:r>
            <a:r>
              <a:rPr kumimoji="0" lang="en-US" sz="28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You have to break: </a:t>
            </a:r>
            <a:r>
              <a:rPr kumimoji="0" lang="en-US" sz="24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2 H-H bond and 1 O=O bond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You have to form: </a:t>
            </a:r>
            <a:r>
              <a:rPr kumimoji="0" lang="en-US" sz="24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4 H-O bonds</a:t>
            </a:r>
            <a:endParaRPr kumimoji="0" lang="en-US" sz="2400" b="0" i="0" u="none" strike="noStrike" kern="1200" cap="none" spc="0" normalizeH="0" baseline="0" noProof="0" dirty="0">
              <a:ln>
                <a:noFill/>
              </a:ln>
              <a:solidFill>
                <a:srgbClr val="FFFFFF"/>
              </a:solidFill>
              <a:effectLst/>
              <a:uLnTx/>
              <a:uFillTx/>
              <a:latin typeface="Comic Sans MS" pitchFamily="66"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2(436) + (498) + 4(</a:t>
            </a:r>
            <a:r>
              <a:rPr kumimoji="0" lang="en-US" sz="40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r>
              <a:rPr kumimoji="0" lang="en-US" sz="24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 </a:t>
            </a:r>
            <a:r>
              <a:rPr kumimoji="0" lang="en-US" sz="28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463)= </a:t>
            </a:r>
            <a:r>
              <a:rPr kumimoji="0" lang="en-US" sz="2800" b="1" i="0" u="none" strike="noStrike" kern="1200" cap="none" spc="0" normalizeH="0" baseline="0" noProof="0" dirty="0">
                <a:ln>
                  <a:noFill/>
                </a:ln>
                <a:solidFill>
                  <a:srgbClr val="FF0000"/>
                </a:solidFill>
                <a:effectLst/>
                <a:uLnTx/>
                <a:uFillTx/>
                <a:latin typeface="Arial" charset="0"/>
                <a:ea typeface="+mn-ea"/>
                <a:cs typeface="+mn-cs"/>
                <a:sym typeface="Wingdings" panose="05000000000000000000" pitchFamily="2" charset="2"/>
              </a:rPr>
              <a:t>- 482 kJ/</a:t>
            </a:r>
            <a:r>
              <a:rPr kumimoji="0" lang="en-US" sz="2800" b="1" i="0" u="none" strike="noStrike" kern="1200" cap="none" spc="0" normalizeH="0" baseline="0" noProof="0" dirty="0" err="1">
                <a:ln>
                  <a:noFill/>
                </a:ln>
                <a:solidFill>
                  <a:srgbClr val="FF0000"/>
                </a:solidFill>
                <a:effectLst/>
                <a:uLnTx/>
                <a:uFillTx/>
                <a:latin typeface="Arial" charset="0"/>
                <a:ea typeface="+mn-ea"/>
                <a:cs typeface="+mn-cs"/>
                <a:sym typeface="Wingdings" panose="05000000000000000000" pitchFamily="2" charset="2"/>
              </a:rPr>
              <a:t>mol</a:t>
            </a:r>
            <a:r>
              <a:rPr kumimoji="0" lang="en-US" sz="28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 </a:t>
            </a:r>
            <a:r>
              <a:rPr kumimoji="0" lang="en-US" sz="28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r>
              <a:rPr kumimoji="0" lang="en-US" sz="2800" b="0" i="0" u="none" strike="noStrike" kern="1200" cap="none" spc="0" normalizeH="0" baseline="0" noProof="0" dirty="0" err="1">
                <a:ln>
                  <a:noFill/>
                </a:ln>
                <a:solidFill>
                  <a:srgbClr val="000000"/>
                </a:solidFill>
                <a:effectLst/>
                <a:uLnTx/>
                <a:uFillTx/>
                <a:latin typeface="Arial" charset="0"/>
                <a:ea typeface="+mn-ea"/>
                <a:cs typeface="+mn-cs"/>
                <a:sym typeface="Wingdings" panose="05000000000000000000" pitchFamily="2" charset="2"/>
              </a:rPr>
              <a:t>exo</a:t>
            </a:r>
            <a:r>
              <a:rPr kumimoji="0" lang="en-US" sz="2800" b="0"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Arial" charset="0"/>
              <a:ea typeface="+mn-ea"/>
              <a:cs typeface="+mn-cs"/>
              <a:sym typeface="Wingdings" panose="05000000000000000000" pitchFamily="2" charset="2"/>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Arial" charset="0"/>
                <a:ea typeface="+mn-ea"/>
                <a:cs typeface="+mn-cs"/>
                <a:sym typeface="Wingdings" panose="05000000000000000000" pitchFamily="2" charset="2"/>
              </a:rPr>
              <a:t> </a:t>
            </a:r>
            <a:endParaRPr kumimoji="0" lang="en-US" sz="2200" b="1" i="0" u="none" strike="noStrike" kern="1200" cap="none" spc="0" normalizeH="0" baseline="0" noProof="0" dirty="0">
              <a:ln>
                <a:noFill/>
              </a:ln>
              <a:solidFill>
                <a:srgbClr val="000000"/>
              </a:solidFill>
              <a:effectLst/>
              <a:uLnTx/>
              <a:uFillTx/>
              <a:latin typeface="Arial" charset="0"/>
              <a:ea typeface="+mn-ea"/>
              <a:cs typeface="+mn-cs"/>
              <a:sym typeface="Wingdings" panose="05000000000000000000" pitchFamily="2" charset="2"/>
            </a:endParaRPr>
          </a:p>
        </p:txBody>
      </p:sp>
      <p:sp>
        <p:nvSpPr>
          <p:cNvPr id="9" name="Rectangle 8"/>
          <p:cNvSpPr/>
          <p:nvPr/>
        </p:nvSpPr>
        <p:spPr>
          <a:xfrm>
            <a:off x="4876800" y="1833144"/>
            <a:ext cx="2133600" cy="389027"/>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0" name="Rectangle 9"/>
          <p:cNvSpPr/>
          <p:nvPr/>
        </p:nvSpPr>
        <p:spPr>
          <a:xfrm>
            <a:off x="4937760" y="2386100"/>
            <a:ext cx="1920240" cy="433300"/>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1" name="Rectangle 10"/>
          <p:cNvSpPr/>
          <p:nvPr/>
        </p:nvSpPr>
        <p:spPr>
          <a:xfrm>
            <a:off x="487492" y="4730269"/>
            <a:ext cx="2406835" cy="460719"/>
          </a:xfrm>
          <a:prstGeom prst="rect">
            <a:avLst/>
          </a:prstGeom>
          <a:solidFill>
            <a:schemeClr val="accent3">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
        <p:nvSpPr>
          <p:cNvPr id="12" name="Rectangle 11"/>
          <p:cNvSpPr/>
          <p:nvPr/>
        </p:nvSpPr>
        <p:spPr>
          <a:xfrm>
            <a:off x="3172102" y="4722081"/>
            <a:ext cx="1365065" cy="460719"/>
          </a:xfrm>
          <a:prstGeom prst="rect">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Comic Sans MS"/>
              <a:ea typeface="+mn-ea"/>
              <a:cs typeface="+mn-cs"/>
            </a:endParaRPr>
          </a:p>
        </p:txBody>
      </p:sp>
    </p:spTree>
    <p:extLst>
      <p:ext uri="{BB962C8B-B14F-4D97-AF65-F5344CB8AC3E}">
        <p14:creationId xmlns:p14="http://schemas.microsoft.com/office/powerpoint/2010/main" val="1356065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4"/>
            <a:ext cx="9329980" cy="2368944"/>
          </a:xfrm>
        </p:spPr>
        <p:txBody>
          <a:bodyPr>
            <a:normAutofit fontScale="90000"/>
          </a:bodyPr>
          <a:lstStyle/>
          <a:p>
            <a:pPr algn="ctr"/>
            <a:r>
              <a:rPr lang="en-US" sz="8000" dirty="0"/>
              <a:t>6. </a:t>
            </a:r>
            <a:br>
              <a:rPr lang="en-US" sz="8000" dirty="0"/>
            </a:br>
            <a:r>
              <a:rPr lang="en-US" sz="8000" dirty="0"/>
              <a:t>Hess’s </a:t>
            </a:r>
            <a:br>
              <a:rPr lang="en-US" sz="8000" dirty="0"/>
            </a:br>
            <a:r>
              <a:rPr lang="en-US" sz="8000" dirty="0"/>
              <a:t>Law</a:t>
            </a:r>
          </a:p>
        </p:txBody>
      </p:sp>
    </p:spTree>
    <p:extLst>
      <p:ext uri="{BB962C8B-B14F-4D97-AF65-F5344CB8AC3E}">
        <p14:creationId xmlns:p14="http://schemas.microsoft.com/office/powerpoint/2010/main" val="109409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55550" y="1219200"/>
            <a:ext cx="10874451" cy="5280824"/>
          </a:xfrm>
        </p:spPr>
        <p:txBody>
          <a:bodyPr>
            <a:noAutofit/>
          </a:bodyPr>
          <a:lstStyle/>
          <a:p>
            <a:pPr marL="0" indent="0">
              <a:buNone/>
            </a:pPr>
            <a:r>
              <a:rPr lang="en-US" sz="3600" b="1" dirty="0">
                <a:solidFill>
                  <a:srgbClr val="0070C0"/>
                </a:solidFill>
              </a:rPr>
              <a:t>Path A – </a:t>
            </a:r>
            <a:r>
              <a:rPr lang="en-US" sz="3600" dirty="0"/>
              <a:t>Mrs. Farmer</a:t>
            </a:r>
            <a:br>
              <a:rPr lang="en-US" sz="3600" dirty="0"/>
            </a:br>
            <a:r>
              <a:rPr lang="en-US" sz="3600" dirty="0"/>
              <a:t>cleaning the house. </a:t>
            </a:r>
          </a:p>
          <a:p>
            <a:pPr marL="0" indent="0">
              <a:buNone/>
            </a:pPr>
            <a:r>
              <a:rPr lang="en-US" sz="3600" b="1" dirty="0">
                <a:solidFill>
                  <a:srgbClr val="0070C0"/>
                </a:solidFill>
              </a:rPr>
              <a:t>Path B – </a:t>
            </a:r>
            <a:r>
              <a:rPr lang="en-US" sz="3600" dirty="0"/>
              <a:t>Mr. Farmer</a:t>
            </a:r>
            <a:br>
              <a:rPr lang="en-US" sz="3600" dirty="0"/>
            </a:br>
            <a:r>
              <a:rPr lang="en-US" sz="3600" dirty="0"/>
              <a:t>cleaning the house. </a:t>
            </a:r>
          </a:p>
          <a:p>
            <a:pPr marL="0" indent="0">
              <a:buNone/>
            </a:pPr>
            <a:endParaRPr lang="en-US" sz="3600" i="1" dirty="0"/>
          </a:p>
          <a:p>
            <a:pPr marL="0" indent="0">
              <a:buNone/>
            </a:pPr>
            <a:r>
              <a:rPr lang="en-US" sz="3600" dirty="0"/>
              <a:t>Regardless of the path taken,</a:t>
            </a:r>
            <a:br>
              <a:rPr lang="en-US" sz="3600" dirty="0"/>
            </a:br>
            <a:r>
              <a:rPr lang="en-US" sz="3600" dirty="0"/>
              <a:t>you still get to the same place.</a:t>
            </a:r>
          </a:p>
          <a:p>
            <a:pPr marL="0" indent="0">
              <a:buNone/>
            </a:pPr>
            <a:endParaRPr lang="en-US" sz="3600" dirty="0"/>
          </a:p>
          <a:p>
            <a:pPr marL="0" indent="0">
              <a:buNone/>
            </a:pPr>
            <a:r>
              <a:rPr lang="en-US" sz="3600" b="1" dirty="0"/>
              <a:t>Although Path B drives Mrs. Farmer bonkers – Ha!</a:t>
            </a:r>
          </a:p>
          <a:p>
            <a:pPr marL="0" indent="0">
              <a:buNone/>
            </a:pPr>
            <a:endParaRPr lang="en-US" sz="3600" b="1" dirty="0">
              <a:solidFill>
                <a:srgbClr val="0070C0"/>
              </a:solidFill>
            </a:endParaRPr>
          </a:p>
          <a:p>
            <a:pPr marL="0" indent="0">
              <a:buNone/>
            </a:pPr>
            <a:endParaRPr lang="en-US" sz="3600" b="1" dirty="0">
              <a:solidFill>
                <a:srgbClr val="0070C0"/>
              </a:solidFill>
            </a:endParaRPr>
          </a:p>
        </p:txBody>
      </p:sp>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7772400" cy="1143000"/>
          </a:xfrm>
        </p:spPr>
        <p:txBody>
          <a:bodyPr/>
          <a:lstStyle/>
          <a:p>
            <a:r>
              <a:rPr lang="en-US" b="1" u="sng" dirty="0">
                <a:latin typeface="Arial" panose="020B0604020202020204" pitchFamily="34" charset="0"/>
                <a:cs typeface="Arial" panose="020B0604020202020204" pitchFamily="34" charset="0"/>
              </a:rPr>
              <a:t>Hess’s Law</a:t>
            </a:r>
          </a:p>
        </p:txBody>
      </p:sp>
      <p:pic>
        <p:nvPicPr>
          <p:cNvPr id="7" name="Picture 4" descr="Hess"/>
          <p:cNvPicPr>
            <a:picLocks noChangeAspect="1" noChangeArrowheads="1"/>
          </p:cNvPicPr>
          <p:nvPr/>
        </p:nvPicPr>
        <p:blipFill rotWithShape="1">
          <a:blip r:embed="rId3" cstate="print"/>
          <a:srcRect l="14433" t="11512" r="24742" b="14261"/>
          <a:stretch/>
        </p:blipFill>
        <p:spPr bwMode="auto">
          <a:xfrm>
            <a:off x="6400800" y="381000"/>
            <a:ext cx="5486400" cy="5021452"/>
          </a:xfrm>
          <a:prstGeom prst="rect">
            <a:avLst/>
          </a:prstGeom>
          <a:noFill/>
        </p:spPr>
      </p:pic>
    </p:spTree>
    <p:extLst>
      <p:ext uri="{BB962C8B-B14F-4D97-AF65-F5344CB8AC3E}">
        <p14:creationId xmlns:p14="http://schemas.microsoft.com/office/powerpoint/2010/main" val="2395893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55550" y="1219200"/>
            <a:ext cx="10874451" cy="4817853"/>
          </a:xfrm>
        </p:spPr>
        <p:txBody>
          <a:bodyPr>
            <a:noAutofit/>
          </a:bodyPr>
          <a:lstStyle/>
          <a:p>
            <a:pPr marL="0" indent="0">
              <a:buNone/>
            </a:pPr>
            <a:r>
              <a:rPr lang="en-US" sz="3600" b="1" dirty="0"/>
              <a:t>“In going from a particular set of reactants to a particular set of products, the change in enthalpy is the same whether the reaction takes place in one step or a series of steps.”</a:t>
            </a:r>
          </a:p>
        </p:txBody>
      </p:sp>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7772400" cy="1143000"/>
          </a:xfrm>
        </p:spPr>
        <p:txBody>
          <a:bodyPr/>
          <a:lstStyle/>
          <a:p>
            <a:r>
              <a:rPr lang="en-US" b="1" u="sng" dirty="0">
                <a:latin typeface="Arial" panose="020B0604020202020204" pitchFamily="34" charset="0"/>
                <a:cs typeface="Arial" panose="020B0604020202020204" pitchFamily="34" charset="0"/>
              </a:rPr>
              <a:t>Hess’s Law</a:t>
            </a:r>
          </a:p>
        </p:txBody>
      </p:sp>
      <p:pic>
        <p:nvPicPr>
          <p:cNvPr id="6" name="Picture 1" descr="06_10_Figure.jpg"/>
          <p:cNvPicPr>
            <a:picLocks noChangeAspect="1"/>
          </p:cNvPicPr>
          <p:nvPr/>
        </p:nvPicPr>
        <p:blipFill>
          <a:blip r:embed="rId3">
            <a:extLst>
              <a:ext uri="{28A0092B-C50C-407E-A947-70E740481C1C}">
                <a14:useLocalDpi xmlns:a14="http://schemas.microsoft.com/office/drawing/2010/main" val="0"/>
              </a:ext>
            </a:extLst>
          </a:blip>
          <a:srcRect b="2629"/>
          <a:stretch>
            <a:fillRect/>
          </a:stretch>
        </p:blipFill>
        <p:spPr bwMode="auto">
          <a:xfrm>
            <a:off x="4191000" y="2895600"/>
            <a:ext cx="4410075"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588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950" y="2404534"/>
            <a:ext cx="9376474" cy="2337947"/>
          </a:xfrm>
        </p:spPr>
        <p:txBody>
          <a:bodyPr>
            <a:noAutofit/>
          </a:bodyPr>
          <a:lstStyle/>
          <a:p>
            <a:pPr algn="ctr"/>
            <a:r>
              <a:rPr lang="en-US" sz="7200" dirty="0"/>
              <a:t>1. </a:t>
            </a:r>
            <a:br>
              <a:rPr lang="en-US" sz="7200" dirty="0"/>
            </a:br>
            <a:r>
              <a:rPr lang="en-US" sz="7200" dirty="0"/>
              <a:t>Reaction </a:t>
            </a:r>
            <a:br>
              <a:rPr lang="en-US" sz="7200" dirty="0"/>
            </a:br>
            <a:r>
              <a:rPr lang="en-US" sz="7200" dirty="0"/>
              <a:t>Diagrams</a:t>
            </a:r>
          </a:p>
        </p:txBody>
      </p:sp>
    </p:spTree>
    <p:extLst>
      <p:ext uri="{BB962C8B-B14F-4D97-AF65-F5344CB8AC3E}">
        <p14:creationId xmlns:p14="http://schemas.microsoft.com/office/powerpoint/2010/main" val="3908749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9655250" cy="1143000"/>
          </a:xfrm>
        </p:spPr>
        <p:txBody>
          <a:bodyPr>
            <a:noAutofit/>
          </a:bodyPr>
          <a:lstStyle/>
          <a:p>
            <a:r>
              <a:rPr lang="en-US" b="1" u="sng" dirty="0">
                <a:latin typeface="Arial" charset="0"/>
              </a:rPr>
              <a:t>Relationships Involving </a:t>
            </a:r>
            <a:r>
              <a:rPr lang="en-US" b="1" u="sng" dirty="0" err="1">
                <a:latin typeface="Symbol" charset="0"/>
              </a:rPr>
              <a:t>D</a:t>
            </a:r>
            <a:r>
              <a:rPr lang="en-US" b="1" i="1" u="sng" dirty="0" err="1">
                <a:latin typeface="Arial" charset="0"/>
              </a:rPr>
              <a:t>H</a:t>
            </a:r>
            <a:r>
              <a:rPr lang="en-US" b="1" u="sng" baseline="-25000" dirty="0" err="1">
                <a:latin typeface="Arial" charset="0"/>
              </a:rPr>
              <a:t>rxn</a:t>
            </a:r>
            <a:endParaRPr lang="en-US" b="1" u="sng" dirty="0">
              <a:latin typeface="Arial" panose="020B0604020202020204" pitchFamily="34" charset="0"/>
              <a:cs typeface="Arial" panose="020B0604020202020204" pitchFamily="34" charset="0"/>
            </a:endParaRPr>
          </a:p>
        </p:txBody>
      </p:sp>
      <p:sp>
        <p:nvSpPr>
          <p:cNvPr id="7" name="Rectangle 3"/>
          <p:cNvSpPr>
            <a:spLocks noGrp="1" noChangeArrowheads="1"/>
          </p:cNvSpPr>
          <p:nvPr>
            <p:ph idx="1"/>
          </p:nvPr>
        </p:nvSpPr>
        <p:spPr>
          <a:xfrm>
            <a:off x="555550" y="1295400"/>
            <a:ext cx="11407850" cy="5410200"/>
          </a:xfrm>
          <a:ln w="25400">
            <a:noFill/>
            <a:prstDash val="lgDash"/>
          </a:ln>
        </p:spPr>
        <p:txBody>
          <a:bodyPr/>
          <a:lstStyle/>
          <a:p>
            <a:pPr marL="0" indent="0" eaLnBrk="1" hangingPunct="1">
              <a:buNone/>
            </a:pPr>
            <a:r>
              <a:rPr lang="en-US" sz="2800" b="1" dirty="0">
                <a:solidFill>
                  <a:srgbClr val="0070C0"/>
                </a:solidFill>
                <a:latin typeface="Arial" charset="0"/>
              </a:rPr>
              <a:t>Multiplying </a:t>
            </a:r>
            <a:r>
              <a:rPr lang="en-US" sz="2800" b="1" dirty="0" err="1">
                <a:solidFill>
                  <a:srgbClr val="0070C0"/>
                </a:solidFill>
                <a:latin typeface="Arial" charset="0"/>
              </a:rPr>
              <a:t>Rxn</a:t>
            </a:r>
            <a:r>
              <a:rPr lang="en-US" sz="2800" b="1" dirty="0">
                <a:solidFill>
                  <a:srgbClr val="0070C0"/>
                </a:solidFill>
                <a:latin typeface="Arial" charset="0"/>
              </a:rPr>
              <a:t> </a:t>
            </a:r>
            <a:r>
              <a:rPr lang="en-US" b="1" dirty="0">
                <a:solidFill>
                  <a:srgbClr val="0070C0"/>
                </a:solidFill>
                <a:latin typeface="Arial" charset="0"/>
              </a:rPr>
              <a:t>by a # to Change Coefficients</a:t>
            </a:r>
            <a:br>
              <a:rPr lang="en-US" b="1" dirty="0">
                <a:latin typeface="Arial" charset="0"/>
              </a:rPr>
            </a:br>
            <a:r>
              <a:rPr lang="en-US" sz="2800" dirty="0" err="1">
                <a:latin typeface="Symbol" charset="0"/>
              </a:rPr>
              <a:t>D</a:t>
            </a:r>
            <a:r>
              <a:rPr lang="en-US" sz="2800" i="1" dirty="0" err="1">
                <a:latin typeface="Arial" charset="0"/>
              </a:rPr>
              <a:t>H</a:t>
            </a:r>
            <a:r>
              <a:rPr lang="en-US" sz="2800" baseline="-25000" dirty="0" err="1">
                <a:latin typeface="Arial" charset="0"/>
              </a:rPr>
              <a:t>rxn</a:t>
            </a:r>
            <a:r>
              <a:rPr lang="en-US" sz="2800" dirty="0">
                <a:latin typeface="Arial" charset="0"/>
              </a:rPr>
              <a:t> is multiplied by that factor.</a:t>
            </a:r>
          </a:p>
          <a:p>
            <a:pPr lvl="1" eaLnBrk="1" hangingPunct="1"/>
            <a:r>
              <a:rPr lang="en-US" sz="2800" b="0" dirty="0">
                <a:latin typeface="Arial" charset="0"/>
              </a:rPr>
              <a:t>Because </a:t>
            </a:r>
            <a:r>
              <a:rPr lang="en-US" sz="2800" b="0" dirty="0" err="1">
                <a:latin typeface="Symbol" charset="0"/>
              </a:rPr>
              <a:t>D</a:t>
            </a:r>
            <a:r>
              <a:rPr lang="en-US" sz="2800" b="0" i="1" dirty="0" err="1">
                <a:latin typeface="Arial" charset="0"/>
              </a:rPr>
              <a:t>H</a:t>
            </a:r>
            <a:r>
              <a:rPr lang="en-US" sz="2800" b="0" baseline="-25000" dirty="0" err="1">
                <a:latin typeface="Arial" charset="0"/>
              </a:rPr>
              <a:t>rxn</a:t>
            </a:r>
            <a:r>
              <a:rPr lang="en-US" sz="2800" b="0" dirty="0">
                <a:latin typeface="Arial" charset="0"/>
              </a:rPr>
              <a:t> is </a:t>
            </a:r>
            <a:r>
              <a:rPr lang="en-US" sz="2800" i="1" u="sng" dirty="0">
                <a:latin typeface="Arial" charset="0"/>
              </a:rPr>
              <a:t>extensive</a:t>
            </a:r>
            <a:r>
              <a:rPr lang="en-US" sz="2800" dirty="0">
                <a:latin typeface="Arial" charset="0"/>
              </a:rPr>
              <a:t> – depends on the amount of substance</a:t>
            </a:r>
          </a:p>
          <a:p>
            <a:pPr marL="457200" lvl="1" indent="0" eaLnBrk="1" hangingPunct="1">
              <a:buNone/>
            </a:pPr>
            <a:r>
              <a:rPr lang="en-US" sz="2800" b="0" dirty="0">
                <a:latin typeface="Arial" charset="0"/>
              </a:rPr>
              <a:t>C(</a:t>
            </a:r>
            <a:r>
              <a:rPr lang="en-US" sz="2800" b="0" i="1" dirty="0">
                <a:latin typeface="Arial" charset="0"/>
              </a:rPr>
              <a:t>s</a:t>
            </a:r>
            <a:r>
              <a:rPr lang="en-US" sz="2800" b="0" dirty="0">
                <a:latin typeface="Arial" charset="0"/>
              </a:rPr>
              <a:t>) + O</a:t>
            </a:r>
            <a:r>
              <a:rPr lang="en-US" sz="2800" b="0" baseline="-25000" dirty="0">
                <a:latin typeface="Arial" charset="0"/>
              </a:rPr>
              <a:t>2</a:t>
            </a:r>
            <a:r>
              <a:rPr lang="en-US" sz="2800" b="0" dirty="0">
                <a:latin typeface="Arial" charset="0"/>
              </a:rPr>
              <a:t>(</a:t>
            </a:r>
            <a:r>
              <a:rPr lang="en-US" sz="2800" b="0" i="1" dirty="0">
                <a:latin typeface="Arial" charset="0"/>
              </a:rPr>
              <a:t>g</a:t>
            </a:r>
            <a:r>
              <a:rPr lang="en-US" sz="2800" b="0" dirty="0">
                <a:latin typeface="Arial" charset="0"/>
              </a:rPr>
              <a:t>) →</a:t>
            </a:r>
            <a:r>
              <a:rPr lang="en-US" sz="2800" b="0" dirty="0">
                <a:latin typeface="Arial" charset="0"/>
                <a:cs typeface="Times New Roman" charset="0"/>
              </a:rPr>
              <a:t> CO</a:t>
            </a:r>
            <a:r>
              <a:rPr lang="en-US" sz="2800" b="0" baseline="-25000" dirty="0">
                <a:latin typeface="Arial" charset="0"/>
                <a:cs typeface="Times New Roman" charset="0"/>
              </a:rPr>
              <a:t>2</a:t>
            </a:r>
            <a:r>
              <a:rPr lang="en-US" sz="2800" b="0" dirty="0">
                <a:latin typeface="Arial" charset="0"/>
                <a:cs typeface="Times New Roman" charset="0"/>
              </a:rPr>
              <a:t>(</a:t>
            </a:r>
            <a:r>
              <a:rPr lang="en-US" sz="2800" b="0" i="1" dirty="0">
                <a:latin typeface="Arial" charset="0"/>
                <a:cs typeface="Times New Roman" charset="0"/>
              </a:rPr>
              <a:t>g</a:t>
            </a:r>
            <a:r>
              <a:rPr lang="en-US" sz="2800" b="0" dirty="0">
                <a:latin typeface="Arial" charset="0"/>
                <a:cs typeface="Times New Roman" charset="0"/>
              </a:rPr>
              <a:t>)</a:t>
            </a:r>
            <a:r>
              <a:rPr lang="en-US" sz="2800" dirty="0">
                <a:latin typeface="Arial" charset="0"/>
                <a:cs typeface="Times New Roman" charset="0"/>
              </a:rPr>
              <a:t>	            </a:t>
            </a:r>
            <a:r>
              <a:rPr lang="en-US" dirty="0">
                <a:latin typeface="Symbol" charset="0"/>
                <a:cs typeface="Times New Roman" charset="0"/>
              </a:rPr>
              <a:t>D</a:t>
            </a:r>
            <a:r>
              <a:rPr lang="en-US" i="1" dirty="0">
                <a:latin typeface="Arial" charset="0"/>
                <a:cs typeface="Times New Roman" charset="0"/>
              </a:rPr>
              <a:t>H</a:t>
            </a:r>
            <a:r>
              <a:rPr lang="en-US" dirty="0">
                <a:latin typeface="Arial" charset="0"/>
                <a:cs typeface="Times New Roman" charset="0"/>
              </a:rPr>
              <a:t> = −393.5 kJ</a:t>
            </a:r>
            <a:endParaRPr lang="en-US" sz="2800" dirty="0">
              <a:latin typeface="Arial" charset="0"/>
              <a:cs typeface="Times New Roman" charset="0"/>
            </a:endParaRPr>
          </a:p>
          <a:p>
            <a:pPr marL="457200" lvl="1" indent="0" eaLnBrk="1" hangingPunct="1">
              <a:buNone/>
            </a:pPr>
            <a:r>
              <a:rPr lang="en-US" sz="2800" b="1" dirty="0">
                <a:solidFill>
                  <a:srgbClr val="FF0000"/>
                </a:solidFill>
                <a:latin typeface="Arial" charset="0"/>
              </a:rPr>
              <a:t>2</a:t>
            </a:r>
            <a:r>
              <a:rPr lang="en-US" sz="2800" b="0" dirty="0">
                <a:latin typeface="Arial" charset="0"/>
              </a:rPr>
              <a:t> C(</a:t>
            </a:r>
            <a:r>
              <a:rPr lang="en-US" sz="2800" b="0" i="1" dirty="0">
                <a:latin typeface="Arial" charset="0"/>
              </a:rPr>
              <a:t>s</a:t>
            </a:r>
            <a:r>
              <a:rPr lang="en-US" sz="2800" b="0" dirty="0">
                <a:latin typeface="Arial" charset="0"/>
              </a:rPr>
              <a:t>) + </a:t>
            </a:r>
            <a:r>
              <a:rPr lang="en-US" sz="2800" b="1" dirty="0">
                <a:solidFill>
                  <a:srgbClr val="FF0000"/>
                </a:solidFill>
                <a:latin typeface="Arial" charset="0"/>
              </a:rPr>
              <a:t>2</a:t>
            </a:r>
            <a:r>
              <a:rPr lang="en-US" sz="2800" b="0" dirty="0">
                <a:latin typeface="Arial" charset="0"/>
              </a:rPr>
              <a:t> O</a:t>
            </a:r>
            <a:r>
              <a:rPr lang="en-US" sz="2800" b="0" baseline="-25000" dirty="0">
                <a:latin typeface="Arial" charset="0"/>
              </a:rPr>
              <a:t>2</a:t>
            </a:r>
            <a:r>
              <a:rPr lang="en-US" sz="2800" b="0" dirty="0">
                <a:latin typeface="Arial" charset="0"/>
              </a:rPr>
              <a:t>(</a:t>
            </a:r>
            <a:r>
              <a:rPr lang="en-US" sz="2800" b="0" i="1" dirty="0">
                <a:latin typeface="Arial" charset="0"/>
              </a:rPr>
              <a:t>g</a:t>
            </a:r>
            <a:r>
              <a:rPr lang="en-US" sz="2800" b="0" dirty="0">
                <a:latin typeface="Arial" charset="0"/>
              </a:rPr>
              <a:t>) →</a:t>
            </a:r>
            <a:r>
              <a:rPr lang="en-US" sz="2800" b="0" dirty="0">
                <a:latin typeface="Arial" charset="0"/>
                <a:cs typeface="Times New Roman" charset="0"/>
              </a:rPr>
              <a:t> </a:t>
            </a:r>
            <a:r>
              <a:rPr lang="en-US" sz="2800" b="1" dirty="0">
                <a:solidFill>
                  <a:srgbClr val="FF0000"/>
                </a:solidFill>
                <a:latin typeface="Arial" charset="0"/>
                <a:cs typeface="Times New Roman" charset="0"/>
              </a:rPr>
              <a:t>2</a:t>
            </a:r>
            <a:r>
              <a:rPr lang="en-US" sz="2800" b="0" dirty="0">
                <a:latin typeface="Arial" charset="0"/>
                <a:cs typeface="Times New Roman" charset="0"/>
              </a:rPr>
              <a:t> CO</a:t>
            </a:r>
            <a:r>
              <a:rPr lang="en-US" sz="2800" b="0" baseline="-25000" dirty="0">
                <a:latin typeface="Arial" charset="0"/>
                <a:cs typeface="Times New Roman" charset="0"/>
              </a:rPr>
              <a:t>2</a:t>
            </a:r>
            <a:r>
              <a:rPr lang="en-US" sz="2800" b="0" dirty="0">
                <a:latin typeface="Arial" charset="0"/>
                <a:cs typeface="Times New Roman" charset="0"/>
              </a:rPr>
              <a:t>(</a:t>
            </a:r>
            <a:r>
              <a:rPr lang="en-US" sz="2800" b="0" i="1" dirty="0">
                <a:latin typeface="Arial" charset="0"/>
                <a:cs typeface="Times New Roman" charset="0"/>
              </a:rPr>
              <a:t>g</a:t>
            </a:r>
            <a:r>
              <a:rPr lang="en-US" sz="2800" b="0" dirty="0">
                <a:latin typeface="Arial" charset="0"/>
                <a:cs typeface="Times New Roman" charset="0"/>
              </a:rPr>
              <a:t>)</a:t>
            </a:r>
            <a:r>
              <a:rPr lang="en-US" sz="2800" dirty="0">
                <a:latin typeface="Arial" charset="0"/>
                <a:cs typeface="Times New Roman" charset="0"/>
              </a:rPr>
              <a:t>	   </a:t>
            </a:r>
            <a:r>
              <a:rPr lang="en-US" dirty="0">
                <a:latin typeface="Symbol" charset="0"/>
                <a:cs typeface="Times New Roman" charset="0"/>
              </a:rPr>
              <a:t>D</a:t>
            </a:r>
            <a:r>
              <a:rPr lang="en-US" i="1" dirty="0">
                <a:latin typeface="Arial" charset="0"/>
                <a:cs typeface="Times New Roman" charset="0"/>
              </a:rPr>
              <a:t>H</a:t>
            </a:r>
            <a:r>
              <a:rPr lang="en-US" dirty="0">
                <a:latin typeface="Arial" charset="0"/>
                <a:cs typeface="Times New Roman" charset="0"/>
              </a:rPr>
              <a:t> = </a:t>
            </a:r>
            <a:r>
              <a:rPr lang="en-US" b="1" dirty="0">
                <a:solidFill>
                  <a:srgbClr val="FF0000"/>
                </a:solidFill>
                <a:latin typeface="Arial" charset="0"/>
                <a:cs typeface="Times New Roman" charset="0"/>
              </a:rPr>
              <a:t>2 x </a:t>
            </a:r>
            <a:r>
              <a:rPr lang="en-US" dirty="0">
                <a:latin typeface="Arial" charset="0"/>
                <a:cs typeface="Times New Roman" charset="0"/>
              </a:rPr>
              <a:t>(−393.5 kJ) = −787.0 kJ.</a:t>
            </a:r>
          </a:p>
          <a:p>
            <a:pPr eaLnBrk="1" hangingPunct="1"/>
            <a:endParaRPr lang="en-US" sz="2800" dirty="0">
              <a:latin typeface="Arial" charset="0"/>
              <a:cs typeface="Times New Roman" charset="0"/>
            </a:endParaRPr>
          </a:p>
          <a:p>
            <a:pPr marL="0" indent="0">
              <a:buNone/>
            </a:pPr>
            <a:r>
              <a:rPr lang="en-US" sz="2800" b="1" dirty="0">
                <a:solidFill>
                  <a:srgbClr val="0070C0"/>
                </a:solidFill>
                <a:latin typeface="Arial" charset="0"/>
                <a:cs typeface="Times New Roman" charset="0"/>
              </a:rPr>
              <a:t>Reversing a </a:t>
            </a:r>
            <a:r>
              <a:rPr lang="en-US" b="1" dirty="0" err="1">
                <a:solidFill>
                  <a:srgbClr val="0070C0"/>
                </a:solidFill>
                <a:latin typeface="Arial" charset="0"/>
                <a:cs typeface="Times New Roman" charset="0"/>
              </a:rPr>
              <a:t>rxn</a:t>
            </a:r>
            <a:r>
              <a:rPr lang="en-US" b="1" dirty="0">
                <a:solidFill>
                  <a:srgbClr val="0070C0"/>
                </a:solidFill>
                <a:latin typeface="Arial" charset="0"/>
                <a:cs typeface="Times New Roman" charset="0"/>
              </a:rPr>
              <a:t> to flip which side the products/reactants are on</a:t>
            </a:r>
            <a:br>
              <a:rPr lang="en-US" b="1" dirty="0">
                <a:solidFill>
                  <a:srgbClr val="0070C0"/>
                </a:solidFill>
                <a:latin typeface="Arial" charset="0"/>
                <a:cs typeface="Times New Roman" charset="0"/>
              </a:rPr>
            </a:br>
            <a:r>
              <a:rPr lang="en-US" dirty="0">
                <a:latin typeface="Arial" charset="0"/>
                <a:cs typeface="Times New Roman" charset="0"/>
              </a:rPr>
              <a:t>Flip </a:t>
            </a:r>
            <a:r>
              <a:rPr lang="en-US" sz="2800" dirty="0">
                <a:latin typeface="Arial" charset="0"/>
                <a:cs typeface="Times New Roman" charset="0"/>
              </a:rPr>
              <a:t>the sign of </a:t>
            </a:r>
            <a:r>
              <a:rPr lang="en-US" sz="2800" dirty="0">
                <a:latin typeface="Symbol" charset="0"/>
                <a:cs typeface="Times New Roman" charset="0"/>
              </a:rPr>
              <a:t>D</a:t>
            </a:r>
            <a:r>
              <a:rPr lang="en-US" sz="2800" i="1" dirty="0">
                <a:latin typeface="Arial" charset="0"/>
                <a:cs typeface="Times New Roman" charset="0"/>
              </a:rPr>
              <a:t>H</a:t>
            </a:r>
            <a:r>
              <a:rPr lang="en-US" dirty="0">
                <a:latin typeface="Arial" charset="0"/>
                <a:cs typeface="Times New Roman" charset="0"/>
              </a:rPr>
              <a:t>, if positive now negative, if negative, now positive</a:t>
            </a:r>
          </a:p>
          <a:p>
            <a:pPr marL="0" indent="0">
              <a:buNone/>
            </a:pPr>
            <a:r>
              <a:rPr lang="en-US" dirty="0">
                <a:latin typeface="Arial" charset="0"/>
                <a:cs typeface="Times New Roman" charset="0"/>
              </a:rPr>
              <a:t>       </a:t>
            </a:r>
            <a:r>
              <a:rPr lang="en-US" dirty="0">
                <a:latin typeface="Arial" charset="0"/>
              </a:rPr>
              <a:t>C(</a:t>
            </a:r>
            <a:r>
              <a:rPr lang="en-US" i="1" dirty="0">
                <a:latin typeface="Arial" charset="0"/>
              </a:rPr>
              <a:t>s</a:t>
            </a:r>
            <a:r>
              <a:rPr lang="en-US" dirty="0">
                <a:latin typeface="Arial" charset="0"/>
              </a:rPr>
              <a:t>) + O</a:t>
            </a:r>
            <a:r>
              <a:rPr lang="en-US" baseline="-25000" dirty="0">
                <a:latin typeface="Arial" charset="0"/>
              </a:rPr>
              <a:t>2</a:t>
            </a:r>
            <a:r>
              <a:rPr lang="en-US" dirty="0">
                <a:latin typeface="Arial" charset="0"/>
              </a:rPr>
              <a:t>(</a:t>
            </a:r>
            <a:r>
              <a:rPr lang="en-US" i="1" dirty="0">
                <a:latin typeface="Arial" charset="0"/>
              </a:rPr>
              <a:t>g</a:t>
            </a:r>
            <a:r>
              <a:rPr lang="en-US" dirty="0">
                <a:latin typeface="Arial" charset="0"/>
              </a:rPr>
              <a:t>) →</a:t>
            </a:r>
            <a:r>
              <a:rPr lang="en-US" dirty="0">
                <a:latin typeface="Arial" charset="0"/>
                <a:cs typeface="Times New Roman" charset="0"/>
              </a:rPr>
              <a:t> CO</a:t>
            </a:r>
            <a:r>
              <a:rPr lang="en-US" baseline="-25000" dirty="0">
                <a:latin typeface="Arial" charset="0"/>
                <a:cs typeface="Times New Roman" charset="0"/>
              </a:rPr>
              <a:t>2</a:t>
            </a:r>
            <a:r>
              <a:rPr lang="en-US" dirty="0">
                <a:latin typeface="Arial" charset="0"/>
                <a:cs typeface="Times New Roman" charset="0"/>
              </a:rPr>
              <a:t>(</a:t>
            </a:r>
            <a:r>
              <a:rPr lang="en-US" i="1" dirty="0">
                <a:latin typeface="Arial" charset="0"/>
                <a:cs typeface="Times New Roman" charset="0"/>
              </a:rPr>
              <a:t>g</a:t>
            </a:r>
            <a:r>
              <a:rPr lang="en-US" dirty="0">
                <a:latin typeface="Arial" charset="0"/>
                <a:cs typeface="Times New Roman" charset="0"/>
              </a:rPr>
              <a:t>)	           </a:t>
            </a:r>
            <a:r>
              <a:rPr lang="en-US" sz="2400" dirty="0">
                <a:latin typeface="Symbol" charset="0"/>
                <a:cs typeface="Times New Roman" charset="0"/>
              </a:rPr>
              <a:t>D</a:t>
            </a:r>
            <a:r>
              <a:rPr lang="en-US" sz="2400" i="1" dirty="0">
                <a:latin typeface="Arial" charset="0"/>
                <a:cs typeface="Times New Roman" charset="0"/>
              </a:rPr>
              <a:t>H</a:t>
            </a:r>
            <a:r>
              <a:rPr lang="en-US" sz="2400" dirty="0">
                <a:latin typeface="Arial" charset="0"/>
                <a:cs typeface="Times New Roman" charset="0"/>
              </a:rPr>
              <a:t> = −393.5 kJ</a:t>
            </a:r>
          </a:p>
          <a:p>
            <a:pPr marL="0" indent="0">
              <a:buNone/>
            </a:pPr>
            <a:r>
              <a:rPr lang="en-US" dirty="0">
                <a:latin typeface="Arial" charset="0"/>
                <a:cs typeface="Times New Roman" charset="0"/>
              </a:rPr>
              <a:t>       </a:t>
            </a:r>
            <a:r>
              <a:rPr lang="en-US" sz="2800" dirty="0">
                <a:latin typeface="Arial" charset="0"/>
                <a:cs typeface="Times New Roman" charset="0"/>
              </a:rPr>
              <a:t>CO</a:t>
            </a:r>
            <a:r>
              <a:rPr lang="en-US" sz="2800" baseline="-25000" dirty="0">
                <a:latin typeface="Arial" charset="0"/>
                <a:cs typeface="Times New Roman" charset="0"/>
              </a:rPr>
              <a:t>2</a:t>
            </a:r>
            <a:r>
              <a:rPr lang="en-US" sz="2800" dirty="0">
                <a:latin typeface="Arial" charset="0"/>
                <a:cs typeface="Times New Roman" charset="0"/>
              </a:rPr>
              <a:t>(</a:t>
            </a:r>
            <a:r>
              <a:rPr lang="en-US" sz="2800" i="1" dirty="0">
                <a:latin typeface="Arial" charset="0"/>
                <a:cs typeface="Times New Roman" charset="0"/>
              </a:rPr>
              <a:t>g</a:t>
            </a:r>
            <a:r>
              <a:rPr lang="en-US" sz="2800" dirty="0">
                <a:latin typeface="Arial" charset="0"/>
                <a:cs typeface="Times New Roman" charset="0"/>
              </a:rPr>
              <a:t>) </a:t>
            </a:r>
            <a:r>
              <a:rPr lang="en-US" sz="2800" dirty="0">
                <a:latin typeface="Arial" charset="0"/>
              </a:rPr>
              <a:t>→</a:t>
            </a:r>
            <a:r>
              <a:rPr lang="en-US" sz="2800" dirty="0">
                <a:latin typeface="Arial" charset="0"/>
                <a:cs typeface="Times New Roman" charset="0"/>
              </a:rPr>
              <a:t> </a:t>
            </a:r>
            <a:r>
              <a:rPr lang="en-US" sz="2800" dirty="0">
                <a:latin typeface="Arial" charset="0"/>
              </a:rPr>
              <a:t>C(</a:t>
            </a:r>
            <a:r>
              <a:rPr lang="en-US" sz="2800" i="1" dirty="0">
                <a:latin typeface="Arial" charset="0"/>
              </a:rPr>
              <a:t>s</a:t>
            </a:r>
            <a:r>
              <a:rPr lang="en-US" sz="2800" dirty="0">
                <a:latin typeface="Arial" charset="0"/>
              </a:rPr>
              <a:t>) + O</a:t>
            </a:r>
            <a:r>
              <a:rPr lang="en-US" sz="2800" baseline="-25000" dirty="0">
                <a:latin typeface="Arial" charset="0"/>
              </a:rPr>
              <a:t>2</a:t>
            </a:r>
            <a:r>
              <a:rPr lang="en-US" sz="2800" dirty="0">
                <a:latin typeface="Arial" charset="0"/>
              </a:rPr>
              <a:t>(</a:t>
            </a:r>
            <a:r>
              <a:rPr lang="en-US" sz="2800" i="1" dirty="0">
                <a:latin typeface="Arial" charset="0"/>
              </a:rPr>
              <a:t>g</a:t>
            </a:r>
            <a:r>
              <a:rPr lang="en-US" sz="2800" dirty="0">
                <a:latin typeface="Arial" charset="0"/>
              </a:rPr>
              <a:t>) </a:t>
            </a:r>
            <a:r>
              <a:rPr lang="en-US" sz="2800" dirty="0">
                <a:latin typeface="Arial" charset="0"/>
                <a:cs typeface="Times New Roman" charset="0"/>
              </a:rPr>
              <a:t>	          </a:t>
            </a:r>
            <a:r>
              <a:rPr lang="en-US" sz="2400" dirty="0">
                <a:latin typeface="Arial" charset="0"/>
                <a:cs typeface="Times New Roman" charset="0"/>
              </a:rPr>
              <a:t> </a:t>
            </a:r>
            <a:r>
              <a:rPr lang="en-US" sz="2400" dirty="0">
                <a:latin typeface="Symbol" charset="0"/>
                <a:cs typeface="Times New Roman" charset="0"/>
              </a:rPr>
              <a:t>D</a:t>
            </a:r>
            <a:r>
              <a:rPr lang="en-US" sz="2400" i="1" dirty="0">
                <a:latin typeface="Arial" charset="0"/>
                <a:cs typeface="Times New Roman" charset="0"/>
              </a:rPr>
              <a:t>H</a:t>
            </a:r>
            <a:r>
              <a:rPr lang="en-US" sz="2400" dirty="0">
                <a:latin typeface="Arial" charset="0"/>
                <a:cs typeface="Times New Roman" charset="0"/>
              </a:rPr>
              <a:t> = </a:t>
            </a:r>
            <a:r>
              <a:rPr lang="en-US" sz="3200" b="1" dirty="0">
                <a:solidFill>
                  <a:srgbClr val="FF0000"/>
                </a:solidFill>
                <a:latin typeface="Arial" charset="0"/>
                <a:cs typeface="Times New Roman" charset="0"/>
              </a:rPr>
              <a:t>−</a:t>
            </a:r>
            <a:r>
              <a:rPr lang="en-US" sz="2400" b="1" dirty="0">
                <a:solidFill>
                  <a:srgbClr val="FF0000"/>
                </a:solidFill>
                <a:latin typeface="Arial" charset="0"/>
                <a:cs typeface="Times New Roman" charset="0"/>
              </a:rPr>
              <a:t> </a:t>
            </a:r>
            <a:r>
              <a:rPr lang="en-US" sz="2400" dirty="0">
                <a:latin typeface="Arial" charset="0"/>
                <a:cs typeface="Times New Roman" charset="0"/>
              </a:rPr>
              <a:t>(</a:t>
            </a:r>
            <a:r>
              <a:rPr lang="en-US" sz="2400" b="1" dirty="0">
                <a:latin typeface="Arial" charset="0"/>
                <a:cs typeface="Times New Roman" charset="0"/>
              </a:rPr>
              <a:t>−</a:t>
            </a:r>
            <a:r>
              <a:rPr lang="en-US" sz="2400" dirty="0">
                <a:latin typeface="Arial" charset="0"/>
                <a:cs typeface="Times New Roman" charset="0"/>
              </a:rPr>
              <a:t>393.5) = </a:t>
            </a:r>
            <a:r>
              <a:rPr lang="en-US" sz="3200" b="1" dirty="0">
                <a:solidFill>
                  <a:srgbClr val="FF0000"/>
                </a:solidFill>
                <a:latin typeface="Arial" charset="0"/>
                <a:cs typeface="Times New Roman" charset="0"/>
              </a:rPr>
              <a:t>+ </a:t>
            </a:r>
            <a:r>
              <a:rPr lang="en-US" sz="2400" dirty="0">
                <a:latin typeface="Arial" charset="0"/>
                <a:cs typeface="Times New Roman" charset="0"/>
              </a:rPr>
              <a:t>393.5 kJ</a:t>
            </a:r>
          </a:p>
        </p:txBody>
      </p:sp>
    </p:spTree>
    <p:extLst>
      <p:ext uri="{BB962C8B-B14F-4D97-AF65-F5344CB8AC3E}">
        <p14:creationId xmlns:p14="http://schemas.microsoft.com/office/powerpoint/2010/main" val="2695171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extLst>
              <p:ext uri="{D42A27DB-BD31-4B8C-83A1-F6EECF244321}">
                <p14:modId xmlns:p14="http://schemas.microsoft.com/office/powerpoint/2010/main" val="3106267947"/>
              </p:ext>
            </p:extLst>
          </p:nvPr>
        </p:nvGraphicFramePr>
        <p:xfrm>
          <a:off x="7333314" y="1878338"/>
          <a:ext cx="3842827" cy="168704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475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5105400" cy="156966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#1: </a:t>
            </a:r>
            <a:b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must appear on the reactant side, so we reverse reaction #1 and change the sign on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a:t>
            </a: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(-74.80 kJ)</a:t>
            </a: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2" name="TextBox 1"/>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a:t>
            </a:r>
          </a:p>
        </p:txBody>
      </p:sp>
    </p:spTree>
    <p:extLst>
      <p:ext uri="{BB962C8B-B14F-4D97-AF65-F5344CB8AC3E}">
        <p14:creationId xmlns:p14="http://schemas.microsoft.com/office/powerpoint/2010/main" val="148478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4511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nvGraphicFramePr>
        <p:xfrm>
          <a:off x="7333314" y="1878338"/>
          <a:ext cx="3842827" cy="183110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6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6172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#2: </a:t>
            </a:r>
            <a:b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Keep reaction #2 unchanged, because CO</a:t>
            </a:r>
            <a:r>
              <a:rPr kumimoji="0" lang="en-US" sz="2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belongs on the product side</a:t>
            </a: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(-74.80 kJ)</a:t>
            </a: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Box 27"/>
          <p:cNvSpPr txBox="1">
            <a:spLocks noChangeArrowheads="1"/>
          </p:cNvSpPr>
          <p:nvPr/>
        </p:nvSpPr>
        <p:spPr bwMode="auto">
          <a:xfrm>
            <a:off x="2759367" y="4494047"/>
            <a:ext cx="7391400"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-393.50 kJ</a:t>
            </a:r>
          </a:p>
        </p:txBody>
      </p:sp>
      <p:sp>
        <p:nvSpPr>
          <p:cNvPr id="13"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4" name="TextBox 13"/>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a:t>
            </a:r>
          </a:p>
        </p:txBody>
      </p:sp>
      <p:sp>
        <p:nvSpPr>
          <p:cNvPr id="15" name="TextBox 14"/>
          <p:cNvSpPr txBox="1"/>
          <p:nvPr/>
        </p:nvSpPr>
        <p:spPr>
          <a:xfrm>
            <a:off x="990600" y="4529665"/>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a:t>
            </a:r>
          </a:p>
        </p:txBody>
      </p:sp>
    </p:spTree>
    <p:extLst>
      <p:ext uri="{BB962C8B-B14F-4D97-AF65-F5344CB8AC3E}">
        <p14:creationId xmlns:p14="http://schemas.microsoft.com/office/powerpoint/2010/main" val="293681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10"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nvGraphicFramePr>
        <p:xfrm>
          <a:off x="7333314" y="1878338"/>
          <a:ext cx="3842827" cy="183110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6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6172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#3: </a:t>
            </a:r>
            <a:b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reaction #3 to get water as a 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but multiply it by 2 since you have 2 H</a:t>
            </a:r>
            <a:r>
              <a:rPr kumimoji="0" lang="en-US" sz="2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
            </a: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(-74.80 kJ)</a:t>
            </a:r>
          </a:p>
        </p:txBody>
      </p:sp>
      <p:sp>
        <p:nvSpPr>
          <p:cNvPr id="45129"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Box 27"/>
          <p:cNvSpPr txBox="1">
            <a:spLocks noChangeArrowheads="1"/>
          </p:cNvSpPr>
          <p:nvPr/>
        </p:nvSpPr>
        <p:spPr bwMode="auto">
          <a:xfrm>
            <a:off x="2759367" y="4494047"/>
            <a:ext cx="7391400"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-393.50 kJ</a:t>
            </a:r>
          </a:p>
        </p:txBody>
      </p:sp>
      <p:sp>
        <p:nvSpPr>
          <p:cNvPr id="13" name="Text Box 27"/>
          <p:cNvSpPr txBox="1">
            <a:spLocks noChangeArrowheads="1"/>
          </p:cNvSpPr>
          <p:nvPr/>
        </p:nvSpPr>
        <p:spPr bwMode="auto">
          <a:xfrm>
            <a:off x="2851732" y="5103630"/>
            <a:ext cx="7892467"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(-285.83 kJ)</a:t>
            </a:r>
          </a:p>
        </p:txBody>
      </p:sp>
      <p:sp>
        <p:nvSpPr>
          <p:cNvPr id="14" name="TextBox 13"/>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a:t>
            </a:r>
          </a:p>
        </p:txBody>
      </p:sp>
      <p:sp>
        <p:nvSpPr>
          <p:cNvPr id="15" name="TextBox 14"/>
          <p:cNvSpPr txBox="1"/>
          <p:nvPr/>
        </p:nvSpPr>
        <p:spPr>
          <a:xfrm>
            <a:off x="990600" y="4529665"/>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a:t>
            </a:r>
          </a:p>
        </p:txBody>
      </p:sp>
      <p:sp>
        <p:nvSpPr>
          <p:cNvPr id="16" name="TextBox 15"/>
          <p:cNvSpPr txBox="1"/>
          <p:nvPr/>
        </p:nvSpPr>
        <p:spPr>
          <a:xfrm>
            <a:off x="762000" y="5226277"/>
            <a:ext cx="127066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3</a:t>
            </a:r>
          </a:p>
        </p:txBody>
      </p:sp>
    </p:spTree>
    <p:extLst>
      <p:ext uri="{BB962C8B-B14F-4D97-AF65-F5344CB8AC3E}">
        <p14:creationId xmlns:p14="http://schemas.microsoft.com/office/powerpoint/2010/main" val="22899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13"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charset="0"/>
                <a:ea typeface="+mj-ea"/>
                <a:cs typeface="+mj-cs"/>
              </a:rPr>
              <a:t>Hess’s Law Example Problem #1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45060" name="Rectangle 4"/>
          <p:cNvSpPr>
            <a:spLocks noChangeArrowheads="1"/>
          </p:cNvSpPr>
          <p:nvPr/>
        </p:nvSpPr>
        <p:spPr bwMode="auto">
          <a:xfrm>
            <a:off x="2667002" y="1950855"/>
            <a:ext cx="184731" cy="415498"/>
          </a:xfrm>
          <a:prstGeom prst="rect">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graphicFrame>
        <p:nvGraphicFramePr>
          <p:cNvPr id="45123" name="Group 67"/>
          <p:cNvGraphicFramePr>
            <a:graphicFrameLocks noGrp="1"/>
          </p:cNvGraphicFramePr>
          <p:nvPr/>
        </p:nvGraphicFramePr>
        <p:xfrm>
          <a:off x="7333314" y="1878338"/>
          <a:ext cx="3842827" cy="1831107"/>
        </p:xfrm>
        <a:graphic>
          <a:graphicData uri="http://schemas.openxmlformats.org/drawingml/2006/table">
            <a:tbl>
              <a:tblPr/>
              <a:tblGrid>
                <a:gridCol w="461180">
                  <a:extLst>
                    <a:ext uri="{9D8B030D-6E8A-4147-A177-3AD203B41FA5}">
                      <a16:colId xmlns:a16="http://schemas.microsoft.com/office/drawing/2014/main" val="1147898603"/>
                    </a:ext>
                  </a:extLst>
                </a:gridCol>
                <a:gridCol w="2004060">
                  <a:extLst>
                    <a:ext uri="{9D8B030D-6E8A-4147-A177-3AD203B41FA5}">
                      <a16:colId xmlns:a16="http://schemas.microsoft.com/office/drawing/2014/main" val="20000"/>
                    </a:ext>
                  </a:extLst>
                </a:gridCol>
                <a:gridCol w="1377587">
                  <a:extLst>
                    <a:ext uri="{9D8B030D-6E8A-4147-A177-3AD203B41FA5}">
                      <a16:colId xmlns:a16="http://schemas.microsoft.com/office/drawing/2014/main" val="20001"/>
                    </a:ext>
                  </a:extLst>
                </a:gridCol>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Reaction</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Symbol" pitchFamily="18" charset="2"/>
                        </a:rPr>
                        <a:t></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H</a:t>
                      </a:r>
                      <a:r>
                        <a:rPr kumimoji="0" lang="en-US" sz="1800" b="1"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o</a:t>
                      </a:r>
                      <a:r>
                        <a:rPr kumimoji="0" lang="en-US" sz="1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619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+ 2H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t>
                      </a:r>
                      <a:r>
                        <a:rPr kumimoji="0" lang="en-US" sz="1800" b="0" i="0" u="none" strike="noStrike" cap="none" normalizeH="0" baseline="-25000" dirty="0">
                          <a:ln>
                            <a:noFill/>
                          </a:ln>
                          <a:solidFill>
                            <a:srgbClr val="000000"/>
                          </a:solidFill>
                          <a:effectLst/>
                          <a:latin typeface="Arial" panose="020B0604020202020204" pitchFamily="34" charset="0"/>
                          <a:cs typeface="Arial" panose="020B0604020202020204" pitchFamily="34" charset="0"/>
                        </a:rPr>
                        <a:t>4</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-74.80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 + 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CO</a:t>
                      </a:r>
                      <a:r>
                        <a:rPr kumimoji="0" lang="en-US" sz="1800" b="0" i="0" u="none" strike="noStrike" cap="none" normalizeH="0" baseline="-30000" dirty="0">
                          <a:ln>
                            <a:noFill/>
                          </a:ln>
                          <a:solidFill>
                            <a:srgbClr val="000000"/>
                          </a:solidFill>
                          <a:effectLst/>
                          <a:latin typeface="Arial" panose="020B0604020202020204" pitchFamily="34" charset="0"/>
                          <a:cs typeface="Arial" panose="020B0604020202020204" pitchFamily="34" charset="0"/>
                        </a:rPr>
                        <a:t>2</a:t>
                      </a:r>
                      <a:endPar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-393.50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 ½ O</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sym typeface="Wingdings" pitchFamily="2" charset="2"/>
                        </a:rPr>
                        <a:t></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H</a:t>
                      </a:r>
                      <a:r>
                        <a:rPr kumimoji="0" lang="en-US" sz="1800" b="0" i="0" u="none" strike="noStrike" cap="none" normalizeH="0" baseline="-30000">
                          <a:ln>
                            <a:noFill/>
                          </a:ln>
                          <a:solidFill>
                            <a:srgbClr val="000000"/>
                          </a:solidFill>
                          <a:effectLst/>
                          <a:latin typeface="Arial" panose="020B0604020202020204" pitchFamily="34" charset="0"/>
                          <a:cs typeface="Arial" panose="020B0604020202020204" pitchFamily="34" charset="0"/>
                        </a:rPr>
                        <a:t>2</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-285.83 kJ</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113" name="Text Box 57"/>
          <p:cNvSpPr txBox="1">
            <a:spLocks noChangeArrowheads="1"/>
          </p:cNvSpPr>
          <p:nvPr/>
        </p:nvSpPr>
        <p:spPr bwMode="auto">
          <a:xfrm>
            <a:off x="533400" y="2274725"/>
            <a:ext cx="6172200" cy="1200329"/>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Step #4: </a:t>
            </a:r>
            <a:br>
              <a:rPr kumimoji="0" 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Cross out things that show up on both sides, then sum up your ∆H values</a:t>
            </a:r>
          </a:p>
        </p:txBody>
      </p:sp>
      <p:sp>
        <p:nvSpPr>
          <p:cNvPr id="45114" name="Text Box 58"/>
          <p:cNvSpPr txBox="1">
            <a:spLocks noChangeArrowheads="1"/>
          </p:cNvSpPr>
          <p:nvPr/>
        </p:nvSpPr>
        <p:spPr bwMode="auto">
          <a:xfrm>
            <a:off x="1603772" y="3810000"/>
            <a:ext cx="8603456"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(-74.80 kJ)</a:t>
            </a:r>
          </a:p>
        </p:txBody>
      </p:sp>
      <p:sp>
        <p:nvSpPr>
          <p:cNvPr id="45129" name="Line 73"/>
          <p:cNvSpPr>
            <a:spLocks noChangeShapeType="1"/>
          </p:cNvSpPr>
          <p:nvPr/>
        </p:nvSpPr>
        <p:spPr bwMode="auto">
          <a:xfrm flipV="1">
            <a:off x="2759366" y="5787677"/>
            <a:ext cx="8061033" cy="3523"/>
          </a:xfrm>
          <a:prstGeom prst="line">
            <a:avLst/>
          </a:prstGeom>
          <a:noFill/>
          <a:ln w="28575">
            <a:solidFill>
              <a:srgbClr val="00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1" name="Frame 10"/>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 name="Rectangle 2"/>
          <p:cNvSpPr/>
          <p:nvPr/>
        </p:nvSpPr>
        <p:spPr>
          <a:xfrm>
            <a:off x="533400" y="1169320"/>
            <a:ext cx="107442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Calculate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H for the combustion of methane, CH</a:t>
            </a:r>
            <a:r>
              <a:rPr kumimoji="0" lang="en-US"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4</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Symbol" pitchFamily="18" charset="2"/>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+ 2H</a:t>
            </a:r>
            <a:r>
              <a:rPr kumimoji="0" 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Box 27"/>
          <p:cNvSpPr txBox="1">
            <a:spLocks noChangeArrowheads="1"/>
          </p:cNvSpPr>
          <p:nvPr/>
        </p:nvSpPr>
        <p:spPr bwMode="auto">
          <a:xfrm>
            <a:off x="2759367" y="4494047"/>
            <a:ext cx="7391400"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-393.50 kJ</a:t>
            </a:r>
          </a:p>
        </p:txBody>
      </p:sp>
      <p:sp>
        <p:nvSpPr>
          <p:cNvPr id="13" name="Text Box 27"/>
          <p:cNvSpPr txBox="1">
            <a:spLocks noChangeArrowheads="1"/>
          </p:cNvSpPr>
          <p:nvPr/>
        </p:nvSpPr>
        <p:spPr bwMode="auto">
          <a:xfrm>
            <a:off x="2851732" y="5103630"/>
            <a:ext cx="7892467" cy="58477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O</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2H</a:t>
            </a:r>
            <a:r>
              <a:rPr kumimoji="0" lang="en-US" sz="32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(-285.83 kJ)</a:t>
            </a:r>
          </a:p>
        </p:txBody>
      </p:sp>
      <p:sp>
        <p:nvSpPr>
          <p:cNvPr id="14" name="Line 32"/>
          <p:cNvSpPr>
            <a:spLocks noChangeShapeType="1"/>
          </p:cNvSpPr>
          <p:nvPr/>
        </p:nvSpPr>
        <p:spPr bwMode="auto">
          <a:xfrm flipV="1">
            <a:off x="4191000" y="3790108"/>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5" name="Line 32"/>
          <p:cNvSpPr>
            <a:spLocks noChangeShapeType="1"/>
          </p:cNvSpPr>
          <p:nvPr/>
        </p:nvSpPr>
        <p:spPr bwMode="auto">
          <a:xfrm flipV="1">
            <a:off x="2851732" y="4473189"/>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6" name="Line 32"/>
          <p:cNvSpPr>
            <a:spLocks noChangeShapeType="1"/>
          </p:cNvSpPr>
          <p:nvPr/>
        </p:nvSpPr>
        <p:spPr bwMode="auto">
          <a:xfrm flipV="1">
            <a:off x="5166852" y="3780213"/>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7" name="Line 32"/>
          <p:cNvSpPr>
            <a:spLocks noChangeShapeType="1"/>
          </p:cNvSpPr>
          <p:nvPr/>
        </p:nvSpPr>
        <p:spPr bwMode="auto">
          <a:xfrm flipV="1">
            <a:off x="3048000" y="5150868"/>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18" name="Text Box 27"/>
          <p:cNvSpPr txBox="1">
            <a:spLocks noChangeArrowheads="1"/>
          </p:cNvSpPr>
          <p:nvPr/>
        </p:nvSpPr>
        <p:spPr bwMode="auto">
          <a:xfrm>
            <a:off x="2667002" y="5890472"/>
            <a:ext cx="8730668" cy="52322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CH</a:t>
            </a:r>
            <a:r>
              <a:rPr kumimoji="0" lang="en-US" sz="28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4</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+ 2O</a:t>
            </a:r>
            <a:r>
              <a:rPr kumimoji="0" lang="en-US" sz="28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Wingdings" pitchFamily="2" charset="2"/>
              </a:rPr>
              <a: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CO</a:t>
            </a:r>
            <a:r>
              <a:rPr kumimoji="0" lang="en-US" sz="28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+ 2H</a:t>
            </a:r>
            <a:r>
              <a:rPr kumimoji="0" lang="en-US" sz="2800" b="1" i="0" u="none" strike="noStrike" kern="1200" cap="none" spc="0" normalizeH="0" baseline="-30000" noProof="0" dirty="0">
                <a:ln>
                  <a:noFill/>
                </a:ln>
                <a:solidFill>
                  <a:srgbClr val="0070C0"/>
                </a:solidFill>
                <a:effectLst/>
                <a:uLnTx/>
                <a:uFillTx/>
                <a:latin typeface="Arial" panose="020B0604020202020204" pitchFamily="34" charset="0"/>
                <a:ea typeface="+mn-ea"/>
                <a:cs typeface="Arial" panose="020B0604020202020204" pitchFamily="34" charset="0"/>
              </a:rPr>
              <a:t>2</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O</a:t>
            </a: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-890.36 kJ</a:t>
            </a:r>
          </a:p>
        </p:txBody>
      </p:sp>
      <p:sp>
        <p:nvSpPr>
          <p:cNvPr id="19" name="TextBox 18"/>
          <p:cNvSpPr txBox="1"/>
          <p:nvPr/>
        </p:nvSpPr>
        <p:spPr>
          <a:xfrm>
            <a:off x="990600" y="3902332"/>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1</a:t>
            </a:r>
          </a:p>
        </p:txBody>
      </p:sp>
      <p:sp>
        <p:nvSpPr>
          <p:cNvPr id="20" name="TextBox 19"/>
          <p:cNvSpPr txBox="1"/>
          <p:nvPr/>
        </p:nvSpPr>
        <p:spPr>
          <a:xfrm>
            <a:off x="990600" y="4529665"/>
            <a:ext cx="1070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2</a:t>
            </a:r>
          </a:p>
        </p:txBody>
      </p:sp>
      <p:sp>
        <p:nvSpPr>
          <p:cNvPr id="21" name="TextBox 20"/>
          <p:cNvSpPr txBox="1"/>
          <p:nvPr/>
        </p:nvSpPr>
        <p:spPr>
          <a:xfrm>
            <a:off x="762000" y="5226277"/>
            <a:ext cx="127066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x </a:t>
            </a:r>
            <a:r>
              <a:rPr kumimoji="0" lang="en-US" sz="2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rxn</a:t>
            </a:r>
            <a:r>
              <a:rPr kumimoji="0" lang="en-US" sz="2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3</a:t>
            </a:r>
          </a:p>
        </p:txBody>
      </p:sp>
    </p:spTree>
    <p:extLst>
      <p:ext uri="{BB962C8B-B14F-4D97-AF65-F5344CB8AC3E}">
        <p14:creationId xmlns:p14="http://schemas.microsoft.com/office/powerpoint/2010/main" val="579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13" grpId="0"/>
      <p:bldP spid="14" grpId="0" animBg="1"/>
      <p:bldP spid="15" grpId="0" animBg="1"/>
      <p:bldP spid="16" grpId="0" animBg="1"/>
      <p:bldP spid="17" grpId="0" animBg="1"/>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Title 1"/>
          <p:cNvSpPr>
            <a:spLocks noGrp="1"/>
          </p:cNvSpPr>
          <p:nvPr>
            <p:ph type="title"/>
          </p:nvPr>
        </p:nvSpPr>
        <p:spPr>
          <a:xfrm>
            <a:off x="580144" y="1733538"/>
            <a:ext cx="8852491" cy="914400"/>
          </a:xfrm>
          <a:ln>
            <a:solidFill>
              <a:srgbClr val="000000"/>
            </a:solidFill>
          </a:ln>
        </p:spPr>
        <p:txBody>
          <a:bodyPr/>
          <a:lstStyle/>
          <a:p>
            <a:pPr algn="l"/>
            <a:r>
              <a:rPr lang="en-US" altLang="ja-JP" sz="2000" dirty="0" err="1">
                <a:solidFill>
                  <a:srgbClr val="0070C0"/>
                </a:solidFill>
                <a:effectLst/>
                <a:latin typeface="Arial" charset="0"/>
                <a:ea typeface="ヒラギノ角ゴ Pro W3" charset="0"/>
                <a:cs typeface="ヒラギノ角ゴ Pro W3" charset="0"/>
              </a:rPr>
              <a:t>Rxn</a:t>
            </a:r>
            <a:r>
              <a:rPr lang="en-US" altLang="ja-JP" sz="2000" dirty="0">
                <a:solidFill>
                  <a:srgbClr val="0070C0"/>
                </a:solidFill>
                <a:effectLst/>
                <a:latin typeface="Arial" charset="0"/>
                <a:ea typeface="ヒラギノ角ゴ Pro W3" charset="0"/>
                <a:cs typeface="ヒラギノ角ゴ Pro W3" charset="0"/>
              </a:rPr>
              <a:t> #1) </a:t>
            </a:r>
            <a:r>
              <a:rPr lang="en-US" altLang="ja-JP" sz="2600" dirty="0">
                <a:solidFill>
                  <a:srgbClr val="000000"/>
                </a:solidFill>
                <a:effectLst/>
                <a:latin typeface="Arial" charset="0"/>
                <a:ea typeface="ヒラギノ角ゴ Pro W3" charset="0"/>
                <a:cs typeface="ヒラギノ角ゴ Pro W3" charset="0"/>
              </a:rPr>
              <a:t>½ N</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O</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NO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Δ</a:t>
            </a:r>
            <a:r>
              <a:rPr lang="en-US" altLang="ja-JP" sz="2600" i="1" dirty="0">
                <a:solidFill>
                  <a:srgbClr val="000000"/>
                </a:solidFill>
                <a:effectLst/>
                <a:latin typeface="Arial" charset="0"/>
                <a:ea typeface="ヒラギノ角ゴ Pro W3" charset="0"/>
                <a:cs typeface="ヒラギノ角ゴ Pro W3" charset="0"/>
              </a:rPr>
              <a:t>H</a:t>
            </a:r>
            <a:r>
              <a:rPr lang="en-US" altLang="ja-JP" sz="2600" dirty="0">
                <a:solidFill>
                  <a:srgbClr val="000000"/>
                </a:solidFill>
                <a:effectLst/>
                <a:latin typeface="Arial" charset="0"/>
                <a:ea typeface="ヒラギノ角ゴ Pro W3" charset="0"/>
                <a:cs typeface="ヒラギノ角ゴ Pro W3" charset="0"/>
              </a:rPr>
              <a:t> = 	90.3 kJ</a:t>
            </a:r>
            <a:br>
              <a:rPr lang="en-US" altLang="ja-JP" sz="2600" dirty="0">
                <a:solidFill>
                  <a:srgbClr val="000000"/>
                </a:solidFill>
                <a:effectLst/>
                <a:latin typeface="Arial" charset="0"/>
                <a:ea typeface="ヒラギノ角ゴ Pro W3" charset="0"/>
                <a:cs typeface="ヒラギノ角ゴ Pro W3" charset="0"/>
              </a:rPr>
            </a:br>
            <a:r>
              <a:rPr lang="en-US" altLang="ja-JP" sz="2000" dirty="0" err="1">
                <a:solidFill>
                  <a:srgbClr val="0070C0"/>
                </a:solidFill>
                <a:effectLst/>
                <a:latin typeface="Arial" charset="0"/>
                <a:ea typeface="ヒラギノ角ゴ Pro W3" charset="0"/>
                <a:cs typeface="ヒラギノ角ゴ Pro W3" charset="0"/>
              </a:rPr>
              <a:t>Rxn</a:t>
            </a:r>
            <a:r>
              <a:rPr lang="en-US" altLang="ja-JP" sz="2000" dirty="0">
                <a:solidFill>
                  <a:srgbClr val="0070C0"/>
                </a:solidFill>
                <a:effectLst/>
                <a:latin typeface="Arial" charset="0"/>
                <a:ea typeface="ヒラギノ角ゴ Pro W3" charset="0"/>
                <a:cs typeface="ヒラギノ角ゴ Pro W3" charset="0"/>
              </a:rPr>
              <a:t> #2) </a:t>
            </a:r>
            <a:r>
              <a:rPr lang="en-US" altLang="ja-JP" sz="2600" dirty="0">
                <a:solidFill>
                  <a:srgbClr val="000000"/>
                </a:solidFill>
                <a:effectLst/>
                <a:latin typeface="Arial" charset="0"/>
                <a:ea typeface="ヒラギノ角ゴ Pro W3" charset="0"/>
                <a:cs typeface="ヒラギノ角ゴ Pro W3" charset="0"/>
              </a:rPr>
              <a:t>NO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Cl</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a:t>
            </a:r>
            <a:r>
              <a:rPr lang="en-US" altLang="ja-JP" sz="2600" dirty="0" err="1">
                <a:solidFill>
                  <a:srgbClr val="000000"/>
                </a:solidFill>
                <a:effectLst/>
                <a:latin typeface="Arial" charset="0"/>
                <a:ea typeface="ヒラギノ角ゴ Pro W3" charset="0"/>
                <a:cs typeface="ヒラギノ角ゴ Pro W3" charset="0"/>
              </a:rPr>
              <a:t>NOCl</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Δ</a:t>
            </a:r>
            <a:r>
              <a:rPr lang="en-US" altLang="ja-JP" sz="2600" i="1" dirty="0">
                <a:solidFill>
                  <a:srgbClr val="000000"/>
                </a:solidFill>
                <a:effectLst/>
                <a:latin typeface="Arial" charset="0"/>
                <a:ea typeface="ヒラギノ角ゴ Pro W3" charset="0"/>
                <a:cs typeface="ヒラギノ角ゴ Pro W3" charset="0"/>
              </a:rPr>
              <a:t>H</a:t>
            </a:r>
            <a:r>
              <a:rPr lang="en-US" altLang="ja-JP" sz="2600" dirty="0">
                <a:solidFill>
                  <a:srgbClr val="000000"/>
                </a:solidFill>
                <a:effectLst/>
                <a:latin typeface="Arial" charset="0"/>
                <a:ea typeface="ヒラギノ角ゴ Pro W3" charset="0"/>
                <a:cs typeface="ヒラギノ角ゴ Pro W3" charset="0"/>
              </a:rPr>
              <a:t> = 	–38.6 kJ</a:t>
            </a:r>
            <a:endParaRPr lang="en-US" sz="2600" dirty="0">
              <a:solidFill>
                <a:srgbClr val="000000"/>
              </a:solidFill>
              <a:effectLst/>
              <a:latin typeface="Arial" charset="0"/>
              <a:ea typeface="ヒラギノ角ゴ Pro W3" charset="0"/>
              <a:cs typeface="ヒラギノ角ゴ Pro W3" charset="0"/>
            </a:endParaRPr>
          </a:p>
        </p:txBody>
      </p:sp>
      <p:grpSp>
        <p:nvGrpSpPr>
          <p:cNvPr id="5" name="Group 4"/>
          <p:cNvGrpSpPr/>
          <p:nvPr/>
        </p:nvGrpSpPr>
        <p:grpSpPr>
          <a:xfrm>
            <a:off x="573471" y="2922489"/>
            <a:ext cx="8033810" cy="3530600"/>
            <a:chOff x="574172" y="2359660"/>
            <a:chExt cx="8033810" cy="3530600"/>
          </a:xfrm>
        </p:grpSpPr>
        <p:pic>
          <p:nvPicPr>
            <p:cNvPr id="6" name="Picture 5"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7" name="Picture 6"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8" name="Picture 7"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9" name="Picture 8"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10" name="Picture 9"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11" name="TextBox 10"/>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-51.7 kJ</a:t>
              </a:r>
            </a:p>
          </p:txBody>
        </p:sp>
        <p:sp>
          <p:nvSpPr>
            <p:cNvPr id="12" name="TextBox 11"/>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51.7 kJ</a:t>
              </a:r>
            </a:p>
          </p:txBody>
        </p:sp>
        <p:sp>
          <p:nvSpPr>
            <p:cNvPr id="13" name="TextBox 12"/>
            <p:cNvSpPr txBox="1"/>
            <p:nvPr>
              <p:custDataLst>
                <p:tags r:id="rId8"/>
              </p:custDataLst>
            </p:nvPr>
          </p:nvSpPr>
          <p:spPr>
            <a:xfrm>
              <a:off x="1312448" y="3804920"/>
              <a:ext cx="2179147"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-103.4 kJ</a:t>
              </a:r>
            </a:p>
          </p:txBody>
        </p:sp>
        <p:sp>
          <p:nvSpPr>
            <p:cNvPr id="14" name="TextBox 13"/>
            <p:cNvSpPr txBox="1"/>
            <p:nvPr>
              <p:custDataLst>
                <p:tags r:id="rId9"/>
              </p:custDataLst>
            </p:nvPr>
          </p:nvSpPr>
          <p:spPr>
            <a:xfrm>
              <a:off x="1368982" y="4542790"/>
              <a:ext cx="1938898"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103.4 kJ</a:t>
              </a:r>
            </a:p>
          </p:txBody>
        </p:sp>
        <p:sp>
          <p:nvSpPr>
            <p:cNvPr id="15" name="TextBox 14"/>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142.0 kJ</a:t>
              </a:r>
            </a:p>
          </p:txBody>
        </p:sp>
      </p:grpSp>
      <p:sp>
        <p:nvSpPr>
          <p:cNvPr id="16"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charset="0"/>
                <a:ea typeface="+mj-ea"/>
                <a:cs typeface="+mj-cs"/>
              </a:rPr>
              <a:t>Hess’s Law Example Problem #2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7" name="Frame 1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08855" y="1136529"/>
            <a:ext cx="83058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2 </a:t>
            </a:r>
            <a:r>
              <a:rPr kumimoji="0" lang="en-US" altLang="ja-JP" sz="2800" b="1" i="0" u="none" strike="noStrike" kern="1200" cap="none" spc="0" normalizeH="0" baseline="0" noProof="0" dirty="0" err="1">
                <a:ln>
                  <a:noFill/>
                </a:ln>
                <a:solidFill>
                  <a:srgbClr val="000000"/>
                </a:solidFill>
                <a:effectLst/>
                <a:uLnTx/>
                <a:uFillTx/>
                <a:latin typeface="Arial" charset="0"/>
                <a:ea typeface="ヒラギノ角ゴ Pro W3" charset="0"/>
                <a:cs typeface="ヒラギノ角ゴ Pro W3" charset="0"/>
              </a:rPr>
              <a:t>NOCl</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N</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O</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Cl</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Δ</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H</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a:t>
            </a:r>
            <a:endPar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5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6978" name="Title 1"/>
          <p:cNvSpPr>
            <a:spLocks noGrp="1"/>
          </p:cNvSpPr>
          <p:nvPr>
            <p:ph type="title"/>
          </p:nvPr>
        </p:nvSpPr>
        <p:spPr>
          <a:xfrm>
            <a:off x="580144" y="1733538"/>
            <a:ext cx="8852491" cy="914400"/>
          </a:xfrm>
          <a:ln>
            <a:solidFill>
              <a:srgbClr val="000000"/>
            </a:solidFill>
          </a:ln>
        </p:spPr>
        <p:txBody>
          <a:bodyPr/>
          <a:lstStyle/>
          <a:p>
            <a:pPr algn="l"/>
            <a:r>
              <a:rPr lang="en-US" altLang="ja-JP" sz="2000" dirty="0" err="1">
                <a:solidFill>
                  <a:srgbClr val="0070C0"/>
                </a:solidFill>
                <a:effectLst/>
                <a:latin typeface="Arial" charset="0"/>
                <a:ea typeface="ヒラギノ角ゴ Pro W3" charset="0"/>
                <a:cs typeface="ヒラギノ角ゴ Pro W3" charset="0"/>
              </a:rPr>
              <a:t>Rxn</a:t>
            </a:r>
            <a:r>
              <a:rPr lang="en-US" altLang="ja-JP" sz="2000" dirty="0">
                <a:solidFill>
                  <a:srgbClr val="0070C0"/>
                </a:solidFill>
                <a:effectLst/>
                <a:latin typeface="Arial" charset="0"/>
                <a:ea typeface="ヒラギノ角ゴ Pro W3" charset="0"/>
                <a:cs typeface="ヒラギノ角ゴ Pro W3" charset="0"/>
              </a:rPr>
              <a:t> #1) </a:t>
            </a:r>
            <a:r>
              <a:rPr lang="en-US" altLang="ja-JP" sz="2600" dirty="0">
                <a:solidFill>
                  <a:srgbClr val="000000"/>
                </a:solidFill>
                <a:effectLst/>
                <a:latin typeface="Arial" charset="0"/>
                <a:ea typeface="ヒラギノ角ゴ Pro W3" charset="0"/>
                <a:cs typeface="ヒラギノ角ゴ Pro W3" charset="0"/>
              </a:rPr>
              <a:t>½ N</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O</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NO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Δ</a:t>
            </a:r>
            <a:r>
              <a:rPr lang="en-US" altLang="ja-JP" sz="2600" i="1" dirty="0">
                <a:solidFill>
                  <a:srgbClr val="000000"/>
                </a:solidFill>
                <a:effectLst/>
                <a:latin typeface="Arial" charset="0"/>
                <a:ea typeface="ヒラギノ角ゴ Pro W3" charset="0"/>
                <a:cs typeface="ヒラギノ角ゴ Pro W3" charset="0"/>
              </a:rPr>
              <a:t>H</a:t>
            </a:r>
            <a:r>
              <a:rPr lang="en-US" altLang="ja-JP" sz="2600" dirty="0">
                <a:solidFill>
                  <a:srgbClr val="000000"/>
                </a:solidFill>
                <a:effectLst/>
                <a:latin typeface="Arial" charset="0"/>
                <a:ea typeface="ヒラギノ角ゴ Pro W3" charset="0"/>
                <a:cs typeface="ヒラギノ角ゴ Pro W3" charset="0"/>
              </a:rPr>
              <a:t> = 	90.3 kJ</a:t>
            </a:r>
            <a:br>
              <a:rPr lang="en-US" altLang="ja-JP" sz="2600" dirty="0">
                <a:solidFill>
                  <a:srgbClr val="000000"/>
                </a:solidFill>
                <a:effectLst/>
                <a:latin typeface="Arial" charset="0"/>
                <a:ea typeface="ヒラギノ角ゴ Pro W3" charset="0"/>
                <a:cs typeface="ヒラギノ角ゴ Pro W3" charset="0"/>
              </a:rPr>
            </a:br>
            <a:r>
              <a:rPr lang="en-US" altLang="ja-JP" sz="2000" dirty="0" err="1">
                <a:solidFill>
                  <a:srgbClr val="0070C0"/>
                </a:solidFill>
                <a:effectLst/>
                <a:latin typeface="Arial" charset="0"/>
                <a:ea typeface="ヒラギノ角ゴ Pro W3" charset="0"/>
                <a:cs typeface="ヒラギノ角ゴ Pro W3" charset="0"/>
              </a:rPr>
              <a:t>Rxn</a:t>
            </a:r>
            <a:r>
              <a:rPr lang="en-US" altLang="ja-JP" sz="2000" dirty="0">
                <a:solidFill>
                  <a:srgbClr val="0070C0"/>
                </a:solidFill>
                <a:effectLst/>
                <a:latin typeface="Arial" charset="0"/>
                <a:ea typeface="ヒラギノ角ゴ Pro W3" charset="0"/>
                <a:cs typeface="ヒラギノ角ゴ Pro W3" charset="0"/>
              </a:rPr>
              <a:t> #2) </a:t>
            </a:r>
            <a:r>
              <a:rPr lang="en-US" altLang="ja-JP" sz="2600" dirty="0">
                <a:solidFill>
                  <a:srgbClr val="000000"/>
                </a:solidFill>
                <a:effectLst/>
                <a:latin typeface="Arial" charset="0"/>
                <a:ea typeface="ヒラギノ角ゴ Pro W3" charset="0"/>
                <a:cs typeface="ヒラギノ角ゴ Pro W3" charset="0"/>
              </a:rPr>
              <a:t>NO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½ Cl</a:t>
            </a:r>
            <a:r>
              <a:rPr lang="en-US" altLang="ja-JP" sz="2600" baseline="-25000" dirty="0">
                <a:solidFill>
                  <a:srgbClr val="000000"/>
                </a:solidFill>
                <a:effectLst/>
                <a:latin typeface="Arial" charset="0"/>
                <a:ea typeface="ヒラギノ角ゴ Pro W3" charset="0"/>
                <a:cs typeface="ヒラギノ角ゴ Pro W3" charset="0"/>
              </a:rPr>
              <a:t>2</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 </a:t>
            </a:r>
            <a:r>
              <a:rPr lang="en-US" altLang="ja-JP" sz="2600" dirty="0" err="1">
                <a:solidFill>
                  <a:srgbClr val="000000"/>
                </a:solidFill>
                <a:effectLst/>
                <a:latin typeface="Arial" charset="0"/>
                <a:ea typeface="ヒラギノ角ゴ Pro W3" charset="0"/>
                <a:cs typeface="ヒラギノ角ゴ Pro W3" charset="0"/>
              </a:rPr>
              <a:t>NOCl</a:t>
            </a:r>
            <a:r>
              <a:rPr lang="en-US" altLang="ja-JP" sz="2600" dirty="0">
                <a:solidFill>
                  <a:srgbClr val="000000"/>
                </a:solidFill>
                <a:effectLst/>
                <a:latin typeface="Arial" charset="0"/>
                <a:ea typeface="ヒラギノ角ゴ Pro W3" charset="0"/>
                <a:cs typeface="ヒラギノ角ゴ Pro W3" charset="0"/>
              </a:rPr>
              <a:t> (</a:t>
            </a:r>
            <a:r>
              <a:rPr lang="en-US" altLang="ja-JP" sz="2600" i="1" dirty="0">
                <a:solidFill>
                  <a:srgbClr val="000000"/>
                </a:solidFill>
                <a:effectLst/>
                <a:latin typeface="Arial" charset="0"/>
                <a:ea typeface="ヒラギノ角ゴ Pro W3" charset="0"/>
                <a:cs typeface="ヒラギノ角ゴ Pro W3" charset="0"/>
              </a:rPr>
              <a:t>g</a:t>
            </a:r>
            <a:r>
              <a:rPr lang="en-US" altLang="ja-JP" sz="2600" dirty="0">
                <a:solidFill>
                  <a:srgbClr val="000000"/>
                </a:solidFill>
                <a:effectLst/>
                <a:latin typeface="Arial" charset="0"/>
                <a:ea typeface="ヒラギノ角ゴ Pro W3" charset="0"/>
                <a:cs typeface="ヒラギノ角ゴ Pro W3" charset="0"/>
              </a:rPr>
              <a:t>)      Δ</a:t>
            </a:r>
            <a:r>
              <a:rPr lang="en-US" altLang="ja-JP" sz="2600" i="1" dirty="0">
                <a:solidFill>
                  <a:srgbClr val="000000"/>
                </a:solidFill>
                <a:effectLst/>
                <a:latin typeface="Arial" charset="0"/>
                <a:ea typeface="ヒラギノ角ゴ Pro W3" charset="0"/>
                <a:cs typeface="ヒラギノ角ゴ Pro W3" charset="0"/>
              </a:rPr>
              <a:t>H</a:t>
            </a:r>
            <a:r>
              <a:rPr lang="en-US" altLang="ja-JP" sz="2600" dirty="0">
                <a:solidFill>
                  <a:srgbClr val="000000"/>
                </a:solidFill>
                <a:effectLst/>
                <a:latin typeface="Arial" charset="0"/>
                <a:ea typeface="ヒラギノ角ゴ Pro W3" charset="0"/>
                <a:cs typeface="ヒラギノ角ゴ Pro W3" charset="0"/>
              </a:rPr>
              <a:t> = 	–38.6 kJ</a:t>
            </a:r>
            <a:endParaRPr lang="en-US" sz="2600" dirty="0">
              <a:solidFill>
                <a:srgbClr val="000000"/>
              </a:solidFill>
              <a:effectLst/>
              <a:latin typeface="Arial" charset="0"/>
              <a:ea typeface="ヒラギノ角ゴ Pro W3" charset="0"/>
              <a:cs typeface="ヒラギノ角ゴ Pro W3" charset="0"/>
            </a:endParaRPr>
          </a:p>
        </p:txBody>
      </p:sp>
      <p:grpSp>
        <p:nvGrpSpPr>
          <p:cNvPr id="5" name="Group 4"/>
          <p:cNvGrpSpPr/>
          <p:nvPr/>
        </p:nvGrpSpPr>
        <p:grpSpPr>
          <a:xfrm>
            <a:off x="573471" y="2922489"/>
            <a:ext cx="8033810" cy="3530600"/>
            <a:chOff x="574172" y="2359660"/>
            <a:chExt cx="8033810" cy="3530600"/>
          </a:xfrm>
        </p:grpSpPr>
        <p:pic>
          <p:nvPicPr>
            <p:cNvPr id="6" name="Picture 5" descr="answer-a.png"/>
            <p:cNvPicPr>
              <a:picLocks/>
            </p:cNvPicPr>
            <p:nvPr>
              <p:custDataLst>
                <p:tags r:id="rId1"/>
              </p:custDataLst>
            </p:nvPr>
          </p:nvPicPr>
          <p:blipFill>
            <a:blip r:embed="rId13" cstate="print"/>
            <a:stretch>
              <a:fillRect/>
            </a:stretch>
          </p:blipFill>
          <p:spPr>
            <a:xfrm>
              <a:off x="580845" y="2359660"/>
              <a:ext cx="548640" cy="548640"/>
            </a:xfrm>
            <a:prstGeom prst="rect">
              <a:avLst/>
            </a:prstGeom>
          </p:spPr>
        </p:pic>
        <p:pic>
          <p:nvPicPr>
            <p:cNvPr id="7" name="Picture 6" descr="answer-b.png"/>
            <p:cNvPicPr>
              <a:picLocks/>
            </p:cNvPicPr>
            <p:nvPr>
              <p:custDataLst>
                <p:tags r:id="rId2"/>
              </p:custDataLst>
            </p:nvPr>
          </p:nvPicPr>
          <p:blipFill>
            <a:blip r:embed="rId14" cstate="print"/>
            <a:stretch>
              <a:fillRect/>
            </a:stretch>
          </p:blipFill>
          <p:spPr>
            <a:xfrm>
              <a:off x="580845" y="3097530"/>
              <a:ext cx="548640" cy="548640"/>
            </a:xfrm>
            <a:prstGeom prst="rect">
              <a:avLst/>
            </a:prstGeom>
          </p:spPr>
        </p:pic>
        <p:pic>
          <p:nvPicPr>
            <p:cNvPr id="8" name="Picture 7" descr="answer-c.png"/>
            <p:cNvPicPr>
              <a:picLocks/>
            </p:cNvPicPr>
            <p:nvPr>
              <p:custDataLst>
                <p:tags r:id="rId3"/>
              </p:custDataLst>
            </p:nvPr>
          </p:nvPicPr>
          <p:blipFill>
            <a:blip r:embed="rId15" cstate="print"/>
            <a:stretch>
              <a:fillRect/>
            </a:stretch>
          </p:blipFill>
          <p:spPr>
            <a:xfrm>
              <a:off x="580845" y="3835400"/>
              <a:ext cx="548640" cy="548640"/>
            </a:xfrm>
            <a:prstGeom prst="rect">
              <a:avLst/>
            </a:prstGeom>
          </p:spPr>
        </p:pic>
        <p:pic>
          <p:nvPicPr>
            <p:cNvPr id="9" name="Picture 8" descr="answer-d.png"/>
            <p:cNvPicPr>
              <a:picLocks/>
            </p:cNvPicPr>
            <p:nvPr>
              <p:custDataLst>
                <p:tags r:id="rId4"/>
              </p:custDataLst>
            </p:nvPr>
          </p:nvPicPr>
          <p:blipFill>
            <a:blip r:embed="rId16" cstate="print"/>
            <a:stretch>
              <a:fillRect/>
            </a:stretch>
          </p:blipFill>
          <p:spPr>
            <a:xfrm>
              <a:off x="574172" y="4573270"/>
              <a:ext cx="548640" cy="548640"/>
            </a:xfrm>
            <a:prstGeom prst="rect">
              <a:avLst/>
            </a:prstGeom>
          </p:spPr>
        </p:pic>
        <p:pic>
          <p:nvPicPr>
            <p:cNvPr id="10" name="Picture 9" descr="answer-e.png"/>
            <p:cNvPicPr>
              <a:picLocks/>
            </p:cNvPicPr>
            <p:nvPr>
              <p:custDataLst>
                <p:tags r:id="rId5"/>
              </p:custDataLst>
            </p:nvPr>
          </p:nvPicPr>
          <p:blipFill>
            <a:blip r:embed="rId17" cstate="print"/>
            <a:stretch>
              <a:fillRect/>
            </a:stretch>
          </p:blipFill>
          <p:spPr>
            <a:xfrm>
              <a:off x="580845" y="5311140"/>
              <a:ext cx="548640" cy="548640"/>
            </a:xfrm>
            <a:prstGeom prst="rect">
              <a:avLst/>
            </a:prstGeom>
          </p:spPr>
        </p:pic>
        <p:sp>
          <p:nvSpPr>
            <p:cNvPr id="11" name="TextBox 10"/>
            <p:cNvSpPr txBox="1"/>
            <p:nvPr>
              <p:custDataLst>
                <p:tags r:id="rId6"/>
              </p:custDataLst>
            </p:nvPr>
          </p:nvSpPr>
          <p:spPr>
            <a:xfrm>
              <a:off x="1334477" y="2408202"/>
              <a:ext cx="2215035" cy="451556"/>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-51.7 kJ</a:t>
              </a:r>
            </a:p>
          </p:txBody>
        </p:sp>
        <p:sp>
          <p:nvSpPr>
            <p:cNvPr id="12" name="TextBox 11"/>
            <p:cNvSpPr txBox="1"/>
            <p:nvPr>
              <p:custDataLst>
                <p:tags r:id="rId7"/>
              </p:custDataLst>
            </p:nvPr>
          </p:nvSpPr>
          <p:spPr>
            <a:xfrm>
              <a:off x="1334477" y="3060868"/>
              <a:ext cx="159183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51.7 kJ</a:t>
              </a:r>
            </a:p>
          </p:txBody>
        </p:sp>
        <p:sp>
          <p:nvSpPr>
            <p:cNvPr id="13" name="TextBox 12"/>
            <p:cNvSpPr txBox="1"/>
            <p:nvPr>
              <p:custDataLst>
                <p:tags r:id="rId8"/>
              </p:custDataLst>
            </p:nvPr>
          </p:nvSpPr>
          <p:spPr>
            <a:xfrm>
              <a:off x="1312448" y="3804920"/>
              <a:ext cx="2371253"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-103.4 kJ</a:t>
              </a:r>
            </a:p>
          </p:txBody>
        </p:sp>
        <p:sp>
          <p:nvSpPr>
            <p:cNvPr id="14" name="TextBox 13"/>
            <p:cNvSpPr txBox="1"/>
            <p:nvPr>
              <p:custDataLst>
                <p:tags r:id="rId9"/>
              </p:custDataLst>
            </p:nvPr>
          </p:nvSpPr>
          <p:spPr>
            <a:xfrm>
              <a:off x="1368982" y="4542790"/>
              <a:ext cx="1938898"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103.4 kJ</a:t>
              </a:r>
            </a:p>
          </p:txBody>
        </p:sp>
        <p:sp>
          <p:nvSpPr>
            <p:cNvPr id="15" name="TextBox 14"/>
            <p:cNvSpPr txBox="1"/>
            <p:nvPr>
              <p:custDataLst>
                <p:tags r:id="rId10"/>
              </p:custDataLst>
            </p:nvPr>
          </p:nvSpPr>
          <p:spPr>
            <a:xfrm>
              <a:off x="1368982" y="5280660"/>
              <a:ext cx="7239000" cy="609600"/>
            </a:xfrm>
            <a:prstGeom prst="rect">
              <a:avLst/>
            </a:prstGeom>
            <a:noFill/>
          </p:spPr>
          <p:txBody>
            <a:bodyPr vert="horz"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142.0 kJ</a:t>
              </a:r>
            </a:p>
          </p:txBody>
        </p:sp>
      </p:grpSp>
      <p:sp>
        <p:nvSpPr>
          <p:cNvPr id="16" name="Rectangle 2"/>
          <p:cNvSpPr txBox="1">
            <a:spLocks noChangeArrowheads="1"/>
          </p:cNvSpPr>
          <p:nvPr/>
        </p:nvSpPr>
        <p:spPr>
          <a:xfrm>
            <a:off x="533400" y="223963"/>
            <a:ext cx="965525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00000"/>
                </a:solidFill>
                <a:effectLst/>
                <a:uLnTx/>
                <a:uFillTx/>
                <a:latin typeface="Arial" charset="0"/>
                <a:ea typeface="+mj-ea"/>
                <a:cs typeface="+mj-cs"/>
              </a:rPr>
              <a:t>Hess’s Law Example Problem #2 </a:t>
            </a:r>
            <a:endParaRPr kumimoji="0" lang="en-US" sz="4400" b="1" i="0" u="sng"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17" name="Frame 16"/>
          <p:cNvSpPr/>
          <p:nvPr/>
        </p:nvSpPr>
        <p:spPr>
          <a:xfrm>
            <a:off x="0" y="0"/>
            <a:ext cx="12192000" cy="6858000"/>
          </a:xfrm>
          <a:prstGeom prst="frame">
            <a:avLst>
              <a:gd name="adj1" fmla="val 3192"/>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308855" y="1136529"/>
            <a:ext cx="83058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2 </a:t>
            </a:r>
            <a:r>
              <a:rPr kumimoji="0" lang="en-US" altLang="ja-JP" sz="2800" b="1" i="0" u="none" strike="noStrike" kern="1200" cap="none" spc="0" normalizeH="0" baseline="0" noProof="0" dirty="0" err="1">
                <a:ln>
                  <a:noFill/>
                </a:ln>
                <a:solidFill>
                  <a:srgbClr val="000000"/>
                </a:solidFill>
                <a:effectLst/>
                <a:uLnTx/>
                <a:uFillTx/>
                <a:latin typeface="Arial" charset="0"/>
                <a:ea typeface="ヒラギノ角ゴ Pro W3" charset="0"/>
                <a:cs typeface="ヒラギノ角ゴ Pro W3" charset="0"/>
              </a:rPr>
              <a:t>NOCl</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N</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O</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Cl</a:t>
            </a:r>
            <a:r>
              <a:rPr kumimoji="0" lang="en-US" altLang="ja-JP" sz="2800" b="1" i="0" u="none" strike="noStrike" kern="1200" cap="none" spc="0" normalizeH="0" baseline="-25000" noProof="0" dirty="0">
                <a:ln>
                  <a:noFill/>
                </a:ln>
                <a:solidFill>
                  <a:srgbClr val="000000"/>
                </a:solidFill>
                <a:effectLst/>
                <a:uLnTx/>
                <a:uFillTx/>
                <a:latin typeface="Arial" charset="0"/>
                <a:ea typeface="ヒラギノ角ゴ Pro W3" charset="0"/>
                <a:cs typeface="ヒラギノ角ゴ Pro W3" charset="0"/>
              </a:rPr>
              <a:t>2</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g</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Δ</a:t>
            </a:r>
            <a:r>
              <a:rPr kumimoji="0" lang="en-US" altLang="ja-JP" sz="2800" b="1" i="1"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H</a:t>
            </a:r>
            <a:r>
              <a:rPr kumimoji="0" lang="en-US" altLang="ja-JP" sz="2800" b="1"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rPr>
              <a:t> =   ?</a:t>
            </a:r>
            <a:endParaRPr kumimoji="0" lang="en-US" sz="2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nvGraphicFramePr>
        <p:xfrm>
          <a:off x="3683000" y="3063986"/>
          <a:ext cx="8128000" cy="2743200"/>
        </p:xfrm>
        <a:graphic>
          <a:graphicData uri="http://schemas.openxmlformats.org/drawingml/2006/table">
            <a:tbl>
              <a:tblPr firstRow="1" bandRow="1">
                <a:tableStyleId>{5C22544A-7EE6-4342-B048-85BDC9FD1C3A}</a:tableStyleId>
              </a:tblPr>
              <a:tblGrid>
                <a:gridCol w="805163">
                  <a:extLst>
                    <a:ext uri="{9D8B030D-6E8A-4147-A177-3AD203B41FA5}">
                      <a16:colId xmlns:a16="http://schemas.microsoft.com/office/drawing/2014/main" val="2057013740"/>
                    </a:ext>
                  </a:extLst>
                </a:gridCol>
                <a:gridCol w="1219200">
                  <a:extLst>
                    <a:ext uri="{9D8B030D-6E8A-4147-A177-3AD203B41FA5}">
                      <a16:colId xmlns:a16="http://schemas.microsoft.com/office/drawing/2014/main" val="387879831"/>
                    </a:ext>
                  </a:extLst>
                </a:gridCol>
                <a:gridCol w="4495800">
                  <a:extLst>
                    <a:ext uri="{9D8B030D-6E8A-4147-A177-3AD203B41FA5}">
                      <a16:colId xmlns:a16="http://schemas.microsoft.com/office/drawing/2014/main" val="3823260147"/>
                    </a:ext>
                  </a:extLst>
                </a:gridCol>
                <a:gridCol w="1607837">
                  <a:extLst>
                    <a:ext uri="{9D8B030D-6E8A-4147-A177-3AD203B41FA5}">
                      <a16:colId xmlns:a16="http://schemas.microsoft.com/office/drawing/2014/main" val="3258385733"/>
                    </a:ext>
                  </a:extLst>
                </a:gridCol>
              </a:tblGrid>
              <a:tr h="370840">
                <a:tc>
                  <a:txBody>
                    <a:bodyPr/>
                    <a:lstStyle/>
                    <a:p>
                      <a:pPr algn="ctr"/>
                      <a:r>
                        <a:rPr lang="en-US" dirty="0" err="1">
                          <a:solidFill>
                            <a:srgbClr val="000000"/>
                          </a:solidFill>
                          <a:latin typeface="Arial" panose="020B0604020202020204" pitchFamily="34" charset="0"/>
                          <a:cs typeface="Arial" panose="020B0604020202020204" pitchFamily="34" charset="0"/>
                        </a:rPr>
                        <a:t>Rxn</a:t>
                      </a:r>
                      <a:r>
                        <a:rPr lang="en-US" dirty="0">
                          <a:solidFill>
                            <a:srgbClr val="000000"/>
                          </a:solidFill>
                          <a:latin typeface="Arial" panose="020B0604020202020204" pitchFamily="34" charset="0"/>
                          <a:cs typeface="Arial" panose="020B0604020202020204" pitchFamily="34" charset="0"/>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How to change it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dirty="0" err="1">
                          <a:solidFill>
                            <a:srgbClr val="000000"/>
                          </a:solidFill>
                          <a:latin typeface="Arial" panose="020B0604020202020204" pitchFamily="34" charset="0"/>
                          <a:cs typeface="Arial" panose="020B0604020202020204" pitchFamily="34" charset="0"/>
                        </a:rPr>
                        <a:t>Rxn</a:t>
                      </a:r>
                      <a:endParaRPr lang="en-US"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tc>
                  <a:txBody>
                    <a:bodyPr/>
                    <a:lstStyle/>
                    <a:p>
                      <a:pPr algn="ctr"/>
                      <a:r>
                        <a:rPr lang="en-US" dirty="0">
                          <a:solidFill>
                            <a:srgbClr val="000000"/>
                          </a:solidFill>
                          <a:latin typeface="Arial" panose="020B0604020202020204" pitchFamily="34" charset="0"/>
                          <a:cs typeface="Arial" panose="020B0604020202020204" pitchFamily="34" charset="0"/>
                        </a:rPr>
                        <a:t>∆H</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3455295015"/>
                  </a:ext>
                </a:extLst>
              </a:tr>
              <a:tr h="370840">
                <a:tc>
                  <a:txBody>
                    <a:bodyPr/>
                    <a:lstStyle/>
                    <a:p>
                      <a:pPr algn="ctr"/>
                      <a:r>
                        <a:rPr lang="en-US" sz="2400" dirty="0">
                          <a:solidFill>
                            <a:srgbClr val="000000"/>
                          </a:solidFill>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baseline="0" dirty="0">
                          <a:solidFill>
                            <a:srgbClr val="000000"/>
                          </a:solidFill>
                          <a:latin typeface="Arial" panose="020B0604020202020204" pitchFamily="34" charset="0"/>
                          <a:cs typeface="Arial" panose="020B0604020202020204" pitchFamily="34" charset="0"/>
                        </a:rPr>
                        <a:t>- and </a:t>
                      </a:r>
                      <a:br>
                        <a:rPr lang="en-US" sz="2400" baseline="0" dirty="0">
                          <a:solidFill>
                            <a:srgbClr val="000000"/>
                          </a:solidFill>
                          <a:latin typeface="Arial" panose="020B0604020202020204" pitchFamily="34" charset="0"/>
                          <a:cs typeface="Arial" panose="020B0604020202020204" pitchFamily="34" charset="0"/>
                        </a:rPr>
                      </a:br>
                      <a:r>
                        <a:rPr lang="en-US" sz="2400" baseline="0" dirty="0">
                          <a:solidFill>
                            <a:srgbClr val="000000"/>
                          </a:solidFill>
                          <a:latin typeface="Arial" panose="020B0604020202020204" pitchFamily="34" charset="0"/>
                          <a:cs typeface="Arial" panose="020B0604020202020204" pitchFamily="34" charset="0"/>
                        </a:rPr>
                        <a:t>x 2 </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2 </a:t>
                      </a:r>
                      <a:r>
                        <a:rPr lang="en-US" sz="2400" dirty="0" err="1">
                          <a:solidFill>
                            <a:srgbClr val="000000"/>
                          </a:solidFill>
                          <a:latin typeface="Arial" panose="020B0604020202020204" pitchFamily="34" charset="0"/>
                          <a:cs typeface="Arial" panose="020B0604020202020204" pitchFamily="34" charset="0"/>
                        </a:rPr>
                        <a:t>NOCl</a:t>
                      </a:r>
                      <a:r>
                        <a:rPr lang="en-US" sz="24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sym typeface="Wingdings" panose="05000000000000000000" pitchFamily="2" charset="2"/>
                        </a:rPr>
                        <a:t> 2NO + Cl</a:t>
                      </a:r>
                      <a:r>
                        <a:rPr lang="en-US" sz="2400" baseline="-25000" dirty="0">
                          <a:solidFill>
                            <a:srgbClr val="000000"/>
                          </a:solidFill>
                          <a:latin typeface="Arial" panose="020B0604020202020204" pitchFamily="34" charset="0"/>
                          <a:cs typeface="Arial" panose="020B0604020202020204" pitchFamily="34" charset="0"/>
                          <a:sym typeface="Wingdings" panose="05000000000000000000" pitchFamily="2" charset="2"/>
                        </a:rPr>
                        <a:t>2</a:t>
                      </a:r>
                      <a:r>
                        <a:rPr lang="en-US" sz="2400" dirty="0">
                          <a:solidFill>
                            <a:srgbClr val="000000"/>
                          </a:solidFill>
                          <a:latin typeface="Arial" panose="020B0604020202020204" pitchFamily="34" charset="0"/>
                          <a:cs typeface="Arial" panose="020B0604020202020204" pitchFamily="34" charset="0"/>
                          <a:sym typeface="Wingdings" panose="05000000000000000000" pitchFamily="2" charset="2"/>
                        </a:rPr>
                        <a:t> </a:t>
                      </a: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-2 (-38.6)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161227173"/>
                  </a:ext>
                </a:extLst>
              </a:tr>
              <a:tr h="370840">
                <a:tc>
                  <a:txBody>
                    <a:bodyPr/>
                    <a:lstStyle/>
                    <a:p>
                      <a:pPr algn="ctr"/>
                      <a:r>
                        <a:rPr lang="en-US" sz="2400" dirty="0">
                          <a:solidFill>
                            <a:srgbClr val="000000"/>
                          </a:solidFill>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 and </a:t>
                      </a:r>
                      <a:br>
                        <a:rPr lang="en-US" sz="2400" dirty="0">
                          <a:solidFill>
                            <a:srgbClr val="000000"/>
                          </a:solidFill>
                          <a:latin typeface="Arial" panose="020B0604020202020204" pitchFamily="34" charset="0"/>
                          <a:cs typeface="Arial" panose="020B0604020202020204" pitchFamily="34" charset="0"/>
                        </a:rPr>
                      </a:br>
                      <a:r>
                        <a:rPr lang="en-US" sz="2400" dirty="0">
                          <a:solidFill>
                            <a:srgbClr val="000000"/>
                          </a:solidFill>
                          <a:latin typeface="Arial" panose="020B0604020202020204" pitchFamily="34" charset="0"/>
                          <a:cs typeface="Arial" panose="020B0604020202020204" pitchFamily="34" charset="0"/>
                        </a:rPr>
                        <a:t>x 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2NO</a:t>
                      </a:r>
                      <a:r>
                        <a:rPr lang="en-US" sz="2400" baseline="0" dirty="0">
                          <a:solidFill>
                            <a:srgbClr val="000000"/>
                          </a:solidFill>
                          <a:latin typeface="Arial" panose="020B0604020202020204" pitchFamily="34" charset="0"/>
                          <a:cs typeface="Arial" panose="020B0604020202020204" pitchFamily="34" charset="0"/>
                        </a:rPr>
                        <a:t> </a:t>
                      </a:r>
                      <a:r>
                        <a:rPr lang="en-US" sz="24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N</a:t>
                      </a:r>
                      <a:r>
                        <a:rPr lang="en-US" sz="2400" baseline="-25000" dirty="0">
                          <a:solidFill>
                            <a:srgbClr val="000000"/>
                          </a:solidFill>
                          <a:latin typeface="Arial" panose="020B0604020202020204" pitchFamily="34" charset="0"/>
                          <a:cs typeface="Arial" panose="020B0604020202020204" pitchFamily="34" charset="0"/>
                          <a:sym typeface="Wingdings" panose="05000000000000000000" pitchFamily="2" charset="2"/>
                        </a:rPr>
                        <a:t>2</a:t>
                      </a:r>
                      <a:r>
                        <a:rPr lang="en-US" sz="24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 O</a:t>
                      </a:r>
                      <a:r>
                        <a:rPr lang="en-US" sz="2400" baseline="-25000" dirty="0">
                          <a:solidFill>
                            <a:srgbClr val="000000"/>
                          </a:solidFill>
                          <a:latin typeface="Arial" panose="020B0604020202020204" pitchFamily="34" charset="0"/>
                          <a:cs typeface="Arial" panose="020B0604020202020204" pitchFamily="34" charset="0"/>
                          <a:sym typeface="Wingdings" panose="05000000000000000000" pitchFamily="2" charset="2"/>
                        </a:rPr>
                        <a:t>2</a:t>
                      </a:r>
                      <a:endParaRPr lang="en-US" sz="2400" baseline="-250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dirty="0">
                          <a:solidFill>
                            <a:srgbClr val="000000"/>
                          </a:solidFill>
                          <a:latin typeface="Arial" panose="020B0604020202020204" pitchFamily="34" charset="0"/>
                          <a:cs typeface="Arial" panose="020B0604020202020204" pitchFamily="34" charset="0"/>
                        </a:rPr>
                        <a:t>- 2 (90.3)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465409537"/>
                  </a:ext>
                </a:extLst>
              </a:tr>
              <a:tr h="370840">
                <a:tc>
                  <a:txBody>
                    <a:bodyPr/>
                    <a:lstStyle/>
                    <a:p>
                      <a:pPr algn="ct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en-US" sz="2400" dirty="0">
                        <a:solidFill>
                          <a:srgbClr val="00000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b="1" baseline="0" dirty="0">
                          <a:solidFill>
                            <a:srgbClr val="0070C0"/>
                          </a:solidFill>
                          <a:latin typeface="Arial" panose="020B0604020202020204" pitchFamily="34" charset="0"/>
                          <a:cs typeface="Arial" panose="020B0604020202020204" pitchFamily="34" charset="0"/>
                        </a:rPr>
                        <a:t>2NOCl </a:t>
                      </a:r>
                      <a:r>
                        <a:rPr lang="en-US" sz="2400" b="1" baseline="0" dirty="0">
                          <a:solidFill>
                            <a:srgbClr val="0070C0"/>
                          </a:solidFill>
                          <a:latin typeface="Arial" panose="020B0604020202020204" pitchFamily="34" charset="0"/>
                          <a:cs typeface="Arial" panose="020B0604020202020204" pitchFamily="34" charset="0"/>
                          <a:sym typeface="Wingdings" panose="05000000000000000000" pitchFamily="2" charset="2"/>
                        </a:rPr>
                        <a:t> N</a:t>
                      </a:r>
                      <a:r>
                        <a:rPr lang="en-US" sz="2400" b="1" baseline="-25000" dirty="0">
                          <a:solidFill>
                            <a:srgbClr val="0070C0"/>
                          </a:solidFill>
                          <a:latin typeface="Arial" panose="020B0604020202020204" pitchFamily="34" charset="0"/>
                          <a:cs typeface="Arial" panose="020B0604020202020204" pitchFamily="34" charset="0"/>
                          <a:sym typeface="Wingdings" panose="05000000000000000000" pitchFamily="2" charset="2"/>
                        </a:rPr>
                        <a:t>2</a:t>
                      </a:r>
                      <a:r>
                        <a:rPr lang="en-US" sz="2400" b="1" baseline="0" dirty="0">
                          <a:solidFill>
                            <a:srgbClr val="0070C0"/>
                          </a:solidFill>
                          <a:latin typeface="Arial" panose="020B0604020202020204" pitchFamily="34" charset="0"/>
                          <a:cs typeface="Arial" panose="020B0604020202020204" pitchFamily="34" charset="0"/>
                          <a:sym typeface="Wingdings" panose="05000000000000000000" pitchFamily="2" charset="2"/>
                        </a:rPr>
                        <a:t> + O</a:t>
                      </a:r>
                      <a:r>
                        <a:rPr lang="en-US" sz="2400" b="1" baseline="-25000" dirty="0">
                          <a:solidFill>
                            <a:srgbClr val="0070C0"/>
                          </a:solidFill>
                          <a:latin typeface="Arial" panose="020B0604020202020204" pitchFamily="34" charset="0"/>
                          <a:cs typeface="Arial" panose="020B0604020202020204" pitchFamily="34" charset="0"/>
                          <a:sym typeface="Wingdings" panose="05000000000000000000" pitchFamily="2" charset="2"/>
                        </a:rPr>
                        <a:t>2</a:t>
                      </a:r>
                      <a:r>
                        <a:rPr lang="en-US" sz="2400" b="1" baseline="0" dirty="0">
                          <a:solidFill>
                            <a:srgbClr val="0070C0"/>
                          </a:solidFill>
                          <a:latin typeface="Arial" panose="020B0604020202020204" pitchFamily="34" charset="0"/>
                          <a:cs typeface="Arial" panose="020B0604020202020204" pitchFamily="34" charset="0"/>
                          <a:sym typeface="Wingdings" panose="05000000000000000000" pitchFamily="2" charset="2"/>
                        </a:rPr>
                        <a:t> + Cl</a:t>
                      </a:r>
                      <a:r>
                        <a:rPr lang="en-US" sz="2400" b="1" baseline="-25000" dirty="0">
                          <a:solidFill>
                            <a:srgbClr val="0070C0"/>
                          </a:solidFill>
                          <a:latin typeface="Arial" panose="020B0604020202020204" pitchFamily="34" charset="0"/>
                          <a:cs typeface="Arial" panose="020B0604020202020204" pitchFamily="34" charset="0"/>
                          <a:sym typeface="Wingdings" panose="05000000000000000000" pitchFamily="2" charset="2"/>
                        </a:rPr>
                        <a:t>2</a:t>
                      </a:r>
                      <a:endParaRPr lang="en-US" sz="2400" b="1" baseline="-25000" dirty="0">
                        <a:solidFill>
                          <a:srgbClr val="0070C0"/>
                        </a:solidFill>
                        <a:latin typeface="Arial" panose="020B060402020202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US" sz="2400" b="1" dirty="0">
                          <a:solidFill>
                            <a:srgbClr val="0070C0"/>
                          </a:solidFill>
                          <a:latin typeface="Arial" panose="020B0604020202020204" pitchFamily="34" charset="0"/>
                          <a:cs typeface="Arial" panose="020B0604020202020204" pitchFamily="34" charset="0"/>
                        </a:rPr>
                        <a:t>-103.4 kJ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985517462"/>
                  </a:ext>
                </a:extLst>
              </a:tr>
            </a:tbl>
          </a:graphicData>
        </a:graphic>
      </p:graphicFrame>
      <p:sp>
        <p:nvSpPr>
          <p:cNvPr id="20" name="Line 32"/>
          <p:cNvSpPr>
            <a:spLocks noChangeShapeType="1"/>
          </p:cNvSpPr>
          <p:nvPr/>
        </p:nvSpPr>
        <p:spPr bwMode="auto">
          <a:xfrm flipV="1">
            <a:off x="7995821" y="3851366"/>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21" name="Line 32"/>
          <p:cNvSpPr>
            <a:spLocks noChangeShapeType="1"/>
          </p:cNvSpPr>
          <p:nvPr/>
        </p:nvSpPr>
        <p:spPr bwMode="auto">
          <a:xfrm flipV="1">
            <a:off x="6990179" y="4668063"/>
            <a:ext cx="685800" cy="576360"/>
          </a:xfrm>
          <a:prstGeom prst="line">
            <a:avLst/>
          </a:prstGeom>
          <a:noFill/>
          <a:ln w="76200">
            <a:solidFill>
              <a:srgbClr val="FF0000"/>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5335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555550" y="1219200"/>
            <a:ext cx="10874451" cy="4817853"/>
          </a:xfrm>
        </p:spPr>
        <p:txBody>
          <a:bodyPr>
            <a:noAutofit/>
          </a:bodyPr>
          <a:lstStyle/>
          <a:p>
            <a:pPr marL="0" indent="0">
              <a:buNone/>
            </a:pPr>
            <a:r>
              <a:rPr lang="en-US" sz="3200" b="1" dirty="0"/>
              <a:t>Sometimes it’s a really hard puzzle…</a:t>
            </a:r>
            <a:br>
              <a:rPr lang="en-US" sz="3200" b="1" dirty="0"/>
            </a:br>
            <a:r>
              <a:rPr lang="en-US" sz="3200" b="1" dirty="0"/>
              <a:t>but it’s still just a puzzle! </a:t>
            </a:r>
          </a:p>
          <a:p>
            <a:pPr marL="0" indent="0">
              <a:buNone/>
            </a:pPr>
            <a:br>
              <a:rPr lang="en-US" sz="3200" b="1" dirty="0"/>
            </a:br>
            <a:r>
              <a:rPr lang="en-US" sz="3200" b="1" dirty="0"/>
              <a:t>All the pieces are there, </a:t>
            </a:r>
            <a:br>
              <a:rPr lang="en-US" sz="3200" b="1" dirty="0"/>
            </a:br>
            <a:r>
              <a:rPr lang="en-US" sz="3200" b="1" dirty="0"/>
              <a:t>you just have to figure out how to </a:t>
            </a:r>
            <a:br>
              <a:rPr lang="en-US" sz="3200" b="1" dirty="0"/>
            </a:br>
            <a:r>
              <a:rPr lang="en-US" sz="3200" b="1" dirty="0"/>
              <a:t>put them together…</a:t>
            </a:r>
          </a:p>
          <a:p>
            <a:pPr marL="0" indent="0">
              <a:buNone/>
            </a:pPr>
            <a:endParaRPr lang="en-US" sz="3200" b="1" dirty="0"/>
          </a:p>
          <a:p>
            <a:pPr marL="0" indent="0">
              <a:buNone/>
            </a:pPr>
            <a:r>
              <a:rPr lang="en-US" sz="3200" b="1" dirty="0"/>
              <a:t>Unfortunately no real “tricks” for </a:t>
            </a:r>
            <a:br>
              <a:rPr lang="en-US" sz="3200" b="1" dirty="0"/>
            </a:br>
            <a:r>
              <a:rPr lang="en-US" sz="3200" b="1" dirty="0"/>
              <a:t>how to figure out which parts to </a:t>
            </a:r>
            <a:br>
              <a:rPr lang="en-US" sz="3200" b="1" dirty="0"/>
            </a:br>
            <a:r>
              <a:rPr lang="en-US" sz="3200" b="1" dirty="0"/>
              <a:t>put together. </a:t>
            </a:r>
          </a:p>
        </p:txBody>
      </p:sp>
      <p:sp>
        <p:nvSpPr>
          <p:cNvPr id="5" name="Frame 4"/>
          <p:cNvSpPr/>
          <p:nvPr/>
        </p:nvSpPr>
        <p:spPr>
          <a:xfrm>
            <a:off x="0" y="0"/>
            <a:ext cx="12192000" cy="6858000"/>
          </a:xfrm>
          <a:prstGeom prst="frame">
            <a:avLst>
              <a:gd name="adj1" fmla="val 319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p:cNvSpPr>
            <a:spLocks noGrp="1" noChangeArrowheads="1"/>
          </p:cNvSpPr>
          <p:nvPr>
            <p:ph type="title"/>
          </p:nvPr>
        </p:nvSpPr>
        <p:spPr>
          <a:xfrm>
            <a:off x="555550" y="209601"/>
            <a:ext cx="7772400" cy="1143000"/>
          </a:xfrm>
        </p:spPr>
        <p:txBody>
          <a:bodyPr/>
          <a:lstStyle/>
          <a:p>
            <a:r>
              <a:rPr lang="en-US" b="1" u="sng" dirty="0">
                <a:latin typeface="Arial" panose="020B0604020202020204" pitchFamily="34" charset="0"/>
                <a:cs typeface="Arial" panose="020B0604020202020204" pitchFamily="34" charset="0"/>
              </a:rPr>
              <a:t>Its just a puzzle! </a:t>
            </a:r>
          </a:p>
        </p:txBody>
      </p:sp>
      <p:pic>
        <p:nvPicPr>
          <p:cNvPr id="1026" name="Picture 2" descr="How To Make An Easy Jigsaw Puzzle Cake | Cake Craft World News ..."/>
          <p:cNvPicPr>
            <a:picLocks noChangeAspect="1" noChangeArrowheads="1"/>
          </p:cNvPicPr>
          <p:nvPr/>
        </p:nvPicPr>
        <p:blipFill rotWithShape="1">
          <a:blip r:embed="rId3">
            <a:extLst>
              <a:ext uri="{28A0092B-C50C-407E-A947-70E740481C1C}">
                <a14:useLocalDpi xmlns:a14="http://schemas.microsoft.com/office/drawing/2010/main" val="0"/>
              </a:ext>
            </a:extLst>
          </a:blip>
          <a:srcRect r="2191" b="5778"/>
          <a:stretch/>
        </p:blipFill>
        <p:spPr bwMode="auto">
          <a:xfrm>
            <a:off x="7005204" y="947306"/>
            <a:ext cx="3333750" cy="247867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28" name="Picture 4" descr="Ravensburger - KRYPT Silver Spiral Puzzle 654 pieces on Ozzie Collectables"/>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005204" y="3810000"/>
            <a:ext cx="3333750" cy="238125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30" name="Picture 6" descr="Amazon.com: Smiley Face Emoji Magnet Decal Perfect for Car or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0" y="1697748"/>
            <a:ext cx="978438" cy="9777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Loudly Crying Face Emoji | Emoji Isla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6128" y="4388522"/>
            <a:ext cx="950310" cy="95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41086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12921" y="1363851"/>
            <a:ext cx="8632557" cy="4313617"/>
          </a:xfrm>
        </p:spPr>
        <p:txBody>
          <a:bodyPr anchor="t"/>
          <a:lstStyle/>
          <a:p>
            <a:r>
              <a:rPr lang="en-US" dirty="0">
                <a:solidFill>
                  <a:schemeClr val="tx1"/>
                </a:solidFill>
              </a:rPr>
              <a:t>Old stuff after this slide. You do not have to go over this stuff. BUT if you plan to take AP </a:t>
            </a:r>
            <a:r>
              <a:rPr lang="en-US" dirty="0" err="1">
                <a:solidFill>
                  <a:schemeClr val="tx1"/>
                </a:solidFill>
              </a:rPr>
              <a:t>Chem</a:t>
            </a:r>
            <a:r>
              <a:rPr lang="en-US" dirty="0">
                <a:solidFill>
                  <a:schemeClr val="tx1"/>
                </a:solidFill>
              </a:rPr>
              <a:t> you may want to take a peek! </a:t>
            </a:r>
            <a:r>
              <a:rPr lang="en-US" dirty="0">
                <a:solidFill>
                  <a:schemeClr val="tx1"/>
                </a:solidFill>
                <a:sym typeface="Wingdings" panose="05000000000000000000" pitchFamily="2" charset="2"/>
              </a:rPr>
              <a:t> </a:t>
            </a:r>
            <a:endParaRPr lang="en-US" dirty="0">
              <a:solidFill>
                <a:schemeClr val="tx1"/>
              </a:solidFill>
            </a:endParaRPr>
          </a:p>
        </p:txBody>
      </p:sp>
    </p:spTree>
    <p:extLst>
      <p:ext uri="{BB962C8B-B14F-4D97-AF65-F5344CB8AC3E}">
        <p14:creationId xmlns:p14="http://schemas.microsoft.com/office/powerpoint/2010/main" val="2659358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Phase Diagrams</a:t>
            </a:r>
          </a:p>
        </p:txBody>
      </p:sp>
      <p:sp>
        <p:nvSpPr>
          <p:cNvPr id="2" name="TextBox 1"/>
          <p:cNvSpPr txBox="1"/>
          <p:nvPr/>
        </p:nvSpPr>
        <p:spPr>
          <a:xfrm>
            <a:off x="691947" y="1719167"/>
            <a:ext cx="3495439" cy="2677656"/>
          </a:xfrm>
          <a:prstGeom prst="rect">
            <a:avLst/>
          </a:prstGeom>
          <a:noFill/>
        </p:spPr>
        <p:txBody>
          <a:bodyPr wrap="square" rtlCol="0">
            <a:spAutoFit/>
          </a:bodyPr>
          <a:lstStyle/>
          <a:p>
            <a:r>
              <a:rPr lang="en-US" sz="2800" b="1" dirty="0"/>
              <a:t>A graph representing the phases of a substance at a given temperature and pressure</a:t>
            </a:r>
          </a:p>
        </p:txBody>
      </p:sp>
      <p:pic>
        <p:nvPicPr>
          <p:cNvPr id="1026" name="Picture 2" descr="Image result for phase diagram simple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363" y="1451750"/>
            <a:ext cx="6605992" cy="54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65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Reaction Diagrams</a:t>
            </a:r>
          </a:p>
        </p:txBody>
      </p:sp>
      <p:sp>
        <p:nvSpPr>
          <p:cNvPr id="2" name="TextBox 1"/>
          <p:cNvSpPr txBox="1"/>
          <p:nvPr/>
        </p:nvSpPr>
        <p:spPr>
          <a:xfrm>
            <a:off x="6627222" y="1371830"/>
            <a:ext cx="5564778" cy="5486400"/>
          </a:xfrm>
          <a:prstGeom prst="rect">
            <a:avLst/>
          </a:prstGeom>
          <a:solidFill>
            <a:schemeClr val="bg1"/>
          </a:solidFill>
        </p:spPr>
        <p:txBody>
          <a:bodyPr wrap="square" rtlCol="0">
            <a:spAutoFit/>
          </a:bodyPr>
          <a:lstStyle/>
          <a:p>
            <a:r>
              <a:rPr lang="en-US" sz="3600" b="1" dirty="0">
                <a:solidFill>
                  <a:srgbClr val="FFC000"/>
                </a:solidFill>
              </a:rPr>
              <a:t>A graph representing energy changes during the course of a reaction</a:t>
            </a:r>
          </a:p>
        </p:txBody>
      </p:sp>
      <p:pic>
        <p:nvPicPr>
          <p:cNvPr id="4098" name="Picture 2" descr="Image result for reaction dia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88" y="1866712"/>
            <a:ext cx="7322322" cy="40362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08073" y="3718761"/>
            <a:ext cx="627017" cy="400110"/>
          </a:xfrm>
          <a:prstGeom prst="rect">
            <a:avLst/>
          </a:prstGeom>
          <a:solidFill>
            <a:schemeClr val="bg1"/>
          </a:solidFill>
        </p:spPr>
        <p:txBody>
          <a:bodyPr wrap="square" rtlCol="0">
            <a:spAutoFit/>
          </a:bodyPr>
          <a:lstStyle/>
          <a:p>
            <a:r>
              <a:rPr lang="el-GR" sz="2000" dirty="0">
                <a:latin typeface="Verdana" panose="020B0604030504040204" pitchFamily="34" charset="0"/>
                <a:ea typeface="Verdana" panose="020B0604030504040204" pitchFamily="34" charset="0"/>
              </a:rPr>
              <a:t>Δ</a:t>
            </a:r>
            <a:r>
              <a:rPr lang="en-US" sz="2000" dirty="0">
                <a:latin typeface="Verdana" panose="020B0604030504040204" pitchFamily="34" charset="0"/>
                <a:ea typeface="Verdana" panose="020B0604030504040204" pitchFamily="34" charset="0"/>
              </a:rPr>
              <a:t>Q</a:t>
            </a:r>
            <a:endParaRPr lang="en-US" sz="2000" dirty="0"/>
          </a:p>
        </p:txBody>
      </p:sp>
      <p:sp>
        <p:nvSpPr>
          <p:cNvPr id="8" name="TextBox 7"/>
          <p:cNvSpPr txBox="1"/>
          <p:nvPr/>
        </p:nvSpPr>
        <p:spPr>
          <a:xfrm>
            <a:off x="8686804" y="3884815"/>
            <a:ext cx="3304899" cy="1815882"/>
          </a:xfrm>
          <a:prstGeom prst="rect">
            <a:avLst/>
          </a:prstGeom>
          <a:noFill/>
        </p:spPr>
        <p:txBody>
          <a:bodyPr wrap="square" rtlCol="0">
            <a:spAutoFit/>
          </a:bodyPr>
          <a:lstStyle/>
          <a:p>
            <a:r>
              <a:rPr lang="en-US" sz="2800" b="1" dirty="0"/>
              <a:t>*Is this reaction endo or exothermic? How do you know???</a:t>
            </a:r>
          </a:p>
        </p:txBody>
      </p:sp>
    </p:spTree>
    <p:extLst>
      <p:ext uri="{BB962C8B-B14F-4D97-AF65-F5344CB8AC3E}">
        <p14:creationId xmlns:p14="http://schemas.microsoft.com/office/powerpoint/2010/main" val="11250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Phase Diagrams</a:t>
            </a:r>
          </a:p>
        </p:txBody>
      </p:sp>
      <p:sp>
        <p:nvSpPr>
          <p:cNvPr id="2" name="TextBox 1"/>
          <p:cNvSpPr txBox="1"/>
          <p:nvPr/>
        </p:nvSpPr>
        <p:spPr>
          <a:xfrm>
            <a:off x="570924" y="2190198"/>
            <a:ext cx="3495439" cy="3539430"/>
          </a:xfrm>
          <a:prstGeom prst="rect">
            <a:avLst/>
          </a:prstGeom>
          <a:noFill/>
        </p:spPr>
        <p:txBody>
          <a:bodyPr wrap="square" rtlCol="0">
            <a:spAutoFit/>
          </a:bodyPr>
          <a:lstStyle/>
          <a:p>
            <a:r>
              <a:rPr lang="en-US" sz="3200" b="1" u="sng" dirty="0"/>
              <a:t>Triple point- </a:t>
            </a:r>
          </a:p>
          <a:p>
            <a:r>
              <a:rPr lang="en-US" sz="3200" dirty="0"/>
              <a:t>The point (temp and pressure) where solid, liquid and gas can coexist simultaneously.</a:t>
            </a:r>
          </a:p>
        </p:txBody>
      </p:sp>
      <p:pic>
        <p:nvPicPr>
          <p:cNvPr id="1026" name="Picture 2" descr="Image result for phase diagram simple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363" y="1451750"/>
            <a:ext cx="6605992" cy="54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8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Phase Diagrams</a:t>
            </a:r>
          </a:p>
        </p:txBody>
      </p:sp>
      <p:sp>
        <p:nvSpPr>
          <p:cNvPr id="2" name="TextBox 1"/>
          <p:cNvSpPr txBox="1"/>
          <p:nvPr/>
        </p:nvSpPr>
        <p:spPr>
          <a:xfrm>
            <a:off x="570924" y="1451750"/>
            <a:ext cx="3648379" cy="5016758"/>
          </a:xfrm>
          <a:prstGeom prst="rect">
            <a:avLst/>
          </a:prstGeom>
          <a:noFill/>
        </p:spPr>
        <p:txBody>
          <a:bodyPr wrap="square" rtlCol="0">
            <a:spAutoFit/>
          </a:bodyPr>
          <a:lstStyle/>
          <a:p>
            <a:r>
              <a:rPr lang="en-US" sz="3200" b="1" u="sng" dirty="0"/>
              <a:t>Critical point- </a:t>
            </a:r>
            <a:r>
              <a:rPr lang="en-US" sz="3200" dirty="0"/>
              <a:t>Above this point, gas and liquid have the same densities and have odd combinations of properties and cannot be distinguished from each other</a:t>
            </a:r>
          </a:p>
        </p:txBody>
      </p:sp>
      <p:pic>
        <p:nvPicPr>
          <p:cNvPr id="1026" name="Picture 2" descr="Image result for phase diagram simple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363" y="1451750"/>
            <a:ext cx="6605992" cy="540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0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Supercritical Fluids!</a:t>
            </a:r>
          </a:p>
        </p:txBody>
      </p:sp>
      <p:sp>
        <p:nvSpPr>
          <p:cNvPr id="2" name="Rectangle 1"/>
          <p:cNvSpPr/>
          <p:nvPr/>
        </p:nvSpPr>
        <p:spPr>
          <a:xfrm>
            <a:off x="6588034" y="1383209"/>
            <a:ext cx="5603966" cy="5462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29180ED9-208C-4637-A96A-1C6B617F1CB2" descr="image1.gif"/>
          <p:cNvPicPr>
            <a:picLocks noChangeAspect="1" noChangeArrowheads="1"/>
          </p:cNvPicPr>
          <p:nvPr/>
        </p:nvPicPr>
        <p:blipFill rotWithShape="1">
          <a:blip r:embed="rId2">
            <a:extLst>
              <a:ext uri="{28A0092B-C50C-407E-A947-70E740481C1C}">
                <a14:useLocalDpi xmlns:a14="http://schemas.microsoft.com/office/drawing/2010/main" val="0"/>
              </a:ext>
            </a:extLst>
          </a:blip>
          <a:srcRect l="6412" r="7434" b="6650"/>
          <a:stretch/>
        </p:blipFill>
        <p:spPr bwMode="auto">
          <a:xfrm>
            <a:off x="1423851" y="1383209"/>
            <a:ext cx="8987247" cy="547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373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custDataLst>
              <p:tags r:id="rId2"/>
            </p:custDataLst>
          </p:nvPr>
        </p:nvSpPr>
        <p:spPr bwMode="auto">
          <a:xfrm>
            <a:off x="217715" y="279400"/>
            <a:ext cx="9144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0000"/>
                </a:solidFill>
              </a:rPr>
              <a:t>A typical phase diagram for a substance is given below.  At what point on the diagram do solid and liquid exist at equilibrium?</a:t>
            </a:r>
          </a:p>
        </p:txBody>
      </p:sp>
      <p:grpSp>
        <p:nvGrpSpPr>
          <p:cNvPr id="28675" name="Group 4"/>
          <p:cNvGrpSpPr>
            <a:grpSpLocks/>
          </p:cNvGrpSpPr>
          <p:nvPr>
            <p:custDataLst>
              <p:tags r:id="rId3"/>
            </p:custDataLst>
          </p:nvPr>
        </p:nvGrpSpPr>
        <p:grpSpPr bwMode="auto">
          <a:xfrm>
            <a:off x="931817" y="2198188"/>
            <a:ext cx="8077200" cy="685800"/>
            <a:chOff x="609600" y="2159000"/>
            <a:chExt cx="8077200" cy="685800"/>
          </a:xfrm>
        </p:grpSpPr>
        <p:sp>
          <p:nvSpPr>
            <p:cNvPr id="28689" name="TextBox 2"/>
            <p:cNvSpPr txBox="1">
              <a:spLocks noChangeArrowheads="1"/>
            </p:cNvSpPr>
            <p:nvPr>
              <p:custDataLst>
                <p:tags r:id="rId16"/>
              </p:custDataLst>
            </p:nvPr>
          </p:nvSpPr>
          <p:spPr bwMode="auto">
            <a:xfrm>
              <a:off x="1447800" y="21717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A</a:t>
              </a:r>
            </a:p>
          </p:txBody>
        </p:sp>
        <p:pic>
          <p:nvPicPr>
            <p:cNvPr id="28690" name="Picture 3" descr="answer-a.png"/>
            <p:cNvPicPr>
              <a:picLocks/>
            </p:cNvPicPr>
            <p:nvPr>
              <p:custDataLst>
                <p:tags r:id="rId17"/>
              </p:custDataLst>
            </p:nvPr>
          </p:nvPicPr>
          <p:blipFill>
            <a:blip r:embed="rId19">
              <a:extLst>
                <a:ext uri="{28A0092B-C50C-407E-A947-70E740481C1C}">
                  <a14:useLocalDpi xmlns:a14="http://schemas.microsoft.com/office/drawing/2010/main" val="0"/>
                </a:ext>
              </a:extLst>
            </a:blip>
            <a:srcRect/>
            <a:stretch>
              <a:fillRect/>
            </a:stretch>
          </p:blipFill>
          <p:spPr bwMode="auto">
            <a:xfrm>
              <a:off x="609600" y="215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6" name="Group 7"/>
          <p:cNvGrpSpPr>
            <a:grpSpLocks/>
          </p:cNvGrpSpPr>
          <p:nvPr>
            <p:custDataLst>
              <p:tags r:id="rId4"/>
            </p:custDataLst>
          </p:nvPr>
        </p:nvGrpSpPr>
        <p:grpSpPr bwMode="auto">
          <a:xfrm>
            <a:off x="931817" y="3112588"/>
            <a:ext cx="8077200" cy="685800"/>
            <a:chOff x="609600" y="3073400"/>
            <a:chExt cx="8077200" cy="685800"/>
          </a:xfrm>
        </p:grpSpPr>
        <p:sp>
          <p:nvSpPr>
            <p:cNvPr id="28687" name="TextBox 5"/>
            <p:cNvSpPr txBox="1">
              <a:spLocks noChangeArrowheads="1"/>
            </p:cNvSpPr>
            <p:nvPr>
              <p:custDataLst>
                <p:tags r:id="rId14"/>
              </p:custDataLst>
            </p:nvPr>
          </p:nvSpPr>
          <p:spPr bwMode="auto">
            <a:xfrm>
              <a:off x="1447800" y="30861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B</a:t>
              </a:r>
            </a:p>
          </p:txBody>
        </p:sp>
        <p:pic>
          <p:nvPicPr>
            <p:cNvPr id="28688" name="Picture 6" descr="answer-b.png"/>
            <p:cNvPicPr>
              <a:picLocks/>
            </p:cNvPicPr>
            <p:nvPr>
              <p:custDataLst>
                <p:tags r:id="rId15"/>
              </p:custDataLst>
            </p:nvPr>
          </p:nvPicPr>
          <p:blipFill>
            <a:blip r:embed="rId20">
              <a:extLst>
                <a:ext uri="{28A0092B-C50C-407E-A947-70E740481C1C}">
                  <a14:useLocalDpi xmlns:a14="http://schemas.microsoft.com/office/drawing/2010/main" val="0"/>
                </a:ext>
              </a:extLst>
            </a:blip>
            <a:srcRect/>
            <a:stretch>
              <a:fillRect/>
            </a:stretch>
          </p:blipFill>
          <p:spPr bwMode="auto">
            <a:xfrm>
              <a:off x="609600" y="307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7" name="Group 10"/>
          <p:cNvGrpSpPr>
            <a:grpSpLocks/>
          </p:cNvGrpSpPr>
          <p:nvPr>
            <p:custDataLst>
              <p:tags r:id="rId5"/>
            </p:custDataLst>
          </p:nvPr>
        </p:nvGrpSpPr>
        <p:grpSpPr bwMode="auto">
          <a:xfrm>
            <a:off x="931817" y="4026988"/>
            <a:ext cx="8077200" cy="685800"/>
            <a:chOff x="609600" y="3987800"/>
            <a:chExt cx="8077200" cy="685800"/>
          </a:xfrm>
        </p:grpSpPr>
        <p:sp>
          <p:nvSpPr>
            <p:cNvPr id="28685" name="TextBox 8"/>
            <p:cNvSpPr txBox="1">
              <a:spLocks noChangeArrowheads="1"/>
            </p:cNvSpPr>
            <p:nvPr>
              <p:custDataLst>
                <p:tags r:id="rId12"/>
              </p:custDataLst>
            </p:nvPr>
          </p:nvSpPr>
          <p:spPr bwMode="auto">
            <a:xfrm>
              <a:off x="1447800" y="40005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C</a:t>
              </a:r>
            </a:p>
          </p:txBody>
        </p:sp>
        <p:pic>
          <p:nvPicPr>
            <p:cNvPr id="28686" name="Picture 9" descr="answer-c.png"/>
            <p:cNvPicPr>
              <a:picLocks/>
            </p:cNvPicPr>
            <p:nvPr>
              <p:custDataLst>
                <p:tags r:id="rId13"/>
              </p:custDataLst>
            </p:nvPr>
          </p:nvPicPr>
          <p:blipFill>
            <a:blip r:embed="rId21">
              <a:extLst>
                <a:ext uri="{28A0092B-C50C-407E-A947-70E740481C1C}">
                  <a14:useLocalDpi xmlns:a14="http://schemas.microsoft.com/office/drawing/2010/main" val="0"/>
                </a:ext>
              </a:extLst>
            </a:blip>
            <a:srcRect/>
            <a:stretch>
              <a:fillRect/>
            </a:stretch>
          </p:blipFill>
          <p:spPr bwMode="auto">
            <a:xfrm>
              <a:off x="609600" y="398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8" name="Group 13"/>
          <p:cNvGrpSpPr>
            <a:grpSpLocks/>
          </p:cNvGrpSpPr>
          <p:nvPr>
            <p:custDataLst>
              <p:tags r:id="rId6"/>
            </p:custDataLst>
          </p:nvPr>
        </p:nvGrpSpPr>
        <p:grpSpPr bwMode="auto">
          <a:xfrm>
            <a:off x="931817" y="4941388"/>
            <a:ext cx="8077200" cy="685800"/>
            <a:chOff x="609600" y="4902200"/>
            <a:chExt cx="8077200" cy="685800"/>
          </a:xfrm>
        </p:grpSpPr>
        <p:sp>
          <p:nvSpPr>
            <p:cNvPr id="28683" name="TextBox 11"/>
            <p:cNvSpPr txBox="1">
              <a:spLocks noChangeArrowheads="1"/>
            </p:cNvSpPr>
            <p:nvPr>
              <p:custDataLst>
                <p:tags r:id="rId10"/>
              </p:custDataLst>
            </p:nvPr>
          </p:nvSpPr>
          <p:spPr bwMode="auto">
            <a:xfrm>
              <a:off x="1447800" y="49149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D</a:t>
              </a:r>
            </a:p>
          </p:txBody>
        </p:sp>
        <p:pic>
          <p:nvPicPr>
            <p:cNvPr id="28684" name="Picture 12" descr="answer-d.png"/>
            <p:cNvPicPr>
              <a:picLocks/>
            </p:cNvPicPr>
            <p:nvPr>
              <p:custDataLst>
                <p:tags r:id="rId11"/>
              </p:custDataLst>
            </p:nvPr>
          </p:nvPicPr>
          <p:blipFill>
            <a:blip r:embed="rId22">
              <a:extLst>
                <a:ext uri="{28A0092B-C50C-407E-A947-70E740481C1C}">
                  <a14:useLocalDpi xmlns:a14="http://schemas.microsoft.com/office/drawing/2010/main" val="0"/>
                </a:ext>
              </a:extLst>
            </a:blip>
            <a:srcRect/>
            <a:stretch>
              <a:fillRect/>
            </a:stretch>
          </p:blipFill>
          <p:spPr bwMode="auto">
            <a:xfrm>
              <a:off x="609600" y="490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9" name="Group 16"/>
          <p:cNvGrpSpPr>
            <a:grpSpLocks/>
          </p:cNvGrpSpPr>
          <p:nvPr>
            <p:custDataLst>
              <p:tags r:id="rId7"/>
            </p:custDataLst>
          </p:nvPr>
        </p:nvGrpSpPr>
        <p:grpSpPr bwMode="auto">
          <a:xfrm>
            <a:off x="931817" y="5855788"/>
            <a:ext cx="8077200" cy="685800"/>
            <a:chOff x="609600" y="5816600"/>
            <a:chExt cx="8077200" cy="685800"/>
          </a:xfrm>
        </p:grpSpPr>
        <p:sp>
          <p:nvSpPr>
            <p:cNvPr id="28681" name="TextBox 14"/>
            <p:cNvSpPr txBox="1">
              <a:spLocks noChangeArrowheads="1"/>
            </p:cNvSpPr>
            <p:nvPr>
              <p:custDataLst>
                <p:tags r:id="rId8"/>
              </p:custDataLst>
            </p:nvPr>
          </p:nvSpPr>
          <p:spPr bwMode="auto">
            <a:xfrm>
              <a:off x="1447800" y="58293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E</a:t>
              </a:r>
            </a:p>
          </p:txBody>
        </p:sp>
        <p:pic>
          <p:nvPicPr>
            <p:cNvPr id="28682" name="Picture 15" descr="answer-e.png"/>
            <p:cNvPicPr>
              <a:picLocks/>
            </p:cNvPicPr>
            <p:nvPr>
              <p:custDataLst>
                <p:tags r:id="rId9"/>
              </p:custDataLst>
            </p:nvPr>
          </p:nvPicPr>
          <p:blipFill>
            <a:blip r:embed="rId23">
              <a:extLst>
                <a:ext uri="{28A0092B-C50C-407E-A947-70E740481C1C}">
                  <a14:useLocalDpi xmlns:a14="http://schemas.microsoft.com/office/drawing/2010/main" val="0"/>
                </a:ext>
              </a:extLst>
            </a:blip>
            <a:srcRect/>
            <a:stretch>
              <a:fillRect/>
            </a:stretch>
          </p:blipFill>
          <p:spPr bwMode="auto">
            <a:xfrm>
              <a:off x="609600" y="5816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0" name="Picture 2"/>
          <p:cNvPicPr>
            <a:picLocks noChangeAspect="1" noChangeArrowheads="1"/>
          </p:cNvPicPr>
          <p:nvPr/>
        </p:nvPicPr>
        <p:blipFill>
          <a:blip r:embed="rId24">
            <a:extLst>
              <a:ext uri="{28A0092B-C50C-407E-A947-70E740481C1C}">
                <a14:useLocalDpi xmlns:a14="http://schemas.microsoft.com/office/drawing/2010/main" val="0"/>
              </a:ext>
            </a:extLst>
          </a:blip>
          <a:srcRect b="1695"/>
          <a:stretch>
            <a:fillRect/>
          </a:stretch>
        </p:blipFill>
        <p:spPr bwMode="auto">
          <a:xfrm>
            <a:off x="2834640" y="2007688"/>
            <a:ext cx="57800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675110" y="3087604"/>
            <a:ext cx="1765241" cy="72348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75064" y="2584714"/>
            <a:ext cx="1593713" cy="369332"/>
          </a:xfrm>
          <a:prstGeom prst="rect">
            <a:avLst/>
          </a:prstGeom>
          <a:noFill/>
        </p:spPr>
        <p:txBody>
          <a:bodyPr wrap="square" rtlCol="0">
            <a:spAutoFit/>
          </a:bodyPr>
          <a:lstStyle/>
          <a:p>
            <a:pPr algn="ctr"/>
            <a:r>
              <a:rPr lang="en-US" b="1" i="1" dirty="0">
                <a:solidFill>
                  <a:srgbClr val="00B050"/>
                </a:solidFill>
              </a:rPr>
              <a:t>SOLID</a:t>
            </a:r>
          </a:p>
        </p:txBody>
      </p:sp>
      <p:sp>
        <p:nvSpPr>
          <p:cNvPr id="21" name="TextBox 20"/>
          <p:cNvSpPr txBox="1"/>
          <p:nvPr/>
        </p:nvSpPr>
        <p:spPr>
          <a:xfrm>
            <a:off x="5724684" y="2745831"/>
            <a:ext cx="1593713" cy="369332"/>
          </a:xfrm>
          <a:prstGeom prst="rect">
            <a:avLst/>
          </a:prstGeom>
          <a:noFill/>
        </p:spPr>
        <p:txBody>
          <a:bodyPr wrap="square" rtlCol="0">
            <a:spAutoFit/>
          </a:bodyPr>
          <a:lstStyle/>
          <a:p>
            <a:pPr algn="ctr"/>
            <a:r>
              <a:rPr lang="en-US" b="1" i="1" dirty="0">
                <a:solidFill>
                  <a:srgbClr val="00B050"/>
                </a:solidFill>
              </a:rPr>
              <a:t>LIQUID</a:t>
            </a:r>
          </a:p>
        </p:txBody>
      </p:sp>
      <p:sp>
        <p:nvSpPr>
          <p:cNvPr id="22" name="TextBox 21"/>
          <p:cNvSpPr txBox="1"/>
          <p:nvPr/>
        </p:nvSpPr>
        <p:spPr>
          <a:xfrm>
            <a:off x="5831574" y="4562110"/>
            <a:ext cx="1593713" cy="369332"/>
          </a:xfrm>
          <a:prstGeom prst="rect">
            <a:avLst/>
          </a:prstGeom>
          <a:noFill/>
        </p:spPr>
        <p:txBody>
          <a:bodyPr wrap="square" rtlCol="0">
            <a:spAutoFit/>
          </a:bodyPr>
          <a:lstStyle/>
          <a:p>
            <a:pPr algn="ctr"/>
            <a:r>
              <a:rPr lang="en-US" b="1" i="1" dirty="0">
                <a:solidFill>
                  <a:srgbClr val="00B050"/>
                </a:solidFill>
              </a:rPr>
              <a:t>GAS</a:t>
            </a:r>
          </a:p>
        </p:txBody>
      </p:sp>
    </p:spTree>
    <p:custDataLst>
      <p:tags r:id="rId1"/>
    </p:custDataLst>
    <p:extLst>
      <p:ext uri="{BB962C8B-B14F-4D97-AF65-F5344CB8AC3E}">
        <p14:creationId xmlns:p14="http://schemas.microsoft.com/office/powerpoint/2010/main" val="5849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78777" y="1676400"/>
            <a:ext cx="6211389" cy="471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custDataLst>
              <p:tags r:id="rId2"/>
            </p:custDataLst>
          </p:nvPr>
        </p:nvSpPr>
        <p:spPr bwMode="auto">
          <a:xfrm>
            <a:off x="269966" y="127000"/>
            <a:ext cx="9144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dirty="0">
                <a:solidFill>
                  <a:srgbClr val="000000"/>
                </a:solidFill>
              </a:rPr>
              <a:t>The phase diagram of a substance is given below.  What occurs when the substance is heated from 100° C to 120 °C at 3 </a:t>
            </a:r>
            <a:r>
              <a:rPr lang="en-US" altLang="en-US" sz="2800" b="1" dirty="0" err="1">
                <a:solidFill>
                  <a:srgbClr val="000000"/>
                </a:solidFill>
              </a:rPr>
              <a:t>atm</a:t>
            </a:r>
            <a:r>
              <a:rPr lang="en-US" altLang="en-US" sz="2800" b="1" dirty="0">
                <a:solidFill>
                  <a:srgbClr val="000000"/>
                </a:solidFill>
              </a:rPr>
              <a:t> pressure?</a:t>
            </a:r>
          </a:p>
        </p:txBody>
      </p:sp>
      <p:grpSp>
        <p:nvGrpSpPr>
          <p:cNvPr id="29699" name="Group 4"/>
          <p:cNvGrpSpPr>
            <a:grpSpLocks/>
          </p:cNvGrpSpPr>
          <p:nvPr>
            <p:custDataLst>
              <p:tags r:id="rId3"/>
            </p:custDataLst>
          </p:nvPr>
        </p:nvGrpSpPr>
        <p:grpSpPr bwMode="auto">
          <a:xfrm>
            <a:off x="631371" y="2080623"/>
            <a:ext cx="8077200" cy="685800"/>
            <a:chOff x="609600" y="2159000"/>
            <a:chExt cx="8077200" cy="685800"/>
          </a:xfrm>
        </p:grpSpPr>
        <p:sp>
          <p:nvSpPr>
            <p:cNvPr id="29713" name="TextBox 2"/>
            <p:cNvSpPr txBox="1">
              <a:spLocks noChangeArrowheads="1"/>
            </p:cNvSpPr>
            <p:nvPr>
              <p:custDataLst>
                <p:tags r:id="rId16"/>
              </p:custDataLst>
            </p:nvPr>
          </p:nvSpPr>
          <p:spPr bwMode="auto">
            <a:xfrm>
              <a:off x="1447800" y="21717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It melts</a:t>
              </a:r>
            </a:p>
          </p:txBody>
        </p:sp>
        <p:pic>
          <p:nvPicPr>
            <p:cNvPr id="29714" name="Picture 3" descr="answer-a.png"/>
            <p:cNvPicPr>
              <a:picLocks/>
            </p:cNvPicPr>
            <p:nvPr>
              <p:custDataLst>
                <p:tags r:id="rId17"/>
              </p:custDataLst>
            </p:nvPr>
          </p:nvPicPr>
          <p:blipFill>
            <a:blip r:embed="rId20">
              <a:extLst>
                <a:ext uri="{28A0092B-C50C-407E-A947-70E740481C1C}">
                  <a14:useLocalDpi xmlns:a14="http://schemas.microsoft.com/office/drawing/2010/main" val="0"/>
                </a:ext>
              </a:extLst>
            </a:blip>
            <a:srcRect/>
            <a:stretch>
              <a:fillRect/>
            </a:stretch>
          </p:blipFill>
          <p:spPr bwMode="auto">
            <a:xfrm>
              <a:off x="609600" y="215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0" name="Group 7"/>
          <p:cNvGrpSpPr>
            <a:grpSpLocks/>
          </p:cNvGrpSpPr>
          <p:nvPr>
            <p:custDataLst>
              <p:tags r:id="rId4"/>
            </p:custDataLst>
          </p:nvPr>
        </p:nvGrpSpPr>
        <p:grpSpPr bwMode="auto">
          <a:xfrm>
            <a:off x="631371" y="2995023"/>
            <a:ext cx="8077200" cy="685800"/>
            <a:chOff x="609600" y="3073400"/>
            <a:chExt cx="8077200" cy="685800"/>
          </a:xfrm>
        </p:grpSpPr>
        <p:sp>
          <p:nvSpPr>
            <p:cNvPr id="29711" name="TextBox 5"/>
            <p:cNvSpPr txBox="1">
              <a:spLocks noChangeArrowheads="1"/>
            </p:cNvSpPr>
            <p:nvPr>
              <p:custDataLst>
                <p:tags r:id="rId14"/>
              </p:custDataLst>
            </p:nvPr>
          </p:nvSpPr>
          <p:spPr bwMode="auto">
            <a:xfrm>
              <a:off x="1447800" y="30861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It sublimes</a:t>
              </a:r>
            </a:p>
          </p:txBody>
        </p:sp>
        <p:pic>
          <p:nvPicPr>
            <p:cNvPr id="29712" name="Picture 6" descr="answer-b.png"/>
            <p:cNvPicPr>
              <a:picLocks/>
            </p:cNvPicPr>
            <p:nvPr>
              <p:custDataLst>
                <p:tags r:id="rId15"/>
              </p:custDataLst>
            </p:nvPr>
          </p:nvPicPr>
          <p:blipFill>
            <a:blip r:embed="rId21">
              <a:extLst>
                <a:ext uri="{28A0092B-C50C-407E-A947-70E740481C1C}">
                  <a14:useLocalDpi xmlns:a14="http://schemas.microsoft.com/office/drawing/2010/main" val="0"/>
                </a:ext>
              </a:extLst>
            </a:blip>
            <a:srcRect/>
            <a:stretch>
              <a:fillRect/>
            </a:stretch>
          </p:blipFill>
          <p:spPr bwMode="auto">
            <a:xfrm>
              <a:off x="609600" y="307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1" name="Group 10"/>
          <p:cNvGrpSpPr>
            <a:grpSpLocks/>
          </p:cNvGrpSpPr>
          <p:nvPr>
            <p:custDataLst>
              <p:tags r:id="rId5"/>
            </p:custDataLst>
          </p:nvPr>
        </p:nvGrpSpPr>
        <p:grpSpPr bwMode="auto">
          <a:xfrm>
            <a:off x="631371" y="3909423"/>
            <a:ext cx="8077200" cy="685800"/>
            <a:chOff x="609600" y="3987800"/>
            <a:chExt cx="8077200" cy="685800"/>
          </a:xfrm>
        </p:grpSpPr>
        <p:sp>
          <p:nvSpPr>
            <p:cNvPr id="29709" name="TextBox 8"/>
            <p:cNvSpPr txBox="1">
              <a:spLocks noChangeArrowheads="1"/>
            </p:cNvSpPr>
            <p:nvPr>
              <p:custDataLst>
                <p:tags r:id="rId12"/>
              </p:custDataLst>
            </p:nvPr>
          </p:nvSpPr>
          <p:spPr bwMode="auto">
            <a:xfrm>
              <a:off x="1447800" y="40005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dirty="0">
                  <a:solidFill>
                    <a:srgbClr val="000000"/>
                  </a:solidFill>
                </a:rPr>
                <a:t>It vaporizes</a:t>
              </a:r>
            </a:p>
          </p:txBody>
        </p:sp>
        <p:pic>
          <p:nvPicPr>
            <p:cNvPr id="29710" name="Picture 9" descr="answer-c.png"/>
            <p:cNvPicPr>
              <a:picLocks/>
            </p:cNvPicPr>
            <p:nvPr>
              <p:custDataLst>
                <p:tags r:id="rId13"/>
              </p:custDataLst>
            </p:nvPr>
          </p:nvPicPr>
          <p:blipFill>
            <a:blip r:embed="rId22">
              <a:extLst>
                <a:ext uri="{28A0092B-C50C-407E-A947-70E740481C1C}">
                  <a14:useLocalDpi xmlns:a14="http://schemas.microsoft.com/office/drawing/2010/main" val="0"/>
                </a:ext>
              </a:extLst>
            </a:blip>
            <a:srcRect/>
            <a:stretch>
              <a:fillRect/>
            </a:stretch>
          </p:blipFill>
          <p:spPr bwMode="auto">
            <a:xfrm>
              <a:off x="609600" y="398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2" name="Group 13"/>
          <p:cNvGrpSpPr>
            <a:grpSpLocks/>
          </p:cNvGrpSpPr>
          <p:nvPr>
            <p:custDataLst>
              <p:tags r:id="rId6"/>
            </p:custDataLst>
          </p:nvPr>
        </p:nvGrpSpPr>
        <p:grpSpPr bwMode="auto">
          <a:xfrm>
            <a:off x="631371" y="4823823"/>
            <a:ext cx="8077200" cy="685800"/>
            <a:chOff x="609600" y="4902200"/>
            <a:chExt cx="8077200" cy="685800"/>
          </a:xfrm>
        </p:grpSpPr>
        <p:sp>
          <p:nvSpPr>
            <p:cNvPr id="29707" name="TextBox 11"/>
            <p:cNvSpPr txBox="1">
              <a:spLocks noChangeArrowheads="1"/>
            </p:cNvSpPr>
            <p:nvPr>
              <p:custDataLst>
                <p:tags r:id="rId10"/>
              </p:custDataLst>
            </p:nvPr>
          </p:nvSpPr>
          <p:spPr bwMode="auto">
            <a:xfrm>
              <a:off x="1447800" y="49149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It freezes</a:t>
              </a:r>
            </a:p>
          </p:txBody>
        </p:sp>
        <p:pic>
          <p:nvPicPr>
            <p:cNvPr id="29708" name="Picture 12" descr="answer-d.png"/>
            <p:cNvPicPr>
              <a:picLocks/>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a:off x="609600" y="490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3" name="Group 16"/>
          <p:cNvGrpSpPr>
            <a:grpSpLocks/>
          </p:cNvGrpSpPr>
          <p:nvPr>
            <p:custDataLst>
              <p:tags r:id="rId7"/>
            </p:custDataLst>
          </p:nvPr>
        </p:nvGrpSpPr>
        <p:grpSpPr bwMode="auto">
          <a:xfrm>
            <a:off x="631371" y="5738223"/>
            <a:ext cx="8077200" cy="685800"/>
            <a:chOff x="609600" y="5816600"/>
            <a:chExt cx="8077200" cy="685800"/>
          </a:xfrm>
        </p:grpSpPr>
        <p:sp>
          <p:nvSpPr>
            <p:cNvPr id="29705" name="TextBox 14"/>
            <p:cNvSpPr txBox="1">
              <a:spLocks noChangeArrowheads="1"/>
            </p:cNvSpPr>
            <p:nvPr>
              <p:custDataLst>
                <p:tags r:id="rId8"/>
              </p:custDataLst>
            </p:nvPr>
          </p:nvSpPr>
          <p:spPr bwMode="auto">
            <a:xfrm>
              <a:off x="1447800" y="5829300"/>
              <a:ext cx="723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solidFill>
                    <a:srgbClr val="000000"/>
                  </a:solidFill>
                </a:rPr>
                <a:t>No phase change occurs</a:t>
              </a:r>
            </a:p>
          </p:txBody>
        </p:sp>
        <p:pic>
          <p:nvPicPr>
            <p:cNvPr id="29706" name="Picture 15" descr="answer-e.png"/>
            <p:cNvPicPr>
              <a:picLocks/>
            </p:cNvPicPr>
            <p:nvPr>
              <p:custDataLst>
                <p:tags r:id="rId9"/>
              </p:custDataLst>
            </p:nvPr>
          </p:nvPicPr>
          <p:blipFill>
            <a:blip r:embed="rId24">
              <a:extLst>
                <a:ext uri="{28A0092B-C50C-407E-A947-70E740481C1C}">
                  <a14:useLocalDpi xmlns:a14="http://schemas.microsoft.com/office/drawing/2010/main" val="0"/>
                </a:ext>
              </a:extLst>
            </a:blip>
            <a:srcRect/>
            <a:stretch>
              <a:fillRect/>
            </a:stretch>
          </p:blipFill>
          <p:spPr bwMode="auto">
            <a:xfrm>
              <a:off x="609600" y="5816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 name="Straight Connector 2"/>
          <p:cNvCxnSpPr/>
          <p:nvPr/>
        </p:nvCxnSpPr>
        <p:spPr>
          <a:xfrm>
            <a:off x="4946754" y="3617323"/>
            <a:ext cx="427219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592428" y="2626723"/>
            <a:ext cx="10083" cy="2590800"/>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43266" y="2625092"/>
            <a:ext cx="0" cy="2675644"/>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89071" y="2218544"/>
            <a:ext cx="1593713" cy="369332"/>
          </a:xfrm>
          <a:prstGeom prst="rect">
            <a:avLst/>
          </a:prstGeom>
          <a:noFill/>
        </p:spPr>
        <p:txBody>
          <a:bodyPr wrap="square" rtlCol="0">
            <a:spAutoFit/>
          </a:bodyPr>
          <a:lstStyle/>
          <a:p>
            <a:pPr algn="ctr"/>
            <a:r>
              <a:rPr lang="en-US" b="1" i="1" dirty="0">
                <a:solidFill>
                  <a:srgbClr val="00B050"/>
                </a:solidFill>
              </a:rPr>
              <a:t>SOLID</a:t>
            </a:r>
          </a:p>
        </p:txBody>
      </p:sp>
      <p:sp>
        <p:nvSpPr>
          <p:cNvPr id="26" name="TextBox 25"/>
          <p:cNvSpPr txBox="1"/>
          <p:nvPr/>
        </p:nvSpPr>
        <p:spPr>
          <a:xfrm>
            <a:off x="7505655" y="2056110"/>
            <a:ext cx="1593713" cy="369332"/>
          </a:xfrm>
          <a:prstGeom prst="rect">
            <a:avLst/>
          </a:prstGeom>
          <a:noFill/>
        </p:spPr>
        <p:txBody>
          <a:bodyPr wrap="square" rtlCol="0">
            <a:spAutoFit/>
          </a:bodyPr>
          <a:lstStyle/>
          <a:p>
            <a:pPr algn="ctr"/>
            <a:r>
              <a:rPr lang="en-US" b="1" i="1" dirty="0">
                <a:solidFill>
                  <a:srgbClr val="00B050"/>
                </a:solidFill>
              </a:rPr>
              <a:t>LIQUID</a:t>
            </a:r>
          </a:p>
        </p:txBody>
      </p:sp>
      <p:sp>
        <p:nvSpPr>
          <p:cNvPr id="27" name="TextBox 26"/>
          <p:cNvSpPr txBox="1"/>
          <p:nvPr/>
        </p:nvSpPr>
        <p:spPr>
          <a:xfrm>
            <a:off x="6056427" y="4636873"/>
            <a:ext cx="1593713" cy="369332"/>
          </a:xfrm>
          <a:prstGeom prst="rect">
            <a:avLst/>
          </a:prstGeom>
          <a:noFill/>
        </p:spPr>
        <p:txBody>
          <a:bodyPr wrap="square" rtlCol="0">
            <a:spAutoFit/>
          </a:bodyPr>
          <a:lstStyle/>
          <a:p>
            <a:pPr algn="ctr"/>
            <a:r>
              <a:rPr lang="en-US" b="1" i="1" dirty="0">
                <a:solidFill>
                  <a:srgbClr val="00B050"/>
                </a:solidFill>
              </a:rPr>
              <a:t>GAS</a:t>
            </a:r>
          </a:p>
        </p:txBody>
      </p:sp>
      <p:sp>
        <p:nvSpPr>
          <p:cNvPr id="29" name="Rectangle 28"/>
          <p:cNvSpPr/>
          <p:nvPr/>
        </p:nvSpPr>
        <p:spPr>
          <a:xfrm>
            <a:off x="510751" y="3913389"/>
            <a:ext cx="2768026" cy="723484"/>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05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0972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0" y="5760720"/>
            <a:ext cx="12192000" cy="10972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613955" y="1935204"/>
            <a:ext cx="12174583" cy="2677656"/>
          </a:xfrm>
          <a:prstGeom prst="rect">
            <a:avLst/>
          </a:prstGeom>
          <a:noFill/>
        </p:spPr>
        <p:txBody>
          <a:bodyPr wrap="square" rtlCol="0">
            <a:spAutoFit/>
          </a:bodyPr>
          <a:lstStyle/>
          <a:p>
            <a:pPr algn="ctr"/>
            <a:r>
              <a:rPr lang="en-US" sz="7200" b="1" dirty="0">
                <a:latin typeface="Agency FB" panose="020B0503020202020204" pitchFamily="34" charset="0"/>
              </a:rPr>
              <a:t>“Mixed Phase Calorimetry”</a:t>
            </a:r>
          </a:p>
          <a:p>
            <a:pPr algn="ctr"/>
            <a:r>
              <a:rPr lang="en-US" sz="4800" dirty="0">
                <a:latin typeface="+mj-lt"/>
                <a:cs typeface="Arial" panose="020B0604020202020204" pitchFamily="34" charset="0"/>
              </a:rPr>
              <a:t>When you have a mixture </a:t>
            </a:r>
            <a:br>
              <a:rPr lang="en-US" sz="4800" dirty="0">
                <a:latin typeface="+mj-lt"/>
                <a:cs typeface="Arial" panose="020B0604020202020204" pitchFamily="34" charset="0"/>
              </a:rPr>
            </a:br>
            <a:r>
              <a:rPr lang="en-US" sz="4800" dirty="0">
                <a:latin typeface="+mj-lt"/>
                <a:cs typeface="Arial" panose="020B0604020202020204" pitchFamily="34" charset="0"/>
              </a:rPr>
              <a:t>of solids, liquids, gases</a:t>
            </a:r>
          </a:p>
        </p:txBody>
      </p:sp>
    </p:spTree>
    <p:extLst>
      <p:ext uri="{BB962C8B-B14F-4D97-AF65-F5344CB8AC3E}">
        <p14:creationId xmlns:p14="http://schemas.microsoft.com/office/powerpoint/2010/main" val="956922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78378"/>
            <a:ext cx="10554789" cy="1200329"/>
          </a:xfrm>
          <a:prstGeom prst="rect">
            <a:avLst/>
          </a:prstGeom>
          <a:noFill/>
        </p:spPr>
        <p:txBody>
          <a:bodyPr wrap="square" rtlCol="0">
            <a:spAutoFit/>
          </a:bodyPr>
          <a:lstStyle/>
          <a:p>
            <a:pPr algn="ctr"/>
            <a:r>
              <a:rPr lang="en-US" sz="7200" b="1" dirty="0">
                <a:latin typeface="Agency FB" panose="020B0503020202020204" pitchFamily="34" charset="0"/>
              </a:rPr>
              <a:t>Think About It</a:t>
            </a:r>
          </a:p>
        </p:txBody>
      </p:sp>
      <p:sp>
        <p:nvSpPr>
          <p:cNvPr id="2" name="TextBox 1"/>
          <p:cNvSpPr txBox="1"/>
          <p:nvPr/>
        </p:nvSpPr>
        <p:spPr>
          <a:xfrm>
            <a:off x="571180" y="1622851"/>
            <a:ext cx="9483634" cy="1200329"/>
          </a:xfrm>
          <a:prstGeom prst="rect">
            <a:avLst/>
          </a:prstGeom>
          <a:noFill/>
        </p:spPr>
        <p:txBody>
          <a:bodyPr wrap="square" rtlCol="0">
            <a:spAutoFit/>
          </a:bodyPr>
          <a:lstStyle/>
          <a:p>
            <a:pPr algn="ctr"/>
            <a:r>
              <a:rPr lang="en-US" sz="3600" b="1" dirty="0"/>
              <a:t>What happens when (in terms of heat) when you add ice to your water bottle?</a:t>
            </a:r>
          </a:p>
        </p:txBody>
      </p:sp>
      <p:pic>
        <p:nvPicPr>
          <p:cNvPr id="3" name="Picture 2"/>
          <p:cNvPicPr>
            <a:picLocks noChangeAspect="1"/>
          </p:cNvPicPr>
          <p:nvPr/>
        </p:nvPicPr>
        <p:blipFill>
          <a:blip r:embed="rId2"/>
          <a:stretch>
            <a:fillRect/>
          </a:stretch>
        </p:blipFill>
        <p:spPr>
          <a:xfrm>
            <a:off x="389341" y="3001740"/>
            <a:ext cx="2171700" cy="2105025"/>
          </a:xfrm>
          <a:prstGeom prst="rect">
            <a:avLst/>
          </a:prstGeom>
        </p:spPr>
      </p:pic>
      <p:pic>
        <p:nvPicPr>
          <p:cNvPr id="7" name="Picture 6"/>
          <p:cNvPicPr>
            <a:picLocks noChangeAspect="1"/>
          </p:cNvPicPr>
          <p:nvPr/>
        </p:nvPicPr>
        <p:blipFill>
          <a:blip r:embed="rId3"/>
          <a:stretch>
            <a:fillRect/>
          </a:stretch>
        </p:blipFill>
        <p:spPr>
          <a:xfrm>
            <a:off x="3399076" y="2867077"/>
            <a:ext cx="2143125" cy="2143125"/>
          </a:xfrm>
          <a:prstGeom prst="rect">
            <a:avLst/>
          </a:prstGeom>
        </p:spPr>
      </p:pic>
      <p:sp>
        <p:nvSpPr>
          <p:cNvPr id="9" name="TextBox 8"/>
          <p:cNvSpPr txBox="1"/>
          <p:nvPr/>
        </p:nvSpPr>
        <p:spPr>
          <a:xfrm>
            <a:off x="2967661" y="3553918"/>
            <a:ext cx="704684" cy="769441"/>
          </a:xfrm>
          <a:prstGeom prst="rect">
            <a:avLst/>
          </a:prstGeom>
          <a:noFill/>
        </p:spPr>
        <p:txBody>
          <a:bodyPr wrap="square" rtlCol="0">
            <a:spAutoFit/>
          </a:bodyPr>
          <a:lstStyle/>
          <a:p>
            <a:r>
              <a:rPr lang="en-US" sz="4400" dirty="0"/>
              <a:t>+</a:t>
            </a:r>
          </a:p>
        </p:txBody>
      </p:sp>
      <p:sp>
        <p:nvSpPr>
          <p:cNvPr id="10" name="TextBox 9"/>
          <p:cNvSpPr txBox="1"/>
          <p:nvPr/>
        </p:nvSpPr>
        <p:spPr>
          <a:xfrm>
            <a:off x="5408024" y="3369252"/>
            <a:ext cx="4467496" cy="954107"/>
          </a:xfrm>
          <a:prstGeom prst="rect">
            <a:avLst/>
          </a:prstGeom>
          <a:noFill/>
        </p:spPr>
        <p:txBody>
          <a:bodyPr wrap="square" rtlCol="0">
            <a:spAutoFit/>
          </a:bodyPr>
          <a:lstStyle/>
          <a:p>
            <a:r>
              <a:rPr lang="en-US" sz="2800" b="1" dirty="0"/>
              <a:t>Ice is absorbing, water is releasing energy…</a:t>
            </a:r>
          </a:p>
        </p:txBody>
      </p:sp>
      <p:sp>
        <p:nvSpPr>
          <p:cNvPr id="11" name="TextBox 10"/>
          <p:cNvSpPr txBox="1"/>
          <p:nvPr/>
        </p:nvSpPr>
        <p:spPr>
          <a:xfrm>
            <a:off x="1413338" y="5409194"/>
            <a:ext cx="6842388" cy="584775"/>
          </a:xfrm>
          <a:prstGeom prst="rect">
            <a:avLst/>
          </a:prstGeom>
          <a:solidFill>
            <a:schemeClr val="bg1"/>
          </a:solidFill>
        </p:spPr>
        <p:txBody>
          <a:bodyPr wrap="square" rtlCol="0">
            <a:spAutoFit/>
          </a:bodyPr>
          <a:lstStyle/>
          <a:p>
            <a:pPr algn="ctr"/>
            <a:r>
              <a:rPr lang="en-US" sz="3200" i="1" dirty="0"/>
              <a:t>We can still calculate Q!</a:t>
            </a:r>
          </a:p>
        </p:txBody>
      </p:sp>
    </p:spTree>
    <p:extLst>
      <p:ext uri="{BB962C8B-B14F-4D97-AF65-F5344CB8AC3E}">
        <p14:creationId xmlns:p14="http://schemas.microsoft.com/office/powerpoint/2010/main" val="53125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143693"/>
            <a:ext cx="9980023" cy="1015663"/>
          </a:xfrm>
          <a:prstGeom prst="rect">
            <a:avLst/>
          </a:prstGeom>
          <a:noFill/>
        </p:spPr>
        <p:txBody>
          <a:bodyPr wrap="square" rtlCol="0">
            <a:spAutoFit/>
          </a:bodyPr>
          <a:lstStyle/>
          <a:p>
            <a:pPr algn="ctr"/>
            <a:r>
              <a:rPr lang="en-US" sz="6000" b="1" dirty="0">
                <a:latin typeface="Agency FB" panose="020B0503020202020204" pitchFamily="34" charset="0"/>
              </a:rPr>
              <a:t>Mixtures of Solids and Liquids</a:t>
            </a:r>
          </a:p>
        </p:txBody>
      </p:sp>
      <p:sp>
        <p:nvSpPr>
          <p:cNvPr id="3" name="Rectangle 2"/>
          <p:cNvSpPr/>
          <p:nvPr/>
        </p:nvSpPr>
        <p:spPr>
          <a:xfrm>
            <a:off x="705393" y="1616503"/>
            <a:ext cx="9274630" cy="5016758"/>
          </a:xfrm>
          <a:prstGeom prst="rect">
            <a:avLst/>
          </a:prstGeom>
        </p:spPr>
        <p:txBody>
          <a:bodyPr wrap="square">
            <a:spAutoFit/>
          </a:bodyPr>
          <a:lstStyle/>
          <a:p>
            <a:r>
              <a:rPr lang="en-US" altLang="en-US" sz="3200" b="1" u="sng" dirty="0"/>
              <a:t>The Problem: </a:t>
            </a:r>
            <a:r>
              <a:rPr lang="en-US" altLang="en-US" sz="3200" dirty="0"/>
              <a:t>We are going to do problems that involve a phase change AND heating. Something like you drop ice into water, what temperature will the mixture be at the end?</a:t>
            </a:r>
          </a:p>
          <a:p>
            <a:endParaRPr lang="en-US" altLang="en-US" sz="3200" dirty="0"/>
          </a:p>
          <a:p>
            <a:r>
              <a:rPr lang="en-US" altLang="en-US" sz="3200" b="1" dirty="0"/>
              <a:t>To solve this, think about this: </a:t>
            </a:r>
          </a:p>
          <a:p>
            <a:pPr marL="457200" indent="-457200">
              <a:buFont typeface="Arial" panose="020B0604020202020204" pitchFamily="34" charset="0"/>
              <a:buChar char="•"/>
            </a:pPr>
            <a:r>
              <a:rPr lang="en-US" altLang="en-US" sz="3200" dirty="0"/>
              <a:t>As ice melts, the temperature does not change</a:t>
            </a:r>
          </a:p>
          <a:p>
            <a:pPr marL="457200" indent="-457200">
              <a:buFont typeface="Arial" panose="020B0604020202020204" pitchFamily="34" charset="0"/>
              <a:buChar char="•"/>
            </a:pPr>
            <a:r>
              <a:rPr lang="en-US" altLang="en-US" sz="3200" dirty="0"/>
              <a:t>BUT as soon as the ice melts the temp will rise</a:t>
            </a:r>
          </a:p>
          <a:p>
            <a:pPr marL="457200" indent="-457200">
              <a:buFont typeface="Arial" panose="020B0604020202020204" pitchFamily="34" charset="0"/>
              <a:buChar char="•"/>
            </a:pPr>
            <a:r>
              <a:rPr lang="en-US" altLang="en-US" sz="3200" dirty="0"/>
              <a:t>We are still using </a:t>
            </a:r>
          </a:p>
          <a:p>
            <a:pPr algn="ctr"/>
            <a:r>
              <a:rPr lang="en-US" altLang="en-US" sz="3200" dirty="0" err="1"/>
              <a:t>Q</a:t>
            </a:r>
            <a:r>
              <a:rPr lang="en-US" altLang="en-US" sz="3200" baseline="-25000" dirty="0" err="1"/>
              <a:t>ice</a:t>
            </a:r>
            <a:r>
              <a:rPr lang="en-US" altLang="en-US" sz="3200" dirty="0"/>
              <a:t>=-</a:t>
            </a:r>
            <a:r>
              <a:rPr lang="en-US" altLang="en-US" sz="3200" dirty="0" err="1"/>
              <a:t>Q</a:t>
            </a:r>
            <a:r>
              <a:rPr lang="en-US" altLang="en-US" sz="3200" baseline="-25000" dirty="0" err="1"/>
              <a:t>water</a:t>
            </a:r>
            <a:endParaRPr lang="en-US" altLang="en-US" sz="3200" baseline="-25000" dirty="0"/>
          </a:p>
        </p:txBody>
      </p:sp>
    </p:spTree>
    <p:extLst>
      <p:ext uri="{BB962C8B-B14F-4D97-AF65-F5344CB8AC3E}">
        <p14:creationId xmlns:p14="http://schemas.microsoft.com/office/powerpoint/2010/main" val="29025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130630"/>
            <a:ext cx="9980023" cy="1015663"/>
          </a:xfrm>
          <a:prstGeom prst="rect">
            <a:avLst/>
          </a:prstGeom>
          <a:noFill/>
        </p:spPr>
        <p:txBody>
          <a:bodyPr wrap="square" rtlCol="0">
            <a:spAutoFit/>
          </a:bodyPr>
          <a:lstStyle/>
          <a:p>
            <a:pPr algn="ctr"/>
            <a:r>
              <a:rPr lang="en-US" sz="6000" b="1" dirty="0">
                <a:latin typeface="Agency FB" panose="020B0503020202020204" pitchFamily="34" charset="0"/>
              </a:rPr>
              <a:t>These can get tricky…</a:t>
            </a:r>
          </a:p>
        </p:txBody>
      </p:sp>
      <p:sp>
        <p:nvSpPr>
          <p:cNvPr id="3" name="Rectangle 2"/>
          <p:cNvSpPr/>
          <p:nvPr/>
        </p:nvSpPr>
        <p:spPr>
          <a:xfrm>
            <a:off x="-4354" y="1383207"/>
            <a:ext cx="12196354" cy="4626908"/>
          </a:xfrm>
          <a:prstGeom prst="rect">
            <a:avLst/>
          </a:prstGeom>
          <a:solidFill>
            <a:schemeClr val="bg1"/>
          </a:solidFill>
        </p:spPr>
        <p:txBody>
          <a:bodyPr wrap="square">
            <a:spAutoFit/>
          </a:bodyPr>
          <a:lstStyle/>
          <a:p>
            <a:pPr algn="ctr"/>
            <a:r>
              <a:rPr lang="en-US" altLang="en-US" sz="4000" b="1" dirty="0"/>
              <a:t>What if you have ice at -10°C and water at 50°C?</a:t>
            </a:r>
          </a:p>
          <a:p>
            <a:pPr algn="ctr"/>
            <a:endParaRPr lang="en-US" altLang="en-US" sz="1200" b="1" dirty="0"/>
          </a:p>
          <a:p>
            <a:pPr algn="ctr"/>
            <a:r>
              <a:rPr lang="en-US" altLang="en-US" sz="3600" dirty="0"/>
              <a:t>Have to heat ice </a:t>
            </a:r>
            <a:r>
              <a:rPr lang="en-US" altLang="en-US" sz="3600" u="sng" dirty="0"/>
              <a:t>AND</a:t>
            </a:r>
            <a:r>
              <a:rPr lang="en-US" altLang="en-US" sz="3600" dirty="0"/>
              <a:t> melt it </a:t>
            </a:r>
            <a:r>
              <a:rPr lang="en-US" altLang="en-US" sz="3600" u="sng" dirty="0"/>
              <a:t>AND</a:t>
            </a:r>
            <a:r>
              <a:rPr lang="en-US" altLang="en-US" sz="3600" dirty="0"/>
              <a:t> heat it up a bit</a:t>
            </a:r>
            <a:br>
              <a:rPr lang="en-US" altLang="en-US" sz="3600" dirty="0"/>
            </a:br>
            <a:r>
              <a:rPr lang="en-US" altLang="en-US" sz="3600" dirty="0"/>
              <a:t>And also cool water down</a:t>
            </a:r>
          </a:p>
          <a:p>
            <a:pPr algn="ctr"/>
            <a:endParaRPr lang="en-US" altLang="en-US" sz="2400" b="1" dirty="0"/>
          </a:p>
          <a:p>
            <a:r>
              <a:rPr lang="en-US" altLang="en-US" sz="4000" b="1" dirty="0"/>
              <a:t>Still have to do </a:t>
            </a:r>
            <a:r>
              <a:rPr lang="en-US" altLang="en-US" sz="4000" b="1" dirty="0" err="1"/>
              <a:t>Q</a:t>
            </a:r>
            <a:r>
              <a:rPr lang="en-US" altLang="en-US" sz="4000" b="1" baseline="-25000" dirty="0" err="1"/>
              <a:t>ice</a:t>
            </a:r>
            <a:r>
              <a:rPr lang="en-US" altLang="en-US" sz="4000" b="1" dirty="0"/>
              <a:t> = - </a:t>
            </a:r>
            <a:r>
              <a:rPr lang="en-US" altLang="en-US" sz="4000" b="1" dirty="0" err="1"/>
              <a:t>Q</a:t>
            </a:r>
            <a:r>
              <a:rPr lang="en-US" altLang="en-US" sz="4000" b="1" baseline="-25000" dirty="0" err="1"/>
              <a:t>water</a:t>
            </a:r>
            <a:r>
              <a:rPr lang="en-US" altLang="en-US" sz="4000" b="1" baseline="-25000" dirty="0"/>
              <a:t> </a:t>
            </a:r>
            <a:r>
              <a:rPr lang="en-US" altLang="en-US" sz="4000" b="1" dirty="0"/>
              <a:t> but this time…</a:t>
            </a:r>
            <a:br>
              <a:rPr lang="en-US" altLang="en-US" sz="4000" b="1" dirty="0"/>
            </a:br>
            <a:endParaRPr lang="en-US" altLang="en-US" sz="4000" b="1" baseline="-25000" dirty="0"/>
          </a:p>
          <a:p>
            <a:r>
              <a:rPr lang="en-US" altLang="en-US" sz="4000" b="1" dirty="0"/>
              <a:t>     (</a:t>
            </a:r>
            <a:r>
              <a:rPr lang="en-US" altLang="en-US" sz="4000" b="1" dirty="0" err="1"/>
              <a:t>mC∆T</a:t>
            </a:r>
            <a:r>
              <a:rPr lang="en-US" altLang="en-US" sz="4000" b="1" dirty="0"/>
              <a:t>   +   mL    +   </a:t>
            </a:r>
            <a:r>
              <a:rPr lang="en-US" altLang="en-US" sz="4000" b="1" dirty="0" err="1"/>
              <a:t>mC∆T</a:t>
            </a:r>
            <a:r>
              <a:rPr lang="en-US" altLang="en-US" sz="4000" b="1" dirty="0"/>
              <a:t> )   =    -</a:t>
            </a:r>
            <a:r>
              <a:rPr lang="en-US" altLang="en-US" sz="4000" b="1" dirty="0" err="1"/>
              <a:t>mC∆T</a:t>
            </a:r>
            <a:br>
              <a:rPr lang="en-US" altLang="en-US" sz="4000" b="1" dirty="0"/>
            </a:br>
            <a:r>
              <a:rPr lang="en-US" altLang="en-US" sz="4000" b="1" dirty="0"/>
              <a:t>     </a:t>
            </a:r>
            <a:r>
              <a:rPr lang="en-US" altLang="en-US" sz="3200" dirty="0"/>
              <a:t>Heat ice       melt ice     heat cold liq.        cool warm liq.</a:t>
            </a:r>
          </a:p>
        </p:txBody>
      </p:sp>
    </p:spTree>
    <p:extLst>
      <p:ext uri="{BB962C8B-B14F-4D97-AF65-F5344CB8AC3E}">
        <p14:creationId xmlns:p14="http://schemas.microsoft.com/office/powerpoint/2010/main" val="2173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130630"/>
            <a:ext cx="9980023" cy="1015663"/>
          </a:xfrm>
          <a:prstGeom prst="rect">
            <a:avLst/>
          </a:prstGeom>
          <a:noFill/>
        </p:spPr>
        <p:txBody>
          <a:bodyPr wrap="square" rtlCol="0">
            <a:spAutoFit/>
          </a:bodyPr>
          <a:lstStyle/>
          <a:p>
            <a:pPr algn="ctr"/>
            <a:r>
              <a:rPr lang="en-US" sz="6000" b="1">
                <a:latin typeface="Agency FB" panose="020B0503020202020204" pitchFamily="34" charset="0"/>
              </a:rPr>
              <a:t>Practice Problem</a:t>
            </a:r>
            <a:endParaRPr lang="en-US" sz="6000" b="1" dirty="0">
              <a:latin typeface="Agency FB" panose="020B0503020202020204" pitchFamily="34" charset="0"/>
            </a:endParaRPr>
          </a:p>
        </p:txBody>
      </p:sp>
      <p:sp>
        <p:nvSpPr>
          <p:cNvPr id="3" name="Rectangle 2"/>
          <p:cNvSpPr/>
          <p:nvPr/>
        </p:nvSpPr>
        <p:spPr>
          <a:xfrm>
            <a:off x="1175656" y="1615828"/>
            <a:ext cx="7942218" cy="1569660"/>
          </a:xfrm>
          <a:prstGeom prst="rect">
            <a:avLst/>
          </a:prstGeom>
          <a:solidFill>
            <a:schemeClr val="bg1"/>
          </a:solidFill>
        </p:spPr>
        <p:txBody>
          <a:bodyPr wrap="square">
            <a:spAutoFit/>
          </a:bodyPr>
          <a:lstStyle/>
          <a:p>
            <a:pPr algn="ctr"/>
            <a:r>
              <a:rPr lang="en-US" altLang="en-US" sz="4800" b="1" dirty="0"/>
              <a:t>Let’s do problem #16 from </a:t>
            </a:r>
            <a:br>
              <a:rPr lang="en-US" altLang="en-US" sz="4800" b="1" dirty="0"/>
            </a:br>
            <a:r>
              <a:rPr lang="en-US" altLang="en-US" sz="4800" b="1"/>
              <a:t>WS #7 </a:t>
            </a:r>
            <a:r>
              <a:rPr lang="en-US" altLang="en-US" sz="4800" b="1" dirty="0"/>
              <a:t>together</a:t>
            </a:r>
          </a:p>
        </p:txBody>
      </p:sp>
    </p:spTree>
    <p:extLst>
      <p:ext uri="{BB962C8B-B14F-4D97-AF65-F5344CB8AC3E}">
        <p14:creationId xmlns:p14="http://schemas.microsoft.com/office/powerpoint/2010/main" val="38638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ndothermic reactio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904" y="2300554"/>
            <a:ext cx="5976284" cy="43790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2192000" cy="1200329"/>
          </a:xfrm>
          <a:prstGeom prst="rect">
            <a:avLst/>
          </a:prstGeom>
          <a:noFill/>
        </p:spPr>
        <p:txBody>
          <a:bodyPr wrap="square" rtlCol="0">
            <a:spAutoFit/>
          </a:bodyPr>
          <a:lstStyle/>
          <a:p>
            <a:pPr algn="ctr"/>
            <a:r>
              <a:rPr lang="en-US" sz="7200" b="1" dirty="0">
                <a:latin typeface="Agency FB" panose="020B0503020202020204" pitchFamily="34" charset="0"/>
              </a:rPr>
              <a:t>Reaction Diagrams</a:t>
            </a:r>
          </a:p>
        </p:txBody>
      </p:sp>
      <p:sp>
        <p:nvSpPr>
          <p:cNvPr id="7" name="TextBox 6"/>
          <p:cNvSpPr txBox="1"/>
          <p:nvPr/>
        </p:nvSpPr>
        <p:spPr>
          <a:xfrm>
            <a:off x="6773091" y="4342874"/>
            <a:ext cx="627017" cy="400110"/>
          </a:xfrm>
          <a:prstGeom prst="rect">
            <a:avLst/>
          </a:prstGeom>
          <a:solidFill>
            <a:schemeClr val="bg1"/>
          </a:solidFill>
        </p:spPr>
        <p:txBody>
          <a:bodyPr wrap="square" rtlCol="0">
            <a:spAutoFit/>
          </a:bodyPr>
          <a:lstStyle/>
          <a:p>
            <a:r>
              <a:rPr lang="el-GR" sz="2000" dirty="0">
                <a:latin typeface="Verdana" panose="020B0604030504040204" pitchFamily="34" charset="0"/>
                <a:ea typeface="Verdana" panose="020B0604030504040204" pitchFamily="34" charset="0"/>
              </a:rPr>
              <a:t>Δ</a:t>
            </a:r>
            <a:r>
              <a:rPr lang="en-US" sz="2000" dirty="0">
                <a:latin typeface="Verdana" panose="020B0604030504040204" pitchFamily="34" charset="0"/>
                <a:ea typeface="Verdana" panose="020B0604030504040204" pitchFamily="34" charset="0"/>
              </a:rPr>
              <a:t>H</a:t>
            </a:r>
            <a:endParaRPr lang="en-US" sz="2000" dirty="0"/>
          </a:p>
        </p:txBody>
      </p:sp>
      <p:sp>
        <p:nvSpPr>
          <p:cNvPr id="8" name="TextBox 7"/>
          <p:cNvSpPr txBox="1"/>
          <p:nvPr/>
        </p:nvSpPr>
        <p:spPr>
          <a:xfrm>
            <a:off x="806824" y="1613647"/>
            <a:ext cx="9654988" cy="523220"/>
          </a:xfrm>
          <a:prstGeom prst="rect">
            <a:avLst/>
          </a:prstGeom>
          <a:noFill/>
        </p:spPr>
        <p:txBody>
          <a:bodyPr wrap="square" rtlCol="0">
            <a:spAutoFit/>
          </a:bodyPr>
          <a:lstStyle/>
          <a:p>
            <a:r>
              <a:rPr lang="en-US" sz="2800" b="1" dirty="0"/>
              <a:t>Draw and label an ENDOTHERMIC reaction diagram.</a:t>
            </a:r>
          </a:p>
        </p:txBody>
      </p:sp>
      <p:cxnSp>
        <p:nvCxnSpPr>
          <p:cNvPr id="11" name="Straight Arrow Connector 10"/>
          <p:cNvCxnSpPr/>
          <p:nvPr/>
        </p:nvCxnSpPr>
        <p:spPr>
          <a:xfrm flipV="1">
            <a:off x="6696635" y="4105836"/>
            <a:ext cx="0" cy="6409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1888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 y="0"/>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093" y="1200329"/>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9451" y="171081"/>
            <a:ext cx="12001522" cy="1077218"/>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Determine the final temperature when 18.0</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g of ice at -10.0°C mixes with 275.0 grams of water at 60.0°C</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flipH="1">
            <a:off x="4249775" y="1705835"/>
            <a:ext cx="6076" cy="504954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667502" y="3301187"/>
            <a:ext cx="0" cy="6858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55622" y="2981170"/>
            <a:ext cx="365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55622" y="4854900"/>
            <a:ext cx="365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98154" y="2777486"/>
            <a:ext cx="7001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sp>
        <p:nvSpPr>
          <p:cNvPr id="22" name="TextBox 21"/>
          <p:cNvSpPr txBox="1"/>
          <p:nvPr/>
        </p:nvSpPr>
        <p:spPr>
          <a:xfrm>
            <a:off x="3570353" y="4665794"/>
            <a:ext cx="41869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 name="TextBox 22"/>
          <p:cNvSpPr txBox="1"/>
          <p:nvPr/>
        </p:nvSpPr>
        <p:spPr>
          <a:xfrm>
            <a:off x="782760" y="2431671"/>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Heat ice</a:t>
            </a:r>
          </a:p>
        </p:txBody>
      </p:sp>
      <p:sp>
        <p:nvSpPr>
          <p:cNvPr id="24" name="Oval 23"/>
          <p:cNvSpPr/>
          <p:nvPr/>
        </p:nvSpPr>
        <p:spPr>
          <a:xfrm>
            <a:off x="273151" y="2495458"/>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5705" y="3026898"/>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Melt ice</a:t>
            </a:r>
          </a:p>
        </p:txBody>
      </p:sp>
      <p:sp>
        <p:nvSpPr>
          <p:cNvPr id="26" name="Oval 25"/>
          <p:cNvSpPr/>
          <p:nvPr/>
        </p:nvSpPr>
        <p:spPr>
          <a:xfrm>
            <a:off x="273151" y="3090685"/>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p:cNvCxnSpPr/>
          <p:nvPr/>
        </p:nvCxnSpPr>
        <p:spPr>
          <a:xfrm>
            <a:off x="3507351" y="1382467"/>
            <a:ext cx="0" cy="548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47607" y="4852019"/>
            <a:ext cx="15544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255851" y="4843378"/>
            <a:ext cx="1311306" cy="1910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924332" y="1504862"/>
            <a:ext cx="1097280" cy="14630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774344" y="5664739"/>
            <a:ext cx="274320" cy="2743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775705" y="3685912"/>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Heat liquid</a:t>
            </a:r>
          </a:p>
        </p:txBody>
      </p:sp>
      <p:sp>
        <p:nvSpPr>
          <p:cNvPr id="66" name="Oval 65"/>
          <p:cNvSpPr/>
          <p:nvPr/>
        </p:nvSpPr>
        <p:spPr>
          <a:xfrm>
            <a:off x="266096" y="3749699"/>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p:cNvSpPr txBox="1"/>
          <p:nvPr/>
        </p:nvSpPr>
        <p:spPr>
          <a:xfrm>
            <a:off x="728080" y="5470639"/>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rPr>
              <a:t>Cool liquid</a:t>
            </a:r>
          </a:p>
        </p:txBody>
      </p:sp>
      <p:sp>
        <p:nvSpPr>
          <p:cNvPr id="68" name="Oval 67"/>
          <p:cNvSpPr/>
          <p:nvPr/>
        </p:nvSpPr>
        <p:spPr>
          <a:xfrm>
            <a:off x="225526" y="5534426"/>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Straight Connector 79"/>
          <p:cNvCxnSpPr/>
          <p:nvPr/>
        </p:nvCxnSpPr>
        <p:spPr>
          <a:xfrm>
            <a:off x="8384842" y="2959183"/>
            <a:ext cx="15544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833945" y="4747198"/>
            <a:ext cx="456843" cy="72344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567157" y="4640601"/>
            <a:ext cx="118872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8147891" y="3391597"/>
            <a:ext cx="437203" cy="83901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919856" y="4077929"/>
            <a:ext cx="335383" cy="505003"/>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7094983" y="2944193"/>
            <a:ext cx="1311306" cy="1910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015676" y="3188676"/>
            <a:ext cx="274320" cy="2743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5-Point Star 93"/>
          <p:cNvSpPr/>
          <p:nvPr/>
        </p:nvSpPr>
        <p:spPr>
          <a:xfrm>
            <a:off x="7324745" y="3613958"/>
            <a:ext cx="690931" cy="57126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p:cNvSpPr txBox="1"/>
          <p:nvPr/>
        </p:nvSpPr>
        <p:spPr>
          <a:xfrm>
            <a:off x="4516583" y="1671467"/>
            <a:ext cx="3703006" cy="584775"/>
          </a:xfrm>
          <a:prstGeom prst="rect">
            <a:avLst/>
          </a:prstGeom>
          <a:noFill/>
        </p:spPr>
        <p:txBody>
          <a:bodyPr wrap="square" rtlCol="0">
            <a:spAutoFit/>
          </a:bodyPr>
          <a:lstStyle/>
          <a:p>
            <a:r>
              <a:rPr lang="en-US" sz="3200" b="1" dirty="0">
                <a:solidFill>
                  <a:srgbClr val="0070C0"/>
                </a:solidFill>
              </a:rPr>
              <a:t>Cold water heats up</a:t>
            </a:r>
          </a:p>
        </p:txBody>
      </p:sp>
      <p:sp>
        <p:nvSpPr>
          <p:cNvPr id="97" name="TextBox 96"/>
          <p:cNvSpPr txBox="1"/>
          <p:nvPr/>
        </p:nvSpPr>
        <p:spPr>
          <a:xfrm>
            <a:off x="10012879" y="3018689"/>
            <a:ext cx="2219847" cy="1077218"/>
          </a:xfrm>
          <a:prstGeom prst="rect">
            <a:avLst/>
          </a:prstGeom>
          <a:noFill/>
        </p:spPr>
        <p:txBody>
          <a:bodyPr wrap="square" rtlCol="0">
            <a:spAutoFit/>
          </a:bodyPr>
          <a:lstStyle/>
          <a:p>
            <a:r>
              <a:rPr lang="en-US" sz="3200" b="1" dirty="0">
                <a:solidFill>
                  <a:schemeClr val="accent2"/>
                </a:solidFill>
              </a:rPr>
              <a:t>Hot water </a:t>
            </a:r>
            <a:br>
              <a:rPr lang="en-US" sz="3200" b="1" dirty="0">
                <a:solidFill>
                  <a:schemeClr val="accent2"/>
                </a:solidFill>
              </a:rPr>
            </a:br>
            <a:r>
              <a:rPr lang="en-US" sz="3200" b="1" dirty="0">
                <a:solidFill>
                  <a:schemeClr val="accent2"/>
                </a:solidFill>
              </a:rPr>
              <a:t>cools down</a:t>
            </a:r>
          </a:p>
        </p:txBody>
      </p:sp>
      <p:sp>
        <p:nvSpPr>
          <p:cNvPr id="98" name="TextBox 97"/>
          <p:cNvSpPr txBox="1"/>
          <p:nvPr/>
        </p:nvSpPr>
        <p:spPr>
          <a:xfrm>
            <a:off x="8219589" y="1516922"/>
            <a:ext cx="764610" cy="923330"/>
          </a:xfrm>
          <a:prstGeom prst="rect">
            <a:avLst/>
          </a:prstGeom>
          <a:noFill/>
        </p:spPr>
        <p:txBody>
          <a:bodyPr wrap="square" rtlCol="0">
            <a:spAutoFit/>
          </a:bodyPr>
          <a:lstStyle/>
          <a:p>
            <a:r>
              <a:rPr lang="en-US" sz="5400" b="1" dirty="0">
                <a:solidFill>
                  <a:srgbClr val="0070C0"/>
                </a:solidFill>
              </a:rPr>
              <a:t>Q</a:t>
            </a:r>
          </a:p>
        </p:txBody>
      </p:sp>
      <p:sp>
        <p:nvSpPr>
          <p:cNvPr id="99" name="TextBox 98"/>
          <p:cNvSpPr txBox="1"/>
          <p:nvPr/>
        </p:nvSpPr>
        <p:spPr>
          <a:xfrm>
            <a:off x="10849760" y="4146695"/>
            <a:ext cx="1351333" cy="923330"/>
          </a:xfrm>
          <a:prstGeom prst="rect">
            <a:avLst/>
          </a:prstGeom>
          <a:noFill/>
        </p:spPr>
        <p:txBody>
          <a:bodyPr wrap="square" rtlCol="0">
            <a:spAutoFit/>
          </a:bodyPr>
          <a:lstStyle/>
          <a:p>
            <a:r>
              <a:rPr lang="en-US" sz="5400" b="1" dirty="0">
                <a:solidFill>
                  <a:schemeClr val="accent2"/>
                </a:solidFill>
              </a:rPr>
              <a:t>- Q</a:t>
            </a:r>
          </a:p>
        </p:txBody>
      </p:sp>
      <p:sp>
        <p:nvSpPr>
          <p:cNvPr id="101" name="TextBox 100"/>
          <p:cNvSpPr txBox="1"/>
          <p:nvPr/>
        </p:nvSpPr>
        <p:spPr>
          <a:xfrm>
            <a:off x="4991402" y="3136904"/>
            <a:ext cx="1776568" cy="954107"/>
          </a:xfrm>
          <a:prstGeom prst="rect">
            <a:avLst/>
          </a:prstGeom>
          <a:solidFill>
            <a:srgbClr val="FFFF00">
              <a:alpha val="50196"/>
            </a:srgbClr>
          </a:solidFill>
          <a:ln>
            <a:solidFill>
              <a:schemeClr val="tx1"/>
            </a:solidFill>
          </a:ln>
        </p:spPr>
        <p:txBody>
          <a:bodyPr wrap="square" rtlCol="0">
            <a:spAutoFit/>
          </a:bodyPr>
          <a:lstStyle/>
          <a:p>
            <a:r>
              <a:rPr lang="en-US" sz="2800" b="1" dirty="0" err="1"/>
              <a:t>T</a:t>
            </a:r>
            <a:r>
              <a:rPr lang="en-US" sz="2800" b="1" baseline="-25000" dirty="0" err="1"/>
              <a:t>final</a:t>
            </a:r>
            <a:r>
              <a:rPr lang="en-US" sz="2800" b="1" dirty="0"/>
              <a:t> of the mixture</a:t>
            </a:r>
          </a:p>
        </p:txBody>
      </p:sp>
      <p:cxnSp>
        <p:nvCxnSpPr>
          <p:cNvPr id="103" name="Straight Connector 102"/>
          <p:cNvCxnSpPr>
            <a:stCxn id="101" idx="3"/>
            <a:endCxn id="94" idx="1"/>
          </p:cNvCxnSpPr>
          <p:nvPr/>
        </p:nvCxnSpPr>
        <p:spPr>
          <a:xfrm>
            <a:off x="6767970" y="3613958"/>
            <a:ext cx="556776" cy="218205"/>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837387" y="5047430"/>
            <a:ext cx="2954885" cy="1261884"/>
          </a:xfrm>
          <a:prstGeom prst="rect">
            <a:avLst/>
          </a:prstGeom>
          <a:noFill/>
          <a:ln w="57150">
            <a:solidFill>
              <a:schemeClr val="tx1"/>
            </a:solidFill>
            <a:prstDash val="sysDot"/>
          </a:ln>
        </p:spPr>
        <p:txBody>
          <a:bodyPr wrap="square" rtlCol="0">
            <a:spAutoFit/>
          </a:bodyPr>
          <a:lstStyle/>
          <a:p>
            <a:pPr algn="ctr"/>
            <a:r>
              <a:rPr lang="en-US" sz="4400" b="1" dirty="0"/>
              <a:t>Q    =   -Q</a:t>
            </a:r>
          </a:p>
          <a:p>
            <a:r>
              <a:rPr lang="en-US" sz="3200" b="1" dirty="0"/>
              <a:t>  Cold        Warm</a:t>
            </a:r>
          </a:p>
        </p:txBody>
      </p:sp>
      <p:sp>
        <p:nvSpPr>
          <p:cNvPr id="106" name="TextBox 105"/>
          <p:cNvSpPr txBox="1"/>
          <p:nvPr/>
        </p:nvSpPr>
        <p:spPr>
          <a:xfrm>
            <a:off x="492098" y="1492105"/>
            <a:ext cx="2195903" cy="923330"/>
          </a:xfrm>
          <a:prstGeom prst="rect">
            <a:avLst/>
          </a:prstGeom>
          <a:noFill/>
        </p:spPr>
        <p:txBody>
          <a:bodyPr wrap="square" rtlCol="0">
            <a:spAutoFit/>
          </a:bodyPr>
          <a:lstStyle/>
          <a:p>
            <a:pPr algn="ctr"/>
            <a:r>
              <a:rPr lang="en-US" sz="5400" b="1" u="sng" dirty="0">
                <a:solidFill>
                  <a:srgbClr val="0070C0"/>
                </a:solidFill>
              </a:rPr>
              <a:t>Cold</a:t>
            </a:r>
          </a:p>
        </p:txBody>
      </p:sp>
      <p:sp>
        <p:nvSpPr>
          <p:cNvPr id="107" name="TextBox 106"/>
          <p:cNvSpPr txBox="1"/>
          <p:nvPr/>
        </p:nvSpPr>
        <p:spPr>
          <a:xfrm>
            <a:off x="460398" y="4527122"/>
            <a:ext cx="2374082" cy="923330"/>
          </a:xfrm>
          <a:prstGeom prst="rect">
            <a:avLst/>
          </a:prstGeom>
          <a:noFill/>
        </p:spPr>
        <p:txBody>
          <a:bodyPr wrap="square" rtlCol="0">
            <a:spAutoFit/>
          </a:bodyPr>
          <a:lstStyle/>
          <a:p>
            <a:pPr algn="ctr"/>
            <a:r>
              <a:rPr lang="en-US" sz="5400" b="1" u="sng" dirty="0">
                <a:solidFill>
                  <a:schemeClr val="accent2"/>
                </a:solidFill>
              </a:rPr>
              <a:t>Warm</a:t>
            </a:r>
            <a:endParaRPr lang="en-US" sz="5400" b="1" u="sng" baseline="-25000" dirty="0">
              <a:solidFill>
                <a:schemeClr val="accent2"/>
              </a:solidFill>
            </a:endParaRPr>
          </a:p>
        </p:txBody>
      </p:sp>
    </p:spTree>
    <p:extLst>
      <p:ext uri="{BB962C8B-B14F-4D97-AF65-F5344CB8AC3E}">
        <p14:creationId xmlns:p14="http://schemas.microsoft.com/office/powerpoint/2010/main" val="24788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P spid="25" grpId="0"/>
      <p:bldP spid="26" grpId="0" animBg="1"/>
      <p:bldP spid="27" grpId="0" animBg="1"/>
      <p:bldP spid="65" grpId="0"/>
      <p:bldP spid="66" grpId="0" animBg="1"/>
      <p:bldP spid="67" grpId="0"/>
      <p:bldP spid="68" grpId="0" animBg="1"/>
      <p:bldP spid="28" grpId="0" animBg="1"/>
      <p:bldP spid="94" grpId="0" animBg="1"/>
      <p:bldP spid="96" grpId="0"/>
      <p:bldP spid="97" grpId="0"/>
      <p:bldP spid="98" grpId="0"/>
      <p:bldP spid="99" grpId="0"/>
      <p:bldP spid="101" grpId="0" animBg="1"/>
      <p:bldP spid="104" grpId="0" animBg="1"/>
      <p:bldP spid="106" grpId="0"/>
      <p:bldP spid="10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 y="0"/>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093" y="1200329"/>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9451" y="171081"/>
            <a:ext cx="12001522" cy="1077218"/>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Determine the final temperature when 18.0</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g of ice at -10.0°C mixes with 275.0 grams of water at 60.0°C</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782760" y="2191831"/>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Heat ice</a:t>
            </a:r>
          </a:p>
        </p:txBody>
      </p:sp>
      <p:sp>
        <p:nvSpPr>
          <p:cNvPr id="24" name="Oval 23"/>
          <p:cNvSpPr/>
          <p:nvPr/>
        </p:nvSpPr>
        <p:spPr>
          <a:xfrm>
            <a:off x="273151" y="2255618"/>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775705" y="2787058"/>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Melt ice</a:t>
            </a:r>
          </a:p>
        </p:txBody>
      </p:sp>
      <p:sp>
        <p:nvSpPr>
          <p:cNvPr id="26" name="Oval 25"/>
          <p:cNvSpPr/>
          <p:nvPr/>
        </p:nvSpPr>
        <p:spPr>
          <a:xfrm>
            <a:off x="273151" y="2850845"/>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p:cNvCxnSpPr/>
          <p:nvPr/>
        </p:nvCxnSpPr>
        <p:spPr>
          <a:xfrm>
            <a:off x="3492361" y="1352487"/>
            <a:ext cx="0" cy="548640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75705" y="3446072"/>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Heat liquid</a:t>
            </a:r>
          </a:p>
        </p:txBody>
      </p:sp>
      <p:sp>
        <p:nvSpPr>
          <p:cNvPr id="66" name="Oval 65"/>
          <p:cNvSpPr/>
          <p:nvPr/>
        </p:nvSpPr>
        <p:spPr>
          <a:xfrm>
            <a:off x="266096" y="3509859"/>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p:cNvSpPr txBox="1"/>
          <p:nvPr/>
        </p:nvSpPr>
        <p:spPr>
          <a:xfrm>
            <a:off x="728080" y="5470639"/>
            <a:ext cx="20517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rPr>
              <a:t>Cool liquid</a:t>
            </a:r>
          </a:p>
        </p:txBody>
      </p:sp>
      <p:sp>
        <p:nvSpPr>
          <p:cNvPr id="68" name="Oval 67"/>
          <p:cNvSpPr/>
          <p:nvPr/>
        </p:nvSpPr>
        <p:spPr>
          <a:xfrm>
            <a:off x="225526" y="5534426"/>
            <a:ext cx="457200" cy="457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p:cNvSpPr txBox="1"/>
          <p:nvPr/>
        </p:nvSpPr>
        <p:spPr>
          <a:xfrm>
            <a:off x="8357578" y="711996"/>
            <a:ext cx="3840480" cy="492443"/>
          </a:xfrm>
          <a:prstGeom prst="rect">
            <a:avLst/>
          </a:prstGeom>
          <a:solidFill>
            <a:srgbClr val="FFFF00">
              <a:alpha val="50196"/>
            </a:srgbClr>
          </a:solidFill>
          <a:ln w="57150">
            <a:noFill/>
            <a:prstDash val="sysDot"/>
          </a:ln>
        </p:spPr>
        <p:txBody>
          <a:bodyPr wrap="square" lIns="0" tIns="0" rIns="0" bIns="0" rtlCol="0">
            <a:spAutoFit/>
          </a:bodyPr>
          <a:lstStyle/>
          <a:p>
            <a:pPr algn="ctr"/>
            <a:r>
              <a:rPr lang="en-US" sz="3200" b="1" dirty="0" err="1"/>
              <a:t>Qcold</a:t>
            </a:r>
            <a:r>
              <a:rPr lang="en-US" sz="3200" b="1" dirty="0"/>
              <a:t>    =   -</a:t>
            </a:r>
            <a:r>
              <a:rPr lang="en-US" sz="3200" b="1" dirty="0" err="1"/>
              <a:t>Qwarm</a:t>
            </a:r>
            <a:endParaRPr lang="en-US" sz="3200" b="1" dirty="0"/>
          </a:p>
        </p:txBody>
      </p:sp>
      <p:sp>
        <p:nvSpPr>
          <p:cNvPr id="106" name="TextBox 105"/>
          <p:cNvSpPr txBox="1"/>
          <p:nvPr/>
        </p:nvSpPr>
        <p:spPr>
          <a:xfrm>
            <a:off x="492098" y="1282245"/>
            <a:ext cx="2195903" cy="923330"/>
          </a:xfrm>
          <a:prstGeom prst="rect">
            <a:avLst/>
          </a:prstGeom>
          <a:noFill/>
        </p:spPr>
        <p:txBody>
          <a:bodyPr wrap="square" rtlCol="0">
            <a:spAutoFit/>
          </a:bodyPr>
          <a:lstStyle/>
          <a:p>
            <a:pPr algn="ctr"/>
            <a:r>
              <a:rPr lang="en-US" sz="5400" b="1" u="sng" dirty="0">
                <a:solidFill>
                  <a:srgbClr val="0070C0"/>
                </a:solidFill>
              </a:rPr>
              <a:t>Cold</a:t>
            </a:r>
          </a:p>
        </p:txBody>
      </p:sp>
      <p:sp>
        <p:nvSpPr>
          <p:cNvPr id="107" name="TextBox 106"/>
          <p:cNvSpPr txBox="1"/>
          <p:nvPr/>
        </p:nvSpPr>
        <p:spPr>
          <a:xfrm>
            <a:off x="460398" y="4527122"/>
            <a:ext cx="2374082" cy="923330"/>
          </a:xfrm>
          <a:prstGeom prst="rect">
            <a:avLst/>
          </a:prstGeom>
          <a:noFill/>
        </p:spPr>
        <p:txBody>
          <a:bodyPr wrap="square" rtlCol="0">
            <a:spAutoFit/>
          </a:bodyPr>
          <a:lstStyle/>
          <a:p>
            <a:pPr algn="ctr"/>
            <a:r>
              <a:rPr lang="en-US" sz="5400" b="1" u="sng" dirty="0">
                <a:solidFill>
                  <a:schemeClr val="accent2"/>
                </a:solidFill>
              </a:rPr>
              <a:t>Warm</a:t>
            </a:r>
            <a:endParaRPr lang="en-US" sz="5400" b="1" u="sng" baseline="-25000" dirty="0">
              <a:solidFill>
                <a:schemeClr val="accent2"/>
              </a:solidFill>
            </a:endParaRPr>
          </a:p>
        </p:txBody>
      </p:sp>
      <p:sp>
        <p:nvSpPr>
          <p:cNvPr id="41" name="TextBox 40"/>
          <p:cNvSpPr txBox="1"/>
          <p:nvPr/>
        </p:nvSpPr>
        <p:spPr>
          <a:xfrm>
            <a:off x="3571931" y="2174666"/>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42" name="TextBox 41"/>
          <p:cNvSpPr txBox="1"/>
          <p:nvPr/>
        </p:nvSpPr>
        <p:spPr>
          <a:xfrm>
            <a:off x="4345490" y="2159676"/>
            <a:ext cx="1555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mC∆T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43" name="TextBox 42"/>
          <p:cNvSpPr txBox="1"/>
          <p:nvPr/>
        </p:nvSpPr>
        <p:spPr>
          <a:xfrm>
            <a:off x="5640056" y="2159676"/>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(18g)</a:t>
            </a:r>
          </a:p>
        </p:txBody>
      </p:sp>
      <p:sp>
        <p:nvSpPr>
          <p:cNvPr id="44" name="TextBox 43"/>
          <p:cNvSpPr txBox="1"/>
          <p:nvPr/>
        </p:nvSpPr>
        <p:spPr>
          <a:xfrm>
            <a:off x="6513537" y="2159676"/>
            <a:ext cx="18090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(2.09</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gC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5" name="TextBox 44"/>
          <p:cNvSpPr txBox="1"/>
          <p:nvPr/>
        </p:nvSpPr>
        <p:spPr>
          <a:xfrm>
            <a:off x="8026119" y="2159676"/>
            <a:ext cx="24669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a:ln>
                  <a:noFill/>
                </a:ln>
                <a:solidFill>
                  <a:srgbClr val="00B050"/>
                </a:solidFill>
                <a:effectLst/>
                <a:uLnTx/>
                <a:uFillTx/>
                <a:latin typeface="Calibri" panose="020F0502020204030204"/>
                <a:ea typeface="+mn-ea"/>
                <a:cs typeface="+mn-cs"/>
              </a:rPr>
              <a:t>0°       10°</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6" name="TextBox 45"/>
          <p:cNvSpPr txBox="1"/>
          <p:nvPr/>
        </p:nvSpPr>
        <p:spPr>
          <a:xfrm>
            <a:off x="10493114" y="2159676"/>
            <a:ext cx="1800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Calibri" panose="020F0502020204030204"/>
                <a:ea typeface="+mn-ea"/>
                <a:cs typeface="+mn-cs"/>
              </a:rPr>
              <a:t>376.2 J</a:t>
            </a:r>
          </a:p>
        </p:txBody>
      </p:sp>
      <p:cxnSp>
        <p:nvCxnSpPr>
          <p:cNvPr id="47" name="Straight Connector 46"/>
          <p:cNvCxnSpPr/>
          <p:nvPr/>
        </p:nvCxnSpPr>
        <p:spPr>
          <a:xfrm>
            <a:off x="8912288" y="2366805"/>
            <a:ext cx="2286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726548" y="2499118"/>
            <a:ext cx="2286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95439" y="1236346"/>
            <a:ext cx="2195903" cy="923330"/>
          </a:xfrm>
          <a:prstGeom prst="rect">
            <a:avLst/>
          </a:prstGeom>
          <a:noFill/>
        </p:spPr>
        <p:txBody>
          <a:bodyPr wrap="square" rtlCol="0">
            <a:spAutoFit/>
          </a:bodyPr>
          <a:lstStyle/>
          <a:p>
            <a:pPr algn="ctr"/>
            <a:r>
              <a:rPr lang="en-US" sz="5400" b="1" u="sng" dirty="0">
                <a:solidFill>
                  <a:srgbClr val="0070C0"/>
                </a:solidFill>
              </a:rPr>
              <a:t>Cold</a:t>
            </a:r>
          </a:p>
        </p:txBody>
      </p:sp>
      <p:sp>
        <p:nvSpPr>
          <p:cNvPr id="50" name="TextBox 49"/>
          <p:cNvSpPr txBox="1"/>
          <p:nvPr/>
        </p:nvSpPr>
        <p:spPr>
          <a:xfrm>
            <a:off x="3449588" y="4542948"/>
            <a:ext cx="2374082" cy="923330"/>
          </a:xfrm>
          <a:prstGeom prst="rect">
            <a:avLst/>
          </a:prstGeom>
          <a:noFill/>
        </p:spPr>
        <p:txBody>
          <a:bodyPr wrap="square" rtlCol="0">
            <a:spAutoFit/>
          </a:bodyPr>
          <a:lstStyle/>
          <a:p>
            <a:pPr algn="ctr"/>
            <a:r>
              <a:rPr lang="en-US" sz="5400" b="1" u="sng" dirty="0">
                <a:solidFill>
                  <a:schemeClr val="accent2"/>
                </a:solidFill>
              </a:rPr>
              <a:t>Warm</a:t>
            </a:r>
            <a:endParaRPr lang="en-US" sz="5400" b="1" u="sng" baseline="-25000" dirty="0">
              <a:solidFill>
                <a:schemeClr val="accent2"/>
              </a:solidFill>
            </a:endParaRPr>
          </a:p>
        </p:txBody>
      </p:sp>
      <p:sp>
        <p:nvSpPr>
          <p:cNvPr id="53" name="TextBox 52"/>
          <p:cNvSpPr txBox="1"/>
          <p:nvPr/>
        </p:nvSpPr>
        <p:spPr>
          <a:xfrm>
            <a:off x="3571931" y="2749628"/>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55" name="TextBox 54"/>
          <p:cNvSpPr txBox="1"/>
          <p:nvPr/>
        </p:nvSpPr>
        <p:spPr>
          <a:xfrm>
            <a:off x="4375470" y="2734638"/>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mL = </a:t>
            </a:r>
          </a:p>
        </p:txBody>
      </p:sp>
      <p:sp>
        <p:nvSpPr>
          <p:cNvPr id="56" name="TextBox 55"/>
          <p:cNvSpPr txBox="1"/>
          <p:nvPr/>
        </p:nvSpPr>
        <p:spPr>
          <a:xfrm>
            <a:off x="5327826" y="2734638"/>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(18g)</a:t>
            </a:r>
          </a:p>
        </p:txBody>
      </p:sp>
      <p:sp>
        <p:nvSpPr>
          <p:cNvPr id="57" name="TextBox 56"/>
          <p:cNvSpPr txBox="1"/>
          <p:nvPr/>
        </p:nvSpPr>
        <p:spPr>
          <a:xfrm>
            <a:off x="6234412" y="2734638"/>
            <a:ext cx="22569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(334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58" name="TextBox 57"/>
          <p:cNvSpPr txBox="1"/>
          <p:nvPr/>
        </p:nvSpPr>
        <p:spPr>
          <a:xfrm>
            <a:off x="8014506" y="2734638"/>
            <a:ext cx="19126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Calibri" panose="020F0502020204030204"/>
                <a:ea typeface="+mn-ea"/>
                <a:cs typeface="+mn-cs"/>
              </a:rPr>
              <a:t>6012 J</a:t>
            </a:r>
          </a:p>
        </p:txBody>
      </p:sp>
      <p:sp>
        <p:nvSpPr>
          <p:cNvPr id="59" name="TextBox 58"/>
          <p:cNvSpPr txBox="1"/>
          <p:nvPr/>
        </p:nvSpPr>
        <p:spPr>
          <a:xfrm>
            <a:off x="3571931" y="3280501"/>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60" name="TextBox 59"/>
          <p:cNvSpPr txBox="1"/>
          <p:nvPr/>
        </p:nvSpPr>
        <p:spPr>
          <a:xfrm>
            <a:off x="4420440" y="3265511"/>
            <a:ext cx="1555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mC∆T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61" name="TextBox 60"/>
          <p:cNvSpPr txBox="1"/>
          <p:nvPr/>
        </p:nvSpPr>
        <p:spPr>
          <a:xfrm>
            <a:off x="5808997" y="3265511"/>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(18g)</a:t>
            </a:r>
          </a:p>
        </p:txBody>
      </p:sp>
      <p:sp>
        <p:nvSpPr>
          <p:cNvPr id="62" name="TextBox 61"/>
          <p:cNvSpPr txBox="1"/>
          <p:nvPr/>
        </p:nvSpPr>
        <p:spPr>
          <a:xfrm>
            <a:off x="6680434" y="3265511"/>
            <a:ext cx="18533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(4.18</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gC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3" name="TextBox 62"/>
          <p:cNvSpPr txBox="1"/>
          <p:nvPr/>
        </p:nvSpPr>
        <p:spPr>
          <a:xfrm>
            <a:off x="8215877" y="3265511"/>
            <a:ext cx="22664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srgbClr val="00B050"/>
                </a:solidFill>
                <a:effectLst/>
                <a:uLnTx/>
                <a:uFillTx/>
                <a:latin typeface="Calibri" panose="020F0502020204030204"/>
                <a:ea typeface="+mn-ea"/>
                <a:cs typeface="+mn-cs"/>
              </a:rPr>
              <a:t>Tf</a:t>
            </a:r>
            <a:r>
              <a:rPr kumimoji="0" lang="en-US" sz="3200" b="1" i="0" u="none" strike="noStrike" kern="1200" cap="none" spc="0" normalizeH="0" baseline="0" noProof="0" dirty="0">
                <a:ln>
                  <a:noFill/>
                </a:ln>
                <a:solidFill>
                  <a:srgbClr val="00B050"/>
                </a:solidFill>
                <a:effectLst/>
                <a:uLnTx/>
                <a:uFillTx/>
                <a:latin typeface="Calibri" panose="020F0502020204030204"/>
                <a:ea typeface="+mn-ea"/>
                <a:cs typeface="+mn-cs"/>
              </a:rPr>
              <a:t>° - 0°</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69" name="TextBox 68"/>
          <p:cNvSpPr txBox="1"/>
          <p:nvPr/>
        </p:nvSpPr>
        <p:spPr>
          <a:xfrm>
            <a:off x="10063177" y="3265510"/>
            <a:ext cx="19126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70C0"/>
                </a:solidFill>
                <a:effectLst/>
                <a:uLnTx/>
                <a:uFillTx/>
                <a:latin typeface="Calibri" panose="020F0502020204030204"/>
                <a:ea typeface="+mn-ea"/>
                <a:cs typeface="+mn-cs"/>
              </a:rPr>
              <a:t>75.24</a:t>
            </a:r>
            <a:r>
              <a:rPr kumimoji="0" lang="en-US" sz="3200" b="1" i="1" u="none" strike="noStrike" kern="1200" cap="none" spc="0" normalizeH="0" baseline="0" noProof="0" dirty="0">
                <a:ln>
                  <a:noFill/>
                </a:ln>
                <a:effectLst/>
                <a:uLnTx/>
                <a:uFillTx/>
                <a:latin typeface="Calibri" panose="020F0502020204030204"/>
                <a:ea typeface="+mn-ea"/>
                <a:cs typeface="+mn-cs"/>
              </a:rPr>
              <a:t>Tf</a:t>
            </a:r>
          </a:p>
        </p:txBody>
      </p:sp>
      <p:sp>
        <p:nvSpPr>
          <p:cNvPr id="70" name="TextBox 69"/>
          <p:cNvSpPr txBox="1"/>
          <p:nvPr/>
        </p:nvSpPr>
        <p:spPr>
          <a:xfrm>
            <a:off x="3571931" y="3914814"/>
            <a:ext cx="141979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err="1">
                <a:ln>
                  <a:noFill/>
                </a:ln>
                <a:solidFill>
                  <a:prstClr val="black"/>
                </a:solidFill>
                <a:effectLst/>
                <a:uLnTx/>
                <a:uFillTx/>
                <a:latin typeface="Calibri" panose="020F0502020204030204"/>
                <a:ea typeface="+mn-ea"/>
                <a:cs typeface="+mn-cs"/>
              </a:rPr>
              <a:t>cold</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71" name="TextBox 70"/>
          <p:cNvSpPr txBox="1"/>
          <p:nvPr/>
        </p:nvSpPr>
        <p:spPr>
          <a:xfrm>
            <a:off x="4836139" y="3962256"/>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72" name="TextBox 71"/>
          <p:cNvSpPr txBox="1"/>
          <p:nvPr/>
        </p:nvSpPr>
        <p:spPr>
          <a:xfrm>
            <a:off x="5658780" y="3962256"/>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2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3" name="TextBox 72"/>
          <p:cNvSpPr txBox="1"/>
          <p:nvPr/>
        </p:nvSpPr>
        <p:spPr>
          <a:xfrm>
            <a:off x="7357432" y="3962256"/>
            <a:ext cx="3704969"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 </a:t>
            </a:r>
            <a:r>
              <a:rPr lang="en-US" sz="3200" b="1" i="1" dirty="0">
                <a:solidFill>
                  <a:srgbClr val="0070C0"/>
                </a:solidFill>
                <a:latin typeface="Calibri" panose="020F0502020204030204"/>
              </a:rPr>
              <a:t>6388.2 + 75.24</a:t>
            </a:r>
            <a:r>
              <a:rPr lang="en-US" sz="3200" b="1" i="1" dirty="0">
                <a:latin typeface="Calibri" panose="020F0502020204030204"/>
              </a:rPr>
              <a:t>Tf</a:t>
            </a:r>
            <a:endParaRPr kumimoji="0" lang="en-US" sz="3200" b="1" i="1" u="none" strike="noStrike" kern="1200" cap="none" spc="0" normalizeH="0" baseline="0" noProof="0" dirty="0">
              <a:ln>
                <a:noFill/>
              </a:ln>
              <a:effectLst/>
              <a:uLnTx/>
              <a:uFillTx/>
              <a:latin typeface="Calibri" panose="020F0502020204030204"/>
            </a:endParaRPr>
          </a:p>
        </p:txBody>
      </p:sp>
      <p:sp>
        <p:nvSpPr>
          <p:cNvPr id="75" name="TextBox 74"/>
          <p:cNvSpPr txBox="1"/>
          <p:nvPr/>
        </p:nvSpPr>
        <p:spPr>
          <a:xfrm>
            <a:off x="6600614" y="3958173"/>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Box 75"/>
          <p:cNvSpPr txBox="1"/>
          <p:nvPr/>
        </p:nvSpPr>
        <p:spPr>
          <a:xfrm>
            <a:off x="3571931" y="5448390"/>
            <a:ext cx="1188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US" sz="3200" b="1"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77" name="TextBox 76"/>
          <p:cNvSpPr txBox="1"/>
          <p:nvPr/>
        </p:nvSpPr>
        <p:spPr>
          <a:xfrm>
            <a:off x="4497890" y="5433400"/>
            <a:ext cx="15557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mC∆T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78" name="TextBox 77"/>
          <p:cNvSpPr txBox="1"/>
          <p:nvPr/>
        </p:nvSpPr>
        <p:spPr>
          <a:xfrm>
            <a:off x="5901437" y="5433400"/>
            <a:ext cx="1460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(275g)</a:t>
            </a:r>
          </a:p>
        </p:txBody>
      </p:sp>
      <p:sp>
        <p:nvSpPr>
          <p:cNvPr id="79" name="TextBox 78"/>
          <p:cNvSpPr txBox="1"/>
          <p:nvPr/>
        </p:nvSpPr>
        <p:spPr>
          <a:xfrm>
            <a:off x="6997724" y="5433400"/>
            <a:ext cx="19145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(4.18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gC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1" name="TextBox 80"/>
          <p:cNvSpPr txBox="1"/>
          <p:nvPr/>
        </p:nvSpPr>
        <p:spPr>
          <a:xfrm>
            <a:off x="8590317" y="5433400"/>
            <a:ext cx="22664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3200" b="1" i="0" u="none" strike="noStrike" kern="1200" cap="none" spc="0" normalizeH="0" baseline="0" noProof="0" dirty="0" err="1">
                <a:ln>
                  <a:noFill/>
                </a:ln>
                <a:solidFill>
                  <a:srgbClr val="00B050"/>
                </a:solidFill>
                <a:effectLst/>
                <a:uLnTx/>
                <a:uFillTx/>
                <a:latin typeface="Calibri" panose="020F0502020204030204"/>
                <a:ea typeface="+mn-ea"/>
                <a:cs typeface="+mn-cs"/>
              </a:rPr>
              <a:t>Tf</a:t>
            </a:r>
            <a:r>
              <a:rPr kumimoji="0" lang="en-US" sz="3200" b="1" i="0" u="none" strike="noStrike" kern="1200" cap="none" spc="0" normalizeH="0" baseline="0" noProof="0" dirty="0">
                <a:ln>
                  <a:noFill/>
                </a:ln>
                <a:solidFill>
                  <a:srgbClr val="00B050"/>
                </a:solidFill>
                <a:effectLst/>
                <a:uLnTx/>
                <a:uFillTx/>
                <a:latin typeface="Calibri" panose="020F0502020204030204"/>
                <a:ea typeface="+mn-ea"/>
                <a:cs typeface="+mn-cs"/>
              </a:rPr>
              <a:t>° - 60°</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82" name="TextBox 81"/>
          <p:cNvSpPr txBox="1"/>
          <p:nvPr/>
        </p:nvSpPr>
        <p:spPr>
          <a:xfrm>
            <a:off x="8721048" y="6033165"/>
            <a:ext cx="3380855" cy="58477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accent2"/>
                </a:solidFill>
                <a:effectLst/>
                <a:uLnTx/>
                <a:uFillTx/>
                <a:latin typeface="Calibri" panose="020F0502020204030204"/>
                <a:ea typeface="+mn-ea"/>
                <a:cs typeface="+mn-cs"/>
              </a:rPr>
              <a:t>1149.5 – 68970</a:t>
            </a:r>
            <a:r>
              <a:rPr kumimoji="0" lang="en-US" sz="3200" b="1" i="1" u="none" strike="noStrike" kern="1200" cap="none" spc="0" normalizeH="0" baseline="0" noProof="0" dirty="0">
                <a:ln>
                  <a:noFill/>
                </a:ln>
                <a:effectLst/>
                <a:uLnTx/>
                <a:uFillTx/>
                <a:latin typeface="Calibri" panose="020F0502020204030204"/>
                <a:ea typeface="+mn-ea"/>
                <a:cs typeface="+mn-cs"/>
              </a:rPr>
              <a:t>Tf</a:t>
            </a:r>
          </a:p>
        </p:txBody>
      </p:sp>
    </p:spTree>
    <p:extLst>
      <p:ext uri="{BB962C8B-B14F-4D97-AF65-F5344CB8AC3E}">
        <p14:creationId xmlns:p14="http://schemas.microsoft.com/office/powerpoint/2010/main" val="37767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53" grpId="0"/>
      <p:bldP spid="55" grpId="0"/>
      <p:bldP spid="56" grpId="0"/>
      <p:bldP spid="57" grpId="0"/>
      <p:bldP spid="58" grpId="0"/>
      <p:bldP spid="59" grpId="0"/>
      <p:bldP spid="60" grpId="0"/>
      <p:bldP spid="61" grpId="0"/>
      <p:bldP spid="62" grpId="0"/>
      <p:bldP spid="63" grpId="0"/>
      <p:bldP spid="69" grpId="0"/>
      <p:bldP spid="70" grpId="0"/>
      <p:bldP spid="71" grpId="0"/>
      <p:bldP spid="72" grpId="0"/>
      <p:bldP spid="73" grpId="0" animBg="1"/>
      <p:bldP spid="75" grpId="0"/>
      <p:bldP spid="76" grpId="0"/>
      <p:bldP spid="77" grpId="0"/>
      <p:bldP spid="78" grpId="0"/>
      <p:bldP spid="79" grpId="0"/>
      <p:bldP spid="81" grpId="0"/>
      <p:bldP spid="8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47" y="0"/>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9093" y="1200329"/>
            <a:ext cx="12192000" cy="18288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49451" y="171081"/>
            <a:ext cx="12001522" cy="1077218"/>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16"/>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Determine the final temperature when 18.0</a:t>
            </a:r>
            <a:r>
              <a:rPr kumimoji="0" lang="en-US" sz="3200" b="1" i="0" u="none" strike="noStrike" kern="1200" cap="none" spc="0" normalizeH="0" noProof="0" dirty="0">
                <a:ln>
                  <a:noFill/>
                </a:ln>
                <a:solidFill>
                  <a:prstClr val="black"/>
                </a:solidFill>
                <a:effectLst/>
                <a:uLnTx/>
                <a:uFillTx/>
                <a:latin typeface="Calibri" panose="020F0502020204030204"/>
                <a:ea typeface="+mn-ea"/>
                <a:cs typeface="+mn-cs"/>
              </a:rPr>
              <a:t> g of ice at -10.0°C mixes with 275.0 grams of water at 60.0°C</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p:cNvSpPr txBox="1"/>
          <p:nvPr/>
        </p:nvSpPr>
        <p:spPr>
          <a:xfrm>
            <a:off x="8686800" y="628868"/>
            <a:ext cx="3497614" cy="584775"/>
          </a:xfrm>
          <a:prstGeom prst="rect">
            <a:avLst/>
          </a:prstGeom>
          <a:solidFill>
            <a:srgbClr val="FFFF00">
              <a:alpha val="50196"/>
            </a:srgbClr>
          </a:solidFill>
          <a:ln w="57150">
            <a:noFill/>
            <a:prstDash val="sysDot"/>
          </a:ln>
        </p:spPr>
        <p:txBody>
          <a:bodyPr wrap="square" rtlCol="0">
            <a:spAutoFit/>
          </a:bodyPr>
          <a:lstStyle/>
          <a:p>
            <a:pPr algn="ctr"/>
            <a:r>
              <a:rPr lang="en-US" sz="3200" b="1" dirty="0" err="1"/>
              <a:t>Qcold</a:t>
            </a:r>
            <a:r>
              <a:rPr lang="en-US" sz="3200" b="1" dirty="0"/>
              <a:t>    =   -</a:t>
            </a:r>
            <a:r>
              <a:rPr lang="en-US" sz="3200" b="1" dirty="0" err="1"/>
              <a:t>Qwarm</a:t>
            </a:r>
            <a:endParaRPr lang="en-US" sz="3200" b="1" dirty="0"/>
          </a:p>
        </p:txBody>
      </p:sp>
      <p:sp>
        <p:nvSpPr>
          <p:cNvPr id="49" name="TextBox 48"/>
          <p:cNvSpPr txBox="1"/>
          <p:nvPr/>
        </p:nvSpPr>
        <p:spPr>
          <a:xfrm>
            <a:off x="2308137" y="1373577"/>
            <a:ext cx="8125017" cy="923330"/>
          </a:xfrm>
          <a:prstGeom prst="rect">
            <a:avLst/>
          </a:prstGeom>
          <a:noFill/>
        </p:spPr>
        <p:txBody>
          <a:bodyPr wrap="square" rtlCol="0">
            <a:spAutoFit/>
          </a:bodyPr>
          <a:lstStyle/>
          <a:p>
            <a:pPr algn="ctr"/>
            <a:r>
              <a:rPr lang="en-US" sz="5400" b="1" dirty="0" err="1">
                <a:solidFill>
                  <a:srgbClr val="0070C0"/>
                </a:solidFill>
              </a:rPr>
              <a:t>Qcold</a:t>
            </a:r>
            <a:r>
              <a:rPr lang="en-US" sz="5400" b="1" dirty="0">
                <a:solidFill>
                  <a:srgbClr val="0070C0"/>
                </a:solidFill>
              </a:rPr>
              <a:t>  </a:t>
            </a:r>
            <a:r>
              <a:rPr lang="en-US" sz="5400" b="1" dirty="0"/>
              <a:t>=  </a:t>
            </a:r>
            <a:r>
              <a:rPr lang="en-US" sz="5400" b="1" dirty="0">
                <a:solidFill>
                  <a:schemeClr val="accent2"/>
                </a:solidFill>
              </a:rPr>
              <a:t>- </a:t>
            </a:r>
            <a:r>
              <a:rPr lang="en-US" sz="5400" b="1" dirty="0" err="1">
                <a:solidFill>
                  <a:schemeClr val="accent2"/>
                </a:solidFill>
              </a:rPr>
              <a:t>Qwarm</a:t>
            </a:r>
            <a:endParaRPr lang="en-US" sz="5400" b="1" dirty="0">
              <a:solidFill>
                <a:schemeClr val="accent2"/>
              </a:solidFill>
            </a:endParaRPr>
          </a:p>
        </p:txBody>
      </p:sp>
      <p:sp>
        <p:nvSpPr>
          <p:cNvPr id="73" name="TextBox 72"/>
          <p:cNvSpPr txBox="1"/>
          <p:nvPr/>
        </p:nvSpPr>
        <p:spPr>
          <a:xfrm>
            <a:off x="938433" y="3579602"/>
            <a:ext cx="4851162"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solidFill>
                  <a:srgbClr val="0070C0"/>
                </a:solidFill>
                <a:latin typeface="Calibri" panose="020F0502020204030204"/>
              </a:rPr>
              <a:t>6388.2 + 75.24</a:t>
            </a:r>
            <a:r>
              <a:rPr lang="en-US" sz="4000" b="1" i="1" dirty="0">
                <a:latin typeface="Calibri" panose="020F0502020204030204"/>
              </a:rPr>
              <a:t>Tf   +</a:t>
            </a:r>
            <a:endParaRPr kumimoji="0" lang="en-US" sz="4000" b="1" i="1" u="none" strike="noStrike" kern="1200" cap="none" spc="0" normalizeH="0" baseline="0" noProof="0" dirty="0">
              <a:ln>
                <a:noFill/>
              </a:ln>
              <a:effectLst/>
              <a:uLnTx/>
              <a:uFillTx/>
              <a:latin typeface="Calibri" panose="020F0502020204030204"/>
            </a:endParaRPr>
          </a:p>
        </p:txBody>
      </p:sp>
      <p:sp>
        <p:nvSpPr>
          <p:cNvPr id="82" name="TextBox 81"/>
          <p:cNvSpPr txBox="1"/>
          <p:nvPr/>
        </p:nvSpPr>
        <p:spPr>
          <a:xfrm>
            <a:off x="5252966" y="3573382"/>
            <a:ext cx="6079598"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chemeClr val="accent2"/>
                </a:solidFill>
                <a:effectLst/>
                <a:uLnTx/>
                <a:uFillTx/>
                <a:latin typeface="Calibri" panose="020F0502020204030204"/>
                <a:ea typeface="+mn-ea"/>
                <a:cs typeface="+mn-cs"/>
              </a:rPr>
              <a:t>1149.5 – 68970</a:t>
            </a:r>
            <a:r>
              <a:rPr kumimoji="0" lang="en-US" sz="4000" b="1" i="1" u="none" strike="noStrike" kern="1200" cap="none" spc="0" normalizeH="0" baseline="0" noProof="0" dirty="0">
                <a:ln>
                  <a:noFill/>
                </a:ln>
                <a:effectLst/>
                <a:uLnTx/>
                <a:uFillTx/>
                <a:latin typeface="Calibri" panose="020F0502020204030204"/>
                <a:ea typeface="+mn-ea"/>
                <a:cs typeface="+mn-cs"/>
              </a:rPr>
              <a:t>Tf   =   0</a:t>
            </a:r>
          </a:p>
        </p:txBody>
      </p:sp>
      <p:sp>
        <p:nvSpPr>
          <p:cNvPr id="51" name="TextBox 50"/>
          <p:cNvSpPr txBox="1"/>
          <p:nvPr/>
        </p:nvSpPr>
        <p:spPr>
          <a:xfrm>
            <a:off x="2558743" y="2290978"/>
            <a:ext cx="8411879" cy="923330"/>
          </a:xfrm>
          <a:prstGeom prst="rect">
            <a:avLst/>
          </a:prstGeom>
          <a:noFill/>
        </p:spPr>
        <p:txBody>
          <a:bodyPr wrap="square" rtlCol="0">
            <a:spAutoFit/>
          </a:bodyPr>
          <a:lstStyle/>
          <a:p>
            <a:pPr algn="ctr"/>
            <a:r>
              <a:rPr lang="en-US" sz="5400" b="1" dirty="0" err="1">
                <a:solidFill>
                  <a:srgbClr val="0070C0"/>
                </a:solidFill>
              </a:rPr>
              <a:t>Qcold</a:t>
            </a:r>
            <a:r>
              <a:rPr lang="en-US" sz="5400" b="1" dirty="0">
                <a:solidFill>
                  <a:srgbClr val="0070C0"/>
                </a:solidFill>
              </a:rPr>
              <a:t>  </a:t>
            </a:r>
            <a:r>
              <a:rPr lang="en-US" sz="5400" b="1" dirty="0"/>
              <a:t>+</a:t>
            </a:r>
            <a:r>
              <a:rPr lang="en-US" sz="5400" b="1" dirty="0">
                <a:solidFill>
                  <a:schemeClr val="accent2"/>
                </a:solidFill>
              </a:rPr>
              <a:t>  </a:t>
            </a:r>
            <a:r>
              <a:rPr lang="en-US" sz="5400" b="1" dirty="0" err="1">
                <a:solidFill>
                  <a:schemeClr val="accent2"/>
                </a:solidFill>
              </a:rPr>
              <a:t>Qwarm</a:t>
            </a:r>
            <a:r>
              <a:rPr lang="en-US" sz="5400" b="1" dirty="0">
                <a:solidFill>
                  <a:schemeClr val="accent2"/>
                </a:solidFill>
              </a:rPr>
              <a:t> </a:t>
            </a:r>
            <a:r>
              <a:rPr lang="en-US" sz="5400" b="1" dirty="0"/>
              <a:t>= 0</a:t>
            </a:r>
            <a:endParaRPr lang="en-US" sz="5400" b="1" dirty="0">
              <a:solidFill>
                <a:schemeClr val="accent2"/>
              </a:solidFill>
            </a:endParaRPr>
          </a:p>
        </p:txBody>
      </p:sp>
      <p:sp>
        <p:nvSpPr>
          <p:cNvPr id="52" name="TextBox 51"/>
          <p:cNvSpPr txBox="1"/>
          <p:nvPr/>
        </p:nvSpPr>
        <p:spPr>
          <a:xfrm>
            <a:off x="861361" y="4841023"/>
            <a:ext cx="6903544"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latin typeface="Calibri" panose="020F0502020204030204"/>
              </a:rPr>
              <a:t>1224.74 </a:t>
            </a:r>
            <a:r>
              <a:rPr lang="en-US" sz="4000" b="1" i="1" dirty="0" err="1">
                <a:latin typeface="Calibri" panose="020F0502020204030204"/>
              </a:rPr>
              <a:t>Tf</a:t>
            </a:r>
            <a:r>
              <a:rPr lang="en-US" sz="4000" b="1" i="1" dirty="0">
                <a:latin typeface="Calibri" panose="020F0502020204030204"/>
              </a:rPr>
              <a:t>    =    62581.8</a:t>
            </a:r>
            <a:endParaRPr kumimoji="0" lang="en-US" sz="4000" b="1" i="1" u="none" strike="noStrike" kern="1200" cap="none" spc="0" normalizeH="0" baseline="0" noProof="0" dirty="0">
              <a:ln>
                <a:noFill/>
              </a:ln>
              <a:effectLst/>
              <a:uLnTx/>
              <a:uFillTx/>
              <a:latin typeface="Calibri" panose="020F0502020204030204"/>
            </a:endParaRPr>
          </a:p>
        </p:txBody>
      </p:sp>
      <p:sp>
        <p:nvSpPr>
          <p:cNvPr id="54" name="TextBox 53"/>
          <p:cNvSpPr txBox="1"/>
          <p:nvPr/>
        </p:nvSpPr>
        <p:spPr>
          <a:xfrm>
            <a:off x="1200541" y="5681125"/>
            <a:ext cx="5269616"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latin typeface="Calibri" panose="020F0502020204030204"/>
              </a:rPr>
              <a:t>1224.74            1224.74</a:t>
            </a:r>
            <a:endParaRPr kumimoji="0" lang="en-US" sz="4000" b="1" i="1" u="none" strike="noStrike" kern="1200" cap="none" spc="0" normalizeH="0" baseline="0" noProof="0" dirty="0">
              <a:ln>
                <a:noFill/>
              </a:ln>
              <a:effectLst/>
              <a:uLnTx/>
              <a:uFillTx/>
              <a:latin typeface="Calibri" panose="020F0502020204030204"/>
            </a:endParaRPr>
          </a:p>
        </p:txBody>
      </p:sp>
      <p:cxnSp>
        <p:nvCxnSpPr>
          <p:cNvPr id="6" name="Straight Connector 5"/>
          <p:cNvCxnSpPr/>
          <p:nvPr/>
        </p:nvCxnSpPr>
        <p:spPr>
          <a:xfrm>
            <a:off x="662393" y="5681125"/>
            <a:ext cx="274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35349" y="5681125"/>
            <a:ext cx="2743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8184335" y="4928415"/>
            <a:ext cx="2763187" cy="707886"/>
          </a:xfrm>
          <a:prstGeom prst="rect">
            <a:avLst/>
          </a:prstGeom>
          <a:no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err="1">
                <a:solidFill>
                  <a:srgbClr val="FF0000"/>
                </a:solidFill>
                <a:latin typeface="Calibri" panose="020F0502020204030204"/>
              </a:rPr>
              <a:t>Tf</a:t>
            </a:r>
            <a:r>
              <a:rPr lang="en-US" sz="4000" b="1" i="1" dirty="0">
                <a:solidFill>
                  <a:srgbClr val="FF0000"/>
                </a:solidFill>
                <a:latin typeface="Calibri" panose="020F0502020204030204"/>
              </a:rPr>
              <a:t> = 51.1 °C</a:t>
            </a:r>
            <a:endParaRPr kumimoji="0" lang="en-US" sz="4000" b="1" i="1" u="none" strike="noStrike" kern="1200" cap="none" spc="0" normalizeH="0" baseline="0" noProof="0" dirty="0">
              <a:ln>
                <a:noFill/>
              </a:ln>
              <a:solidFill>
                <a:srgbClr val="FF0000"/>
              </a:solidFill>
              <a:effectLst/>
              <a:uLnTx/>
              <a:uFillTx/>
              <a:latin typeface="Calibri" panose="020F0502020204030204"/>
            </a:endParaRPr>
          </a:p>
        </p:txBody>
      </p:sp>
      <p:cxnSp>
        <p:nvCxnSpPr>
          <p:cNvPr id="8" name="Straight Connector 7"/>
          <p:cNvCxnSpPr/>
          <p:nvPr/>
        </p:nvCxnSpPr>
        <p:spPr>
          <a:xfrm flipH="1">
            <a:off x="1633928" y="4691921"/>
            <a:ext cx="674209" cy="188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3174" y="1566158"/>
            <a:ext cx="3019691" cy="1938992"/>
          </a:xfrm>
          <a:prstGeom prst="rect">
            <a:avLst/>
          </a:prstGeom>
          <a:noFill/>
        </p:spPr>
        <p:txBody>
          <a:bodyPr wrap="square" rtlCol="0">
            <a:spAutoFit/>
          </a:bodyPr>
          <a:lstStyle/>
          <a:p>
            <a:r>
              <a:rPr lang="en-US" sz="2400" b="1" dirty="0"/>
              <a:t>I personally like to do this because I don’t see as many algebra mistakes or double negative issues! </a:t>
            </a:r>
          </a:p>
        </p:txBody>
      </p:sp>
      <p:sp>
        <p:nvSpPr>
          <p:cNvPr id="10" name="Curved Right Arrow 9"/>
          <p:cNvSpPr/>
          <p:nvPr/>
        </p:nvSpPr>
        <p:spPr>
          <a:xfrm>
            <a:off x="3086696" y="1804927"/>
            <a:ext cx="554636" cy="1298366"/>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p:cNvSpPr txBox="1"/>
          <p:nvPr/>
        </p:nvSpPr>
        <p:spPr>
          <a:xfrm>
            <a:off x="7008305" y="5749685"/>
            <a:ext cx="5115248" cy="830997"/>
          </a:xfrm>
          <a:prstGeom prst="rect">
            <a:avLst/>
          </a:prstGeom>
          <a:noFill/>
        </p:spPr>
        <p:txBody>
          <a:bodyPr wrap="square" rtlCol="0">
            <a:spAutoFit/>
          </a:bodyPr>
          <a:lstStyle/>
          <a:p>
            <a:r>
              <a:rPr lang="en-US" sz="2400" b="1" dirty="0"/>
              <a:t>Make sure your ending temperature is actually between the starting temps! </a:t>
            </a:r>
          </a:p>
        </p:txBody>
      </p:sp>
    </p:spTree>
    <p:extLst>
      <p:ext uri="{BB962C8B-B14F-4D97-AF65-F5344CB8AC3E}">
        <p14:creationId xmlns:p14="http://schemas.microsoft.com/office/powerpoint/2010/main" val="12283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49" grpId="0"/>
      <p:bldP spid="73" grpId="0"/>
      <p:bldP spid="82" grpId="0"/>
      <p:bldP spid="51" grpId="0"/>
      <p:bldP spid="52" grpId="0"/>
      <p:bldP spid="54" grpId="0"/>
      <p:bldP spid="74" grpId="0" animBg="1"/>
      <p:bldP spid="9" grpId="0"/>
      <p:bldP spid="10" grpId="0" animBg="1"/>
      <p:bldP spid="8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224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YouTube Link </a:t>
            </a:r>
            <a:r>
              <a:rPr lang="en-US" b="1"/>
              <a:t>to Presentation</a:t>
            </a:r>
          </a:p>
        </p:txBody>
      </p:sp>
      <p:sp>
        <p:nvSpPr>
          <p:cNvPr id="3" name="Content Placeholder 2"/>
          <p:cNvSpPr>
            <a:spLocks noGrp="1"/>
          </p:cNvSpPr>
          <p:nvPr>
            <p:ph idx="1"/>
          </p:nvPr>
        </p:nvSpPr>
        <p:spPr/>
        <p:txBody>
          <a:bodyPr/>
          <a:lstStyle/>
          <a:p>
            <a:r>
              <a:rPr lang="en-US" dirty="0">
                <a:hlinkClick r:id="rId2"/>
              </a:rPr>
              <a:t>https://youtu.be/A7z5ixKMBQs</a:t>
            </a:r>
            <a:r>
              <a:rPr lang="en-US" dirty="0"/>
              <a:t> </a:t>
            </a:r>
          </a:p>
        </p:txBody>
      </p:sp>
    </p:spTree>
    <p:extLst>
      <p:ext uri="{BB962C8B-B14F-4D97-AF65-F5344CB8AC3E}">
        <p14:creationId xmlns:p14="http://schemas.microsoft.com/office/powerpoint/2010/main" val="412433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862148" y="143693"/>
            <a:ext cx="11329851" cy="1015663"/>
          </a:xfrm>
          <a:prstGeom prst="rect">
            <a:avLst/>
          </a:prstGeom>
          <a:noFill/>
        </p:spPr>
        <p:txBody>
          <a:bodyPr wrap="square" rtlCol="0">
            <a:spAutoFit/>
          </a:bodyPr>
          <a:lstStyle/>
          <a:p>
            <a:r>
              <a:rPr lang="en-US" sz="6000" b="1" dirty="0">
                <a:latin typeface="Agency FB" panose="020B0503020202020204" pitchFamily="34" charset="0"/>
              </a:rPr>
              <a:t>But what is “Activation Energy?”</a:t>
            </a:r>
          </a:p>
        </p:txBody>
      </p:sp>
      <p:pic>
        <p:nvPicPr>
          <p:cNvPr id="4098" name="Picture 2" descr="Image result for reaction dia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42" y="1609557"/>
            <a:ext cx="4544928" cy="30538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7937" y="2936443"/>
            <a:ext cx="627017" cy="400110"/>
          </a:xfrm>
          <a:prstGeom prst="rect">
            <a:avLst/>
          </a:prstGeom>
          <a:solidFill>
            <a:schemeClr val="bg1"/>
          </a:solidFill>
        </p:spPr>
        <p:txBody>
          <a:bodyPr wrap="square" rtlCol="0">
            <a:spAutoFit/>
          </a:bodyPr>
          <a:lstStyle/>
          <a:p>
            <a:r>
              <a:rPr lang="el-GR" sz="2000" dirty="0">
                <a:latin typeface="Verdana" panose="020B0604030504040204" pitchFamily="34" charset="0"/>
                <a:ea typeface="Verdana" panose="020B0604030504040204" pitchFamily="34" charset="0"/>
              </a:rPr>
              <a:t>Δ</a:t>
            </a:r>
            <a:r>
              <a:rPr lang="en-US" sz="2000" dirty="0">
                <a:latin typeface="Verdana" panose="020B0604030504040204" pitchFamily="34" charset="0"/>
                <a:ea typeface="Verdana" panose="020B0604030504040204" pitchFamily="34" charset="0"/>
              </a:rPr>
              <a:t>H</a:t>
            </a:r>
            <a:endParaRPr lang="en-US" sz="2000" dirty="0"/>
          </a:p>
        </p:txBody>
      </p:sp>
      <p:sp>
        <p:nvSpPr>
          <p:cNvPr id="3" name="TextBox 2"/>
          <p:cNvSpPr txBox="1"/>
          <p:nvPr/>
        </p:nvSpPr>
        <p:spPr>
          <a:xfrm>
            <a:off x="5686008" y="1387818"/>
            <a:ext cx="6501638" cy="4524315"/>
          </a:xfrm>
          <a:prstGeom prst="rect">
            <a:avLst/>
          </a:prstGeom>
          <a:solidFill>
            <a:schemeClr val="bg1"/>
          </a:solidFill>
        </p:spPr>
        <p:txBody>
          <a:bodyPr wrap="square" rtlCol="0">
            <a:spAutoFit/>
          </a:bodyPr>
          <a:lstStyle/>
          <a:p>
            <a:r>
              <a:rPr lang="en-US" sz="3200" b="1" u="sng" dirty="0"/>
              <a:t>Activation energy: </a:t>
            </a:r>
            <a:br>
              <a:rPr lang="en-US" sz="3200" b="1" u="sng" dirty="0"/>
            </a:br>
            <a:r>
              <a:rPr lang="en-US" sz="3200" dirty="0"/>
              <a:t>the smallest amount of energy required for molecules to be “activated” in order to undergo a specific chemical change</a:t>
            </a:r>
          </a:p>
          <a:p>
            <a:pPr marL="457200" indent="-457200">
              <a:buFontTx/>
              <a:buChar char="-"/>
            </a:pPr>
            <a:r>
              <a:rPr lang="en-US" sz="3200" b="1" i="1" dirty="0"/>
              <a:t>Speed them up to hit </a:t>
            </a:r>
            <a:br>
              <a:rPr lang="en-US" sz="3200" b="1" i="1" dirty="0"/>
            </a:br>
            <a:r>
              <a:rPr lang="en-US" sz="3200" b="1" i="1" dirty="0"/>
              <a:t>hard enough</a:t>
            </a:r>
          </a:p>
          <a:p>
            <a:pPr marL="457200" indent="-457200">
              <a:buFontTx/>
              <a:buChar char="-"/>
            </a:pPr>
            <a:r>
              <a:rPr lang="en-US" sz="3200" b="1" i="1" dirty="0"/>
              <a:t>Proper orientation to collide in the right spot</a:t>
            </a:r>
            <a:r>
              <a:rPr lang="en-US" sz="3200" b="1" dirty="0"/>
              <a:t> </a:t>
            </a:r>
          </a:p>
        </p:txBody>
      </p:sp>
    </p:spTree>
    <p:extLst>
      <p:ext uri="{BB962C8B-B14F-4D97-AF65-F5344CB8AC3E}">
        <p14:creationId xmlns:p14="http://schemas.microsoft.com/office/powerpoint/2010/main" val="128948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0447" y="2404533"/>
            <a:ext cx="9329980" cy="2384443"/>
          </a:xfrm>
        </p:spPr>
        <p:txBody>
          <a:bodyPr>
            <a:normAutofit fontScale="90000"/>
          </a:bodyPr>
          <a:lstStyle/>
          <a:p>
            <a:pPr algn="ctr"/>
            <a:r>
              <a:rPr lang="en-US" sz="8000" dirty="0"/>
              <a:t>2. </a:t>
            </a:r>
            <a:br>
              <a:rPr lang="en-US" sz="8000" dirty="0"/>
            </a:br>
            <a:r>
              <a:rPr lang="en-US" sz="8000" dirty="0"/>
              <a:t>Molar </a:t>
            </a:r>
            <a:br>
              <a:rPr lang="en-US" sz="8000" dirty="0"/>
            </a:br>
            <a:r>
              <a:rPr lang="en-US" sz="8000" dirty="0"/>
              <a:t>Heat Capacity</a:t>
            </a:r>
          </a:p>
        </p:txBody>
      </p:sp>
    </p:spTree>
    <p:extLst>
      <p:ext uri="{BB962C8B-B14F-4D97-AF65-F5344CB8AC3E}">
        <p14:creationId xmlns:p14="http://schemas.microsoft.com/office/powerpoint/2010/main" val="404254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515600" cy="1200329"/>
          </a:xfrm>
          <a:prstGeom prst="rect">
            <a:avLst/>
          </a:prstGeom>
          <a:noFill/>
        </p:spPr>
        <p:txBody>
          <a:bodyPr wrap="square" rtlCol="0">
            <a:spAutoFit/>
          </a:bodyPr>
          <a:lstStyle/>
          <a:p>
            <a:pPr algn="ctr"/>
            <a:r>
              <a:rPr lang="en-US" sz="7200" b="1" dirty="0">
                <a:latin typeface="Agency FB" panose="020B0503020202020204" pitchFamily="34" charset="0"/>
              </a:rPr>
              <a:t>Molar Heat Capacity</a:t>
            </a:r>
          </a:p>
        </p:txBody>
      </p:sp>
      <p:sp>
        <p:nvSpPr>
          <p:cNvPr id="8" name="Content Placeholder 2"/>
          <p:cNvSpPr txBox="1">
            <a:spLocks/>
          </p:cNvSpPr>
          <p:nvPr/>
        </p:nvSpPr>
        <p:spPr>
          <a:xfrm>
            <a:off x="537881" y="1557379"/>
            <a:ext cx="9265025" cy="470895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600" b="1" dirty="0">
                <a:solidFill>
                  <a:srgbClr val="FFC000"/>
                </a:solidFill>
              </a:rPr>
              <a:t>Energy required to raise the temperature of one </a:t>
            </a:r>
            <a:r>
              <a:rPr lang="en-US" sz="3600" b="1" u="sng" dirty="0">
                <a:solidFill>
                  <a:srgbClr val="FFC000"/>
                </a:solidFill>
              </a:rPr>
              <a:t>MOLE</a:t>
            </a:r>
            <a:r>
              <a:rPr lang="en-US" sz="3600" b="1" dirty="0">
                <a:solidFill>
                  <a:srgbClr val="FFC000"/>
                </a:solidFill>
              </a:rPr>
              <a:t> of a substance one degree. </a:t>
            </a:r>
            <a:br>
              <a:rPr lang="en-US" sz="3600" b="1" dirty="0">
                <a:solidFill>
                  <a:srgbClr val="FFC000"/>
                </a:solidFill>
              </a:rPr>
            </a:br>
            <a:r>
              <a:rPr lang="en-US" sz="3600" b="1" dirty="0">
                <a:solidFill>
                  <a:srgbClr val="FFC000"/>
                </a:solidFill>
              </a:rPr>
              <a:t>Similar to Specific Heat Capacity but uses moles instead of grams!</a:t>
            </a:r>
          </a:p>
          <a:p>
            <a:pPr algn="ctr">
              <a:lnSpc>
                <a:spcPct val="150000"/>
              </a:lnSpc>
            </a:pPr>
            <a:r>
              <a:rPr lang="en-US" sz="4400" b="1" dirty="0">
                <a:solidFill>
                  <a:schemeClr val="tx1"/>
                </a:solidFill>
              </a:rPr>
              <a:t>Q = </a:t>
            </a:r>
            <a:r>
              <a:rPr lang="en-US" sz="4400" b="1" dirty="0" err="1">
                <a:solidFill>
                  <a:schemeClr val="tx1"/>
                </a:solidFill>
              </a:rPr>
              <a:t>nC</a:t>
            </a:r>
            <a:r>
              <a:rPr lang="el-GR" sz="4400" b="1" dirty="0">
                <a:solidFill>
                  <a:schemeClr val="tx1"/>
                </a:solidFill>
                <a:latin typeface="Verdana" panose="020B0604030504040204" pitchFamily="34" charset="0"/>
                <a:ea typeface="Verdana" panose="020B0604030504040204" pitchFamily="34" charset="0"/>
              </a:rPr>
              <a:t>Δ</a:t>
            </a:r>
            <a:r>
              <a:rPr lang="en-US" sz="4400" b="1" dirty="0">
                <a:solidFill>
                  <a:schemeClr val="tx1"/>
                </a:solidFill>
                <a:latin typeface="Verdana" panose="020B0604030504040204" pitchFamily="34" charset="0"/>
                <a:ea typeface="Verdana" panose="020B0604030504040204" pitchFamily="34" charset="0"/>
              </a:rPr>
              <a:t>T</a:t>
            </a:r>
            <a:endParaRPr lang="en-US" sz="4400" b="1" dirty="0">
              <a:solidFill>
                <a:schemeClr val="tx1"/>
              </a:solidFill>
            </a:endParaRPr>
          </a:p>
          <a:p>
            <a:pPr algn="l">
              <a:lnSpc>
                <a:spcPct val="150000"/>
              </a:lnSpc>
            </a:pPr>
            <a:r>
              <a:rPr lang="en-US" sz="3200" i="1" dirty="0">
                <a:solidFill>
                  <a:schemeClr val="tx1"/>
                </a:solidFill>
              </a:rPr>
              <a:t>*If you make sure your units cancel, this is easy!!</a:t>
            </a:r>
          </a:p>
        </p:txBody>
      </p:sp>
    </p:spTree>
    <p:extLst>
      <p:ext uri="{BB962C8B-B14F-4D97-AF65-F5344CB8AC3E}">
        <p14:creationId xmlns:p14="http://schemas.microsoft.com/office/powerpoint/2010/main" val="1895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5" name="TextBox 4"/>
          <p:cNvSpPr txBox="1"/>
          <p:nvPr/>
        </p:nvSpPr>
        <p:spPr>
          <a:xfrm>
            <a:off x="-4354" y="1200329"/>
            <a:ext cx="12192000" cy="182880"/>
          </a:xfrm>
          <a:prstGeom prst="rect">
            <a:avLst/>
          </a:prstGeom>
          <a:solidFill>
            <a:schemeClr val="accent1">
              <a:lumMod val="60000"/>
              <a:lumOff val="40000"/>
            </a:schemeClr>
          </a:solidFill>
        </p:spPr>
        <p:txBody>
          <a:bodyPr wrap="square" rtlCol="0">
            <a:spAutoFit/>
          </a:bodyPr>
          <a:lstStyle/>
          <a:p>
            <a:endParaRPr lang="en-US" dirty="0"/>
          </a:p>
        </p:txBody>
      </p:sp>
      <p:sp>
        <p:nvSpPr>
          <p:cNvPr id="6" name="TextBox 5"/>
          <p:cNvSpPr txBox="1"/>
          <p:nvPr/>
        </p:nvSpPr>
        <p:spPr>
          <a:xfrm>
            <a:off x="0" y="0"/>
            <a:ext cx="10437223" cy="1200329"/>
          </a:xfrm>
          <a:prstGeom prst="rect">
            <a:avLst/>
          </a:prstGeom>
          <a:noFill/>
        </p:spPr>
        <p:txBody>
          <a:bodyPr wrap="square" rtlCol="0">
            <a:spAutoFit/>
          </a:bodyPr>
          <a:lstStyle/>
          <a:p>
            <a:pPr algn="ctr"/>
            <a:r>
              <a:rPr lang="en-US" sz="7200" b="1" dirty="0">
                <a:latin typeface="Agency FB" panose="020B0503020202020204" pitchFamily="34" charset="0"/>
              </a:rPr>
              <a:t>Molar Heat Capacity</a:t>
            </a:r>
          </a:p>
        </p:txBody>
      </p:sp>
      <p:sp>
        <p:nvSpPr>
          <p:cNvPr id="8" name="Content Placeholder 2"/>
          <p:cNvSpPr txBox="1">
            <a:spLocks/>
          </p:cNvSpPr>
          <p:nvPr/>
        </p:nvSpPr>
        <p:spPr>
          <a:xfrm>
            <a:off x="-4353" y="1374497"/>
            <a:ext cx="12196354" cy="5483503"/>
          </a:xfrm>
          <a:prstGeom prst="rect">
            <a:avLst/>
          </a:prstGeom>
          <a:solidFill>
            <a:schemeClr val="bg1"/>
          </a:solidFill>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200" dirty="0">
                <a:solidFill>
                  <a:schemeClr val="tx1"/>
                </a:solidFill>
              </a:rPr>
              <a:t>A sample of barium chloride is increased in temperature by 3.8</a:t>
            </a:r>
            <a:r>
              <a:rPr lang="en-US" sz="3200" dirty="0">
                <a:solidFill>
                  <a:schemeClr val="tx1"/>
                </a:solidFill>
                <a:latin typeface="Verdana" panose="020B0604030504040204" pitchFamily="34" charset="0"/>
                <a:ea typeface="Verdana" panose="020B0604030504040204" pitchFamily="34" charset="0"/>
              </a:rPr>
              <a:t>˚</a:t>
            </a:r>
            <a:r>
              <a:rPr lang="en-US" sz="3200" dirty="0">
                <a:solidFill>
                  <a:schemeClr val="tx1"/>
                </a:solidFill>
              </a:rPr>
              <a:t>C when the sample absorbed 2.4x10</a:t>
            </a:r>
            <a:r>
              <a:rPr lang="en-US" sz="3200" baseline="30000" dirty="0">
                <a:solidFill>
                  <a:schemeClr val="tx1"/>
                </a:solidFill>
              </a:rPr>
              <a:t>2</a:t>
            </a:r>
            <a:r>
              <a:rPr lang="en-US" sz="3200" dirty="0">
                <a:solidFill>
                  <a:schemeClr val="tx1"/>
                </a:solidFill>
              </a:rPr>
              <a:t> J of heat energy. Calculate the number of moles of barium chloride if its molar heat capacity is 75.1 J/</a:t>
            </a:r>
            <a:r>
              <a:rPr lang="en-US" sz="3200" dirty="0" err="1">
                <a:solidFill>
                  <a:schemeClr val="tx1"/>
                </a:solidFill>
              </a:rPr>
              <a:t>K•mol</a:t>
            </a:r>
            <a:r>
              <a:rPr lang="en-US" sz="3200" dirty="0">
                <a:solidFill>
                  <a:schemeClr val="tx1"/>
                </a:solidFill>
              </a:rPr>
              <a:t>.</a:t>
            </a:r>
          </a:p>
        </p:txBody>
      </p:sp>
      <mc:AlternateContent xmlns:mc="http://schemas.openxmlformats.org/markup-compatibility/2006" xmlns:a14="http://schemas.microsoft.com/office/drawing/2010/main">
        <mc:Choice Requires="a14">
          <p:sp>
            <p:nvSpPr>
              <p:cNvPr id="2" name="TextBox 1"/>
              <p:cNvSpPr txBox="1"/>
              <p:nvPr/>
            </p:nvSpPr>
            <p:spPr>
              <a:xfrm>
                <a:off x="522123" y="3937724"/>
                <a:ext cx="8765177" cy="1997919"/>
              </a:xfrm>
              <a:prstGeom prst="rect">
                <a:avLst/>
              </a:prstGeom>
              <a:noFill/>
            </p:spPr>
            <p:txBody>
              <a:bodyPr wrap="square" rtlCol="0">
                <a:spAutoFit/>
              </a:bodyPr>
              <a:lstStyle/>
              <a:p>
                <a:r>
                  <a:rPr lang="en-US" sz="3600" b="1" dirty="0"/>
                  <a:t>2.4 x 10</a:t>
                </a:r>
                <a:r>
                  <a:rPr lang="en-US" sz="3600" b="1" baseline="30000" dirty="0"/>
                  <a:t>2</a:t>
                </a:r>
                <a:r>
                  <a:rPr lang="en-US" sz="3600" b="1" dirty="0"/>
                  <a:t> J = n (75.1</a:t>
                </a:r>
                <a14:m>
                  <m:oMath xmlns:m="http://schemas.openxmlformats.org/officeDocument/2006/math">
                    <m:f>
                      <m:fPr>
                        <m:ctrlPr>
                          <a:rPr lang="en-US" sz="3600" b="1" i="1" smtClean="0">
                            <a:latin typeface="Cambria Math" panose="02040503050406030204" pitchFamily="18" charset="0"/>
                          </a:rPr>
                        </m:ctrlPr>
                      </m:fPr>
                      <m:num>
                        <m:r>
                          <a:rPr lang="en-US" sz="3600" b="1" i="1" smtClean="0">
                            <a:latin typeface="Cambria Math" panose="02040503050406030204" pitchFamily="18" charset="0"/>
                          </a:rPr>
                          <m:t>𝑱</m:t>
                        </m:r>
                      </m:num>
                      <m:den>
                        <m:r>
                          <a:rPr lang="en-US" sz="3600" b="1" i="1" smtClean="0">
                            <a:latin typeface="Cambria Math" panose="02040503050406030204" pitchFamily="18" charset="0"/>
                          </a:rPr>
                          <m:t>𝑲</m:t>
                        </m:r>
                        <m:r>
                          <a:rPr lang="en-US" sz="3600" b="1" i="1" smtClean="0">
                            <a:latin typeface="Cambria Math" panose="02040503050406030204" pitchFamily="18" charset="0"/>
                          </a:rPr>
                          <m:t>•</m:t>
                        </m:r>
                        <m:r>
                          <a:rPr lang="en-US" sz="3600" b="1" i="1" smtClean="0">
                            <a:latin typeface="Cambria Math" panose="02040503050406030204" pitchFamily="18" charset="0"/>
                          </a:rPr>
                          <m:t>𝒎𝒐𝒍</m:t>
                        </m:r>
                      </m:den>
                    </m:f>
                  </m:oMath>
                </a14:m>
                <a:r>
                  <a:rPr lang="en-US" sz="3600" b="1" dirty="0"/>
                  <a:t> )(3.8</a:t>
                </a:r>
                <a:r>
                  <a:rPr lang="en-US" sz="3600" b="1" dirty="0">
                    <a:latin typeface="Verdana" panose="020B0604030504040204" pitchFamily="34" charset="0"/>
                    <a:ea typeface="Verdana" panose="020B0604030504040204" pitchFamily="34" charset="0"/>
                  </a:rPr>
                  <a:t> K</a:t>
                </a:r>
                <a:r>
                  <a:rPr lang="en-US" sz="3600" b="1" dirty="0"/>
                  <a:t>)</a:t>
                </a:r>
              </a:p>
              <a:p>
                <a:endParaRPr lang="en-US" sz="3600" b="1" dirty="0"/>
              </a:p>
              <a:p>
                <a:r>
                  <a:rPr lang="en-US" sz="3600" b="1" dirty="0"/>
                  <a:t>n = 0.84 </a:t>
                </a:r>
                <a:r>
                  <a:rPr lang="en-US" sz="3600" b="1" dirty="0" err="1"/>
                  <a:t>mol</a:t>
                </a:r>
                <a:endParaRPr lang="en-US" sz="36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522123" y="3937724"/>
                <a:ext cx="8765177" cy="1997919"/>
              </a:xfrm>
              <a:prstGeom prst="rect">
                <a:avLst/>
              </a:prstGeom>
              <a:blipFill>
                <a:blip r:embed="rId2"/>
                <a:stretch>
                  <a:fillRect l="-2156" b="-10671"/>
                </a:stretch>
              </a:blipFill>
            </p:spPr>
            <p:txBody>
              <a:bodyPr/>
              <a:lstStyle/>
              <a:p>
                <a:r>
                  <a:rPr lang="en-US">
                    <a:noFill/>
                  </a:rPr>
                  <a:t> </a:t>
                </a:r>
              </a:p>
            </p:txBody>
          </p:sp>
        </mc:Fallback>
      </mc:AlternateContent>
      <p:sp>
        <p:nvSpPr>
          <p:cNvPr id="3" name="Rectangle 2"/>
          <p:cNvSpPr/>
          <p:nvPr/>
        </p:nvSpPr>
        <p:spPr>
          <a:xfrm>
            <a:off x="8850822" y="2769946"/>
            <a:ext cx="2537874" cy="900439"/>
          </a:xfrm>
          <a:prstGeom prst="rect">
            <a:avLst/>
          </a:prstGeom>
        </p:spPr>
        <p:txBody>
          <a:bodyPr wrap="none">
            <a:spAutoFit/>
          </a:bodyPr>
          <a:lstStyle/>
          <a:p>
            <a:pPr algn="ctr">
              <a:lnSpc>
                <a:spcPct val="150000"/>
              </a:lnSpc>
            </a:pPr>
            <a:r>
              <a:rPr lang="en-US" sz="4000" b="1" dirty="0"/>
              <a:t>Q = </a:t>
            </a:r>
            <a:r>
              <a:rPr lang="en-US" sz="4000" b="1" dirty="0" err="1"/>
              <a:t>nC</a:t>
            </a:r>
            <a:r>
              <a:rPr lang="el-GR" sz="4000" b="1" dirty="0">
                <a:latin typeface="Verdana" panose="020B0604030504040204" pitchFamily="34" charset="0"/>
                <a:ea typeface="Verdana" panose="020B0604030504040204" pitchFamily="34" charset="0"/>
              </a:rPr>
              <a:t>Δ</a:t>
            </a:r>
            <a:r>
              <a:rPr lang="en-US" sz="4000" b="1" dirty="0">
                <a:latin typeface="Verdana" panose="020B0604030504040204" pitchFamily="34" charset="0"/>
                <a:ea typeface="Verdana" panose="020B0604030504040204" pitchFamily="34" charset="0"/>
              </a:rPr>
              <a:t>T</a:t>
            </a:r>
            <a:endParaRPr lang="en-US" sz="4000" b="1" dirty="0"/>
          </a:p>
        </p:txBody>
      </p:sp>
      <p:sp>
        <p:nvSpPr>
          <p:cNvPr id="7" name="TextBox 6"/>
          <p:cNvSpPr txBox="1"/>
          <p:nvPr/>
        </p:nvSpPr>
        <p:spPr>
          <a:xfrm>
            <a:off x="9014845" y="3795125"/>
            <a:ext cx="3172801" cy="1938992"/>
          </a:xfrm>
          <a:prstGeom prst="rect">
            <a:avLst/>
          </a:prstGeom>
          <a:noFill/>
        </p:spPr>
        <p:txBody>
          <a:bodyPr wrap="square" rtlCol="0">
            <a:spAutoFit/>
          </a:bodyPr>
          <a:lstStyle/>
          <a:p>
            <a:r>
              <a:rPr lang="en-US" sz="2000" b="1" dirty="0"/>
              <a:t>Do we care that it is in moles and Kelvins? No! </a:t>
            </a:r>
          </a:p>
          <a:p>
            <a:r>
              <a:rPr lang="en-US" sz="2000" b="1" dirty="0"/>
              <a:t>Does that change the concept of “plug and chug” and “cancel units” ? No! </a:t>
            </a:r>
          </a:p>
        </p:txBody>
      </p:sp>
      <p:sp>
        <p:nvSpPr>
          <p:cNvPr id="9" name="Rectangle 8"/>
          <p:cNvSpPr/>
          <p:nvPr/>
        </p:nvSpPr>
        <p:spPr>
          <a:xfrm>
            <a:off x="4497049" y="1881631"/>
            <a:ext cx="3552669" cy="52465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7894" y="2922190"/>
            <a:ext cx="2740702" cy="52465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919461"/>
            <a:ext cx="1199213" cy="52465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533338" y="2832250"/>
            <a:ext cx="33727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3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NSWER PIC" val="DEFAULT"/>
</p:tagLst>
</file>

<file path=ppt/tags/tag1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11.xml><?xml version="1.0" encoding="utf-8"?>
<p:tagLst xmlns:a="http://schemas.openxmlformats.org/drawingml/2006/main" xmlns:r="http://schemas.openxmlformats.org/officeDocument/2006/relationships" xmlns:p="http://schemas.openxmlformats.org/presentationml/2006/main">
  <p:tag name="ANSWER PIC" val="DEFAULT"/>
</p:tagLst>
</file>

<file path=ppt/tags/tag12.xml><?xml version="1.0" encoding="utf-8"?>
<p:tagLst xmlns:a="http://schemas.openxmlformats.org/drawingml/2006/main" xmlns:r="http://schemas.openxmlformats.org/officeDocument/2006/relationships" xmlns:p="http://schemas.openxmlformats.org/presentationml/2006/main">
  <p:tag name="ANSWER PIC" val="DEFAULT"/>
</p:tagLst>
</file>

<file path=ppt/tags/tag13.xml><?xml version="1.0" encoding="utf-8"?>
<p:tagLst xmlns:a="http://schemas.openxmlformats.org/drawingml/2006/main" xmlns:r="http://schemas.openxmlformats.org/officeDocument/2006/relationships" xmlns:p="http://schemas.openxmlformats.org/presentationml/2006/main">
  <p:tag name="ANSWER PIC" val="DEFAULT"/>
</p:tagLst>
</file>

<file path=ppt/tags/tag14.xml><?xml version="1.0" encoding="utf-8"?>
<p:tagLst xmlns:a="http://schemas.openxmlformats.org/drawingml/2006/main" xmlns:r="http://schemas.openxmlformats.org/officeDocument/2006/relationships" xmlns:p="http://schemas.openxmlformats.org/presentationml/2006/main">
  <p:tag name="ANSWER PIC" val="DEFAULT"/>
</p:tagLst>
</file>

<file path=ppt/tags/tag15.xml><?xml version="1.0" encoding="utf-8"?>
<p:tagLst xmlns:a="http://schemas.openxmlformats.org/drawingml/2006/main" xmlns:r="http://schemas.openxmlformats.org/officeDocument/2006/relationships" xmlns:p="http://schemas.openxmlformats.org/presentationml/2006/main">
  <p:tag name="ANSWER PIC" val="DEFAULT"/>
</p:tagLst>
</file>

<file path=ppt/tags/tag1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1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1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1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2.xml><?xml version="1.0" encoding="utf-8"?>
<p:tagLst xmlns:a="http://schemas.openxmlformats.org/drawingml/2006/main" xmlns:r="http://schemas.openxmlformats.org/officeDocument/2006/relationships" xmlns:p="http://schemas.openxmlformats.org/presentationml/2006/main">
  <p:tag name="ANSWER PIC" val="DEFAULT"/>
</p:tagLst>
</file>

<file path=ppt/tags/tag2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21.xml><?xml version="1.0" encoding="utf-8"?>
<p:tagLst xmlns:a="http://schemas.openxmlformats.org/drawingml/2006/main" xmlns:r="http://schemas.openxmlformats.org/officeDocument/2006/relationships" xmlns:p="http://schemas.openxmlformats.org/presentationml/2006/main">
  <p:tag name="ANSWER PIC" val="DEFAULT"/>
</p:tagLst>
</file>

<file path=ppt/tags/tag22.xml><?xml version="1.0" encoding="utf-8"?>
<p:tagLst xmlns:a="http://schemas.openxmlformats.org/drawingml/2006/main" xmlns:r="http://schemas.openxmlformats.org/officeDocument/2006/relationships" xmlns:p="http://schemas.openxmlformats.org/presentationml/2006/main">
  <p:tag name="ANSWER PIC" val="DEFAULT"/>
</p:tagLst>
</file>

<file path=ppt/tags/tag23.xml><?xml version="1.0" encoding="utf-8"?>
<p:tagLst xmlns:a="http://schemas.openxmlformats.org/drawingml/2006/main" xmlns:r="http://schemas.openxmlformats.org/officeDocument/2006/relationships" xmlns:p="http://schemas.openxmlformats.org/presentationml/2006/main">
  <p:tag name="ANSWER PIC" val="DEFAULT"/>
</p:tagLst>
</file>

<file path=ppt/tags/tag24.xml><?xml version="1.0" encoding="utf-8"?>
<p:tagLst xmlns:a="http://schemas.openxmlformats.org/drawingml/2006/main" xmlns:r="http://schemas.openxmlformats.org/officeDocument/2006/relationships" xmlns:p="http://schemas.openxmlformats.org/presentationml/2006/main">
  <p:tag name="ANSWER PIC" val="DEFAULT"/>
</p:tagLst>
</file>

<file path=ppt/tags/tag25.xml><?xml version="1.0" encoding="utf-8"?>
<p:tagLst xmlns:a="http://schemas.openxmlformats.org/drawingml/2006/main" xmlns:r="http://schemas.openxmlformats.org/officeDocument/2006/relationships" xmlns:p="http://schemas.openxmlformats.org/presentationml/2006/main">
  <p:tag name="ANSWER PIC" val="DEFAULT"/>
</p:tagLst>
</file>

<file path=ppt/tags/tag2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2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2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2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3.xml><?xml version="1.0" encoding="utf-8"?>
<p:tagLst xmlns:a="http://schemas.openxmlformats.org/drawingml/2006/main" xmlns:r="http://schemas.openxmlformats.org/officeDocument/2006/relationships" xmlns:p="http://schemas.openxmlformats.org/presentationml/2006/main">
  <p:tag name="ANSWER PIC" val="DEFAULT"/>
</p:tagLst>
</file>

<file path=ppt/tags/tag3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31.xml><?xml version="1.0" encoding="utf-8"?>
<p:tagLst xmlns:a="http://schemas.openxmlformats.org/drawingml/2006/main" xmlns:r="http://schemas.openxmlformats.org/officeDocument/2006/relationships" xmlns:p="http://schemas.openxmlformats.org/presentationml/2006/main">
  <p:tag name="ANSWER PIC" val="DEFAULT"/>
</p:tagLst>
</file>

<file path=ppt/tags/tag32.xml><?xml version="1.0" encoding="utf-8"?>
<p:tagLst xmlns:a="http://schemas.openxmlformats.org/drawingml/2006/main" xmlns:r="http://schemas.openxmlformats.org/officeDocument/2006/relationships" xmlns:p="http://schemas.openxmlformats.org/presentationml/2006/main">
  <p:tag name="ANSWER PIC" val="DEFAULT"/>
</p:tagLst>
</file>

<file path=ppt/tags/tag33.xml><?xml version="1.0" encoding="utf-8"?>
<p:tagLst xmlns:a="http://schemas.openxmlformats.org/drawingml/2006/main" xmlns:r="http://schemas.openxmlformats.org/officeDocument/2006/relationships" xmlns:p="http://schemas.openxmlformats.org/presentationml/2006/main">
  <p:tag name="ANSWER PIC" val="DEFAULT"/>
</p:tagLst>
</file>

<file path=ppt/tags/tag34.xml><?xml version="1.0" encoding="utf-8"?>
<p:tagLst xmlns:a="http://schemas.openxmlformats.org/drawingml/2006/main" xmlns:r="http://schemas.openxmlformats.org/officeDocument/2006/relationships" xmlns:p="http://schemas.openxmlformats.org/presentationml/2006/main">
  <p:tag name="ANSWER PIC" val="DEFAULT"/>
</p:tagLst>
</file>

<file path=ppt/tags/tag35.xml><?xml version="1.0" encoding="utf-8"?>
<p:tagLst xmlns:a="http://schemas.openxmlformats.org/drawingml/2006/main" xmlns:r="http://schemas.openxmlformats.org/officeDocument/2006/relationships" xmlns:p="http://schemas.openxmlformats.org/presentationml/2006/main">
  <p:tag name="ANSWER PIC" val="DEFAULT"/>
</p:tagLst>
</file>

<file path=ppt/tags/tag3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3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3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3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4.xml><?xml version="1.0" encoding="utf-8"?>
<p:tagLst xmlns:a="http://schemas.openxmlformats.org/drawingml/2006/main" xmlns:r="http://schemas.openxmlformats.org/officeDocument/2006/relationships" xmlns:p="http://schemas.openxmlformats.org/presentationml/2006/main">
  <p:tag name="ANSWER PIC" val="DEFAULT"/>
</p:tagLst>
</file>

<file path=ppt/tags/tag4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41.xml><?xml version="1.0" encoding="utf-8"?>
<p:tagLst xmlns:a="http://schemas.openxmlformats.org/drawingml/2006/main" xmlns:r="http://schemas.openxmlformats.org/officeDocument/2006/relationships" xmlns:p="http://schemas.openxmlformats.org/presentationml/2006/main">
  <p:tag name="QUESTION TYPE" val="ABCDE"/>
  <p:tag name="CORRECT ANSWER" val="B"/>
  <p:tag name="QUESTION WEIGHT" val="1"/>
</p:tagLst>
</file>

<file path=ppt/tags/tag42.xml><?xml version="1.0" encoding="utf-8"?>
<p:tagLst xmlns:a="http://schemas.openxmlformats.org/drawingml/2006/main" xmlns:r="http://schemas.openxmlformats.org/officeDocument/2006/relationships" xmlns:p="http://schemas.openxmlformats.org/presentationml/2006/main">
  <p:tag name="QUESTION TEXTBOX" val="QUESTION TEXTBOX"/>
  <p:tag name="QUESTION TEXT" val="Question Text"/>
</p:tagLst>
</file>

<file path=ppt/tags/tag43.xml><?xml version="1.0" encoding="utf-8"?>
<p:tagLst xmlns:a="http://schemas.openxmlformats.org/drawingml/2006/main" xmlns:r="http://schemas.openxmlformats.org/officeDocument/2006/relationships" xmlns:p="http://schemas.openxmlformats.org/presentationml/2006/main">
  <p:tag name="ANSWER GROUP" val="A"/>
  <p:tag name="CORRECT ANSWER" val="NO"/>
</p:tagLst>
</file>

<file path=ppt/tags/tag44.xml><?xml version="1.0" encoding="utf-8"?>
<p:tagLst xmlns:a="http://schemas.openxmlformats.org/drawingml/2006/main" xmlns:r="http://schemas.openxmlformats.org/officeDocument/2006/relationships" xmlns:p="http://schemas.openxmlformats.org/presentationml/2006/main">
  <p:tag name="ANSWER GROUP" val="B"/>
  <p:tag name="CORRECT ANSWER" val="YES"/>
</p:tagLst>
</file>

<file path=ppt/tags/tag45.xml><?xml version="1.0" encoding="utf-8"?>
<p:tagLst xmlns:a="http://schemas.openxmlformats.org/drawingml/2006/main" xmlns:r="http://schemas.openxmlformats.org/officeDocument/2006/relationships" xmlns:p="http://schemas.openxmlformats.org/presentationml/2006/main">
  <p:tag name="ANSWER GROUP" val="C"/>
  <p:tag name="CORRECT ANSWER" val="NO"/>
</p:tagLst>
</file>

<file path=ppt/tags/tag46.xml><?xml version="1.0" encoding="utf-8"?>
<p:tagLst xmlns:a="http://schemas.openxmlformats.org/drawingml/2006/main" xmlns:r="http://schemas.openxmlformats.org/officeDocument/2006/relationships" xmlns:p="http://schemas.openxmlformats.org/presentationml/2006/main">
  <p:tag name="ANSWER GROUP" val="D"/>
  <p:tag name="CORRECT ANSWER" val="NO"/>
</p:tagLst>
</file>

<file path=ppt/tags/tag47.xml><?xml version="1.0" encoding="utf-8"?>
<p:tagLst xmlns:a="http://schemas.openxmlformats.org/drawingml/2006/main" xmlns:r="http://schemas.openxmlformats.org/officeDocument/2006/relationships" xmlns:p="http://schemas.openxmlformats.org/presentationml/2006/main">
  <p:tag name="ANSWER GROUP" val="E"/>
  <p:tag name="CORRECT ANSWER" val="NO"/>
</p:tagLst>
</file>

<file path=ppt/tags/tag4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49.xml><?xml version="1.0" encoding="utf-8"?>
<p:tagLst xmlns:a="http://schemas.openxmlformats.org/drawingml/2006/main" xmlns:r="http://schemas.openxmlformats.org/officeDocument/2006/relationships" xmlns:p="http://schemas.openxmlformats.org/presentationml/2006/main">
  <p:tag name="ANSWER PIC" val="DEFAULT"/>
</p:tagLst>
</file>

<file path=ppt/tags/tag5.xml><?xml version="1.0" encoding="utf-8"?>
<p:tagLst xmlns:a="http://schemas.openxmlformats.org/drawingml/2006/main" xmlns:r="http://schemas.openxmlformats.org/officeDocument/2006/relationships" xmlns:p="http://schemas.openxmlformats.org/presentationml/2006/main">
  <p:tag name="ANSWER PIC" val="DEFAULT"/>
</p:tagLst>
</file>

<file path=ppt/tags/tag50.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51.xml><?xml version="1.0" encoding="utf-8"?>
<p:tagLst xmlns:a="http://schemas.openxmlformats.org/drawingml/2006/main" xmlns:r="http://schemas.openxmlformats.org/officeDocument/2006/relationships" xmlns:p="http://schemas.openxmlformats.org/presentationml/2006/main">
  <p:tag name="ANSWER PIC" val="DEFAULT"/>
</p:tagLst>
</file>

<file path=ppt/tags/tag52.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53.xml><?xml version="1.0" encoding="utf-8"?>
<p:tagLst xmlns:a="http://schemas.openxmlformats.org/drawingml/2006/main" xmlns:r="http://schemas.openxmlformats.org/officeDocument/2006/relationships" xmlns:p="http://schemas.openxmlformats.org/presentationml/2006/main">
  <p:tag name="ANSWER PIC" val="DEFAULT"/>
</p:tagLst>
</file>

<file path=ppt/tags/tag54.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55.xml><?xml version="1.0" encoding="utf-8"?>
<p:tagLst xmlns:a="http://schemas.openxmlformats.org/drawingml/2006/main" xmlns:r="http://schemas.openxmlformats.org/officeDocument/2006/relationships" xmlns:p="http://schemas.openxmlformats.org/presentationml/2006/main">
  <p:tag name="ANSWER PIC" val="DEFAULT"/>
</p:tagLst>
</file>

<file path=ppt/tags/tag5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57.xml><?xml version="1.0" encoding="utf-8"?>
<p:tagLst xmlns:a="http://schemas.openxmlformats.org/drawingml/2006/main" xmlns:r="http://schemas.openxmlformats.org/officeDocument/2006/relationships" xmlns:p="http://schemas.openxmlformats.org/presentationml/2006/main">
  <p:tag name="ANSWER PIC" val="DEFAULT"/>
</p:tagLst>
</file>

<file path=ppt/tags/tag58.xml><?xml version="1.0" encoding="utf-8"?>
<p:tagLst xmlns:a="http://schemas.openxmlformats.org/drawingml/2006/main" xmlns:r="http://schemas.openxmlformats.org/officeDocument/2006/relationships" xmlns:p="http://schemas.openxmlformats.org/presentationml/2006/main">
  <p:tag name="QUESTION TYPE" val="ABCDE"/>
  <p:tag name="CORRECT ANSWER" val="C"/>
  <p:tag name="QUESTION WEIGHT" val="1"/>
</p:tagLst>
</file>

<file path=ppt/tags/tag59.xml><?xml version="1.0" encoding="utf-8"?>
<p:tagLst xmlns:a="http://schemas.openxmlformats.org/drawingml/2006/main" xmlns:r="http://schemas.openxmlformats.org/officeDocument/2006/relationships" xmlns:p="http://schemas.openxmlformats.org/presentationml/2006/main">
  <p:tag name="QUESTION TEXTBOX" val="QUESTION TEXTBOX"/>
  <p:tag name="QUESTION TEXT" val="Question Text"/>
</p:tagLst>
</file>

<file path=ppt/tags/tag6.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60.xml><?xml version="1.0" encoding="utf-8"?>
<p:tagLst xmlns:a="http://schemas.openxmlformats.org/drawingml/2006/main" xmlns:r="http://schemas.openxmlformats.org/officeDocument/2006/relationships" xmlns:p="http://schemas.openxmlformats.org/presentationml/2006/main">
  <p:tag name="ANSWER GROUP" val="A"/>
  <p:tag name="CORRECT ANSWER" val="NO"/>
</p:tagLst>
</file>

<file path=ppt/tags/tag61.xml><?xml version="1.0" encoding="utf-8"?>
<p:tagLst xmlns:a="http://schemas.openxmlformats.org/drawingml/2006/main" xmlns:r="http://schemas.openxmlformats.org/officeDocument/2006/relationships" xmlns:p="http://schemas.openxmlformats.org/presentationml/2006/main">
  <p:tag name="ANSWER GROUP" val="B"/>
  <p:tag name="CORRECT ANSWER" val="NO"/>
</p:tagLst>
</file>

<file path=ppt/tags/tag62.xml><?xml version="1.0" encoding="utf-8"?>
<p:tagLst xmlns:a="http://schemas.openxmlformats.org/drawingml/2006/main" xmlns:r="http://schemas.openxmlformats.org/officeDocument/2006/relationships" xmlns:p="http://schemas.openxmlformats.org/presentationml/2006/main">
  <p:tag name="ANSWER GROUP" val="C"/>
  <p:tag name="CORRECT ANSWER" val="YES"/>
</p:tagLst>
</file>

<file path=ppt/tags/tag63.xml><?xml version="1.0" encoding="utf-8"?>
<p:tagLst xmlns:a="http://schemas.openxmlformats.org/drawingml/2006/main" xmlns:r="http://schemas.openxmlformats.org/officeDocument/2006/relationships" xmlns:p="http://schemas.openxmlformats.org/presentationml/2006/main">
  <p:tag name="ANSWER GROUP" val="D"/>
  <p:tag name="CORRECT ANSWER" val="NO"/>
</p:tagLst>
</file>

<file path=ppt/tags/tag64.xml><?xml version="1.0" encoding="utf-8"?>
<p:tagLst xmlns:a="http://schemas.openxmlformats.org/drawingml/2006/main" xmlns:r="http://schemas.openxmlformats.org/officeDocument/2006/relationships" xmlns:p="http://schemas.openxmlformats.org/presentationml/2006/main">
  <p:tag name="ANSWER GROUP" val="E"/>
  <p:tag name="CORRECT ANSWER" val="NO"/>
</p:tagLst>
</file>

<file path=ppt/tags/tag65.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E"/>
</p:tagLst>
</file>

<file path=ppt/tags/tag66.xml><?xml version="1.0" encoding="utf-8"?>
<p:tagLst xmlns:a="http://schemas.openxmlformats.org/drawingml/2006/main" xmlns:r="http://schemas.openxmlformats.org/officeDocument/2006/relationships" xmlns:p="http://schemas.openxmlformats.org/presentationml/2006/main">
  <p:tag name="ANSWER PIC" val="DEFAULT"/>
</p:tagLst>
</file>

<file path=ppt/tags/tag6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ags/tag68.xml><?xml version="1.0" encoding="utf-8"?>
<p:tagLst xmlns:a="http://schemas.openxmlformats.org/drawingml/2006/main" xmlns:r="http://schemas.openxmlformats.org/officeDocument/2006/relationships" xmlns:p="http://schemas.openxmlformats.org/presentationml/2006/main">
  <p:tag name="ANSWER PIC" val="DEFAULT"/>
</p:tagLst>
</file>

<file path=ppt/tags/tag6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7.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70.xml><?xml version="1.0" encoding="utf-8"?>
<p:tagLst xmlns:a="http://schemas.openxmlformats.org/drawingml/2006/main" xmlns:r="http://schemas.openxmlformats.org/officeDocument/2006/relationships" xmlns:p="http://schemas.openxmlformats.org/presentationml/2006/main">
  <p:tag name="ANSWER PIC" val="DEFAULT"/>
</p:tagLst>
</file>

<file path=ppt/tags/tag71.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B"/>
</p:tagLst>
</file>

<file path=ppt/tags/tag72.xml><?xml version="1.0" encoding="utf-8"?>
<p:tagLst xmlns:a="http://schemas.openxmlformats.org/drawingml/2006/main" xmlns:r="http://schemas.openxmlformats.org/officeDocument/2006/relationships" xmlns:p="http://schemas.openxmlformats.org/presentationml/2006/main">
  <p:tag name="ANSWER PIC" val="DEFAULT"/>
</p:tagLst>
</file>

<file path=ppt/tags/tag73.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A"/>
</p:tagLst>
</file>

<file path=ppt/tags/tag74.xml><?xml version="1.0" encoding="utf-8"?>
<p:tagLst xmlns:a="http://schemas.openxmlformats.org/drawingml/2006/main" xmlns:r="http://schemas.openxmlformats.org/officeDocument/2006/relationships" xmlns:p="http://schemas.openxmlformats.org/presentationml/2006/main">
  <p:tag name="ANSWER PIC" val="DEFAULT"/>
</p:tagLst>
</file>

<file path=ppt/tags/tag8.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C"/>
</p:tagLst>
</file>

<file path=ppt/tags/tag9.xml><?xml version="1.0" encoding="utf-8"?>
<p:tagLst xmlns:a="http://schemas.openxmlformats.org/drawingml/2006/main" xmlns:r="http://schemas.openxmlformats.org/officeDocument/2006/relationships" xmlns:p="http://schemas.openxmlformats.org/presentationml/2006/main">
  <p:tag name="ANSWER TEXT" val="enter text here"/>
  <p:tag name="ANSWER TEXTBOX" val="D"/>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emistry">
  <a:themeElements>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fontScheme name="chemistry">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emist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emist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emis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emist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emist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emist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emist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hemistry 8">
        <a:dk1>
          <a:srgbClr val="808080"/>
        </a:dk1>
        <a:lt1>
          <a:srgbClr val="FFFFFF"/>
        </a:lt1>
        <a:dk2>
          <a:srgbClr val="3366FF"/>
        </a:dk2>
        <a:lt2>
          <a:srgbClr val="FFFFFF"/>
        </a:lt2>
        <a:accent1>
          <a:srgbClr val="FFFF00"/>
        </a:accent1>
        <a:accent2>
          <a:srgbClr val="3333CC"/>
        </a:accent2>
        <a:accent3>
          <a:srgbClr val="ADB8FF"/>
        </a:accent3>
        <a:accent4>
          <a:srgbClr val="DADADA"/>
        </a:accent4>
        <a:accent5>
          <a:srgbClr val="FFFFA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2111</TotalTime>
  <Words>2978</Words>
  <Application>Microsoft Office PowerPoint</Application>
  <PresentationFormat>Widescreen</PresentationFormat>
  <Paragraphs>471</Paragraphs>
  <Slides>54</Slides>
  <Notes>12</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54</vt:i4>
      </vt:variant>
    </vt:vector>
  </HeadingPairs>
  <TitlesOfParts>
    <vt:vector size="70" baseType="lpstr">
      <vt:lpstr>Agency FB</vt:lpstr>
      <vt:lpstr>Arial</vt:lpstr>
      <vt:lpstr>Calibri</vt:lpstr>
      <vt:lpstr>Calibri Light</vt:lpstr>
      <vt:lpstr>Cambria Math</vt:lpstr>
      <vt:lpstr>Comic Sans MS</vt:lpstr>
      <vt:lpstr>Symbol</vt:lpstr>
      <vt:lpstr>Trebuchet MS</vt:lpstr>
      <vt:lpstr>Verdana</vt:lpstr>
      <vt:lpstr>Wingdings</vt:lpstr>
      <vt:lpstr>Wingdings 3</vt:lpstr>
      <vt:lpstr>ヒラギノ角ゴ Pro W3</vt:lpstr>
      <vt:lpstr>Facet</vt:lpstr>
      <vt:lpstr>Office Theme</vt:lpstr>
      <vt:lpstr>chemistry</vt:lpstr>
      <vt:lpstr>1_Office Theme</vt:lpstr>
      <vt:lpstr>PowerPoint Presentation</vt:lpstr>
      <vt:lpstr>PowerPoint Presentation</vt:lpstr>
      <vt:lpstr>1.  Reaction  Diagrams</vt:lpstr>
      <vt:lpstr>PowerPoint Presentation</vt:lpstr>
      <vt:lpstr>PowerPoint Presentation</vt:lpstr>
      <vt:lpstr>PowerPoint Presentation</vt:lpstr>
      <vt:lpstr>2.  Molar  Heat Capacity</vt:lpstr>
      <vt:lpstr>PowerPoint Presentation</vt:lpstr>
      <vt:lpstr>PowerPoint Presentation</vt:lpstr>
      <vt:lpstr>3.  Heat of  Reaction</vt:lpstr>
      <vt:lpstr>PowerPoint Presentation</vt:lpstr>
      <vt:lpstr>PowerPoint Presentation</vt:lpstr>
      <vt:lpstr>PowerPoint Presentation</vt:lpstr>
      <vt:lpstr>PowerPoint Presentation</vt:lpstr>
      <vt:lpstr>PowerPoint Presentation</vt:lpstr>
      <vt:lpstr>PowerPoint Presentation</vt:lpstr>
      <vt:lpstr>4.  Heat of  Formation</vt:lpstr>
      <vt:lpstr>PowerPoint Presentation</vt:lpstr>
      <vt:lpstr>PowerPoint Presentation</vt:lpstr>
      <vt:lpstr>Ethanol is used as an additive in many fuels today.   What is ΔHºrxn (kJ) for the combustion of ethanol? 2 C2H5OH (l ) + 6 O2 (g) → 4 CO2 (g) + 6 H2O (l )</vt:lpstr>
      <vt:lpstr>Ethanol is used as an additive in many fuels today.   What is ΔHºrxn (kJ) for the combustion of ethanol? 2 C2H5OH (l ) + 6 O2 (g) → 4 CO2 (g) + 6 H2O (l )</vt:lpstr>
      <vt:lpstr>5.  Bond Energy</vt:lpstr>
      <vt:lpstr>PowerPoint Presentation</vt:lpstr>
      <vt:lpstr>PowerPoint Presentation</vt:lpstr>
      <vt:lpstr>PowerPoint Presentation</vt:lpstr>
      <vt:lpstr>PowerPoint Presentation</vt:lpstr>
      <vt:lpstr>6.  Hess’s  Law</vt:lpstr>
      <vt:lpstr>Hess’s Law</vt:lpstr>
      <vt:lpstr>Hess’s Law</vt:lpstr>
      <vt:lpstr>Relationships Involving DHrxn</vt:lpstr>
      <vt:lpstr>PowerPoint Presentation</vt:lpstr>
      <vt:lpstr>PowerPoint Presentation</vt:lpstr>
      <vt:lpstr>PowerPoint Presentation</vt:lpstr>
      <vt:lpstr>PowerPoint Presentation</vt:lpstr>
      <vt:lpstr>Rxn #1) ½ N2 (g) + ½ O2 (g) → NO (g)        ΔH =  90.3 kJ Rxn #2) NO (g) + ½ Cl2 (g) → NOCl (g)      ΔH =  –38.6 kJ</vt:lpstr>
      <vt:lpstr>Rxn #1) ½ N2 (g) + ½ O2 (g) → NO (g)        ΔH =  90.3 kJ Rxn #2) NO (g) + ½ Cl2 (g) → NOCl (g)      ΔH =  –38.6 kJ</vt:lpstr>
      <vt:lpstr>Its just a puzzle! </vt:lpstr>
      <vt:lpstr>Old stuff after this slide. You do not have to go over this stuff. BUT if you plan to take AP Chem you may want to take a peek!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YouTube Link to Presentation</vt:lpstr>
    </vt:vector>
  </TitlesOfParts>
  <Company>SRVUSD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Farmer, Stephanie [DH]</dc:creator>
  <cp:lastModifiedBy>Farmer, Stephanie [DH]</cp:lastModifiedBy>
  <cp:revision>93</cp:revision>
  <dcterms:created xsi:type="dcterms:W3CDTF">2019-02-12T05:31:01Z</dcterms:created>
  <dcterms:modified xsi:type="dcterms:W3CDTF">2024-06-16T23:30:17Z</dcterms:modified>
</cp:coreProperties>
</file>