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  <p:sldMasterId id="2147483793" r:id="rId2"/>
  </p:sldMasterIdLst>
  <p:sldIdLst>
    <p:sldId id="256" r:id="rId3"/>
    <p:sldId id="279" r:id="rId4"/>
    <p:sldId id="280" r:id="rId5"/>
    <p:sldId id="272" r:id="rId6"/>
    <p:sldId id="273" r:id="rId7"/>
    <p:sldId id="274" r:id="rId8"/>
    <p:sldId id="282" r:id="rId9"/>
    <p:sldId id="275" r:id="rId10"/>
    <p:sldId id="277" r:id="rId11"/>
    <p:sldId id="276" r:id="rId12"/>
    <p:sldId id="265" r:id="rId13"/>
    <p:sldId id="270" r:id="rId14"/>
    <p:sldId id="271" r:id="rId15"/>
    <p:sldId id="278" r:id="rId16"/>
    <p:sldId id="268" r:id="rId17"/>
    <p:sldId id="269" r:id="rId18"/>
    <p:sldId id="266" r:id="rId19"/>
    <p:sldId id="261" r:id="rId20"/>
    <p:sldId id="260" r:id="rId21"/>
    <p:sldId id="281" r:id="rId22"/>
    <p:sldId id="267" r:id="rId23"/>
    <p:sldId id="284" r:id="rId24"/>
    <p:sldId id="285" r:id="rId25"/>
    <p:sldId id="286" r:id="rId26"/>
    <p:sldId id="287" r:id="rId27"/>
    <p:sldId id="288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58" autoAdjust="0"/>
    <p:restoredTop sz="94660"/>
  </p:normalViewPr>
  <p:slideViewPr>
    <p:cSldViewPr snapToGrid="0">
      <p:cViewPr varScale="1">
        <p:scale>
          <a:sx n="70" d="100"/>
          <a:sy n="70" d="100"/>
        </p:scale>
        <p:origin x="4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344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34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0533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337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72989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218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607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0550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9817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4304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2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649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866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2018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8486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4565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5524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9732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0318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626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81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19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8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345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59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165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422-2F6D-43B6-997B-2AED0277DC17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026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7D422-2F6D-43B6-997B-2AED0277DC17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2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7D422-2F6D-43B6-997B-2AED0277DC17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C71E8-EEFF-48D6-8CD3-1FB50B8DE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19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21" Type="http://schemas.openxmlformats.org/officeDocument/2006/relationships/image" Target="../media/image7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image" Target="../media/image6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image" Target="../media/image10.png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image" Target="../media/image9.png"/><Relationship Id="rId10" Type="http://schemas.openxmlformats.org/officeDocument/2006/relationships/tags" Target="../tags/tag10.xml"/><Relationship Id="rId19" Type="http://schemas.openxmlformats.org/officeDocument/2006/relationships/image" Target="../media/image5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tags" Target="../tags/tag30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20.xml"/><Relationship Id="rId21" Type="http://schemas.openxmlformats.org/officeDocument/2006/relationships/image" Target="../media/image6.png"/><Relationship Id="rId7" Type="http://schemas.openxmlformats.org/officeDocument/2006/relationships/tags" Target="../tags/tag24.xml"/><Relationship Id="rId12" Type="http://schemas.openxmlformats.org/officeDocument/2006/relationships/tags" Target="../tags/tag29.xml"/><Relationship Id="rId17" Type="http://schemas.openxmlformats.org/officeDocument/2006/relationships/tags" Target="../tags/tag34.xml"/><Relationship Id="rId2" Type="http://schemas.openxmlformats.org/officeDocument/2006/relationships/tags" Target="../tags/tag19.xml"/><Relationship Id="rId16" Type="http://schemas.openxmlformats.org/officeDocument/2006/relationships/tags" Target="../tags/tag33.xml"/><Relationship Id="rId20" Type="http://schemas.openxmlformats.org/officeDocument/2006/relationships/image" Target="../media/image5.png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tags" Target="../tags/tag28.xml"/><Relationship Id="rId24" Type="http://schemas.openxmlformats.org/officeDocument/2006/relationships/image" Target="../media/image9.png"/><Relationship Id="rId5" Type="http://schemas.openxmlformats.org/officeDocument/2006/relationships/tags" Target="../tags/tag22.xml"/><Relationship Id="rId15" Type="http://schemas.openxmlformats.org/officeDocument/2006/relationships/tags" Target="../tags/tag32.xml"/><Relationship Id="rId23" Type="http://schemas.openxmlformats.org/officeDocument/2006/relationships/image" Target="../media/image8.png"/><Relationship Id="rId10" Type="http://schemas.openxmlformats.org/officeDocument/2006/relationships/tags" Target="../tags/tag27.xml"/><Relationship Id="rId19" Type="http://schemas.openxmlformats.org/officeDocument/2006/relationships/image" Target="../media/image11.png"/><Relationship Id="rId4" Type="http://schemas.openxmlformats.org/officeDocument/2006/relationships/tags" Target="../tags/tag21.xml"/><Relationship Id="rId9" Type="http://schemas.openxmlformats.org/officeDocument/2006/relationships/tags" Target="../tags/tag26.xml"/><Relationship Id="rId14" Type="http://schemas.openxmlformats.org/officeDocument/2006/relationships/tags" Target="../tags/tag31.xml"/><Relationship Id="rId22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A7z5ixKMBQs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5760720"/>
            <a:ext cx="12192000" cy="10972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104502" y="148471"/>
            <a:ext cx="102447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N38 - Odds and Ends</a:t>
            </a:r>
            <a:endParaRPr lang="en-US" sz="7200" b="1" dirty="0">
              <a:latin typeface="Agency FB" panose="020B0503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4647" y="2082748"/>
            <a:ext cx="1013677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339725">
              <a:buFont typeface="Arial" panose="020B0604020202020204" pitchFamily="34" charset="0"/>
              <a:buChar char="•"/>
            </a:pPr>
            <a:r>
              <a:rPr lang="en-US" sz="3200" b="1" dirty="0" smtClean="0"/>
              <a:t>Molar heat capacities to calculate changes in heat energy with moles instead of grams.</a:t>
            </a:r>
            <a:endParaRPr lang="en-US" sz="3200" b="1" dirty="0"/>
          </a:p>
          <a:p>
            <a:pPr marL="571500" indent="-339725">
              <a:buFont typeface="Arial" panose="020B0604020202020204" pitchFamily="34" charset="0"/>
              <a:buChar char="•"/>
            </a:pPr>
            <a:r>
              <a:rPr lang="en-US" sz="3200" b="1" dirty="0" smtClean="0"/>
              <a:t>Heat change during a chemical reaction</a:t>
            </a:r>
          </a:p>
          <a:p>
            <a:pPr marL="571500" indent="-339725">
              <a:buFont typeface="Arial" panose="020B0604020202020204" pitchFamily="34" charset="0"/>
              <a:buChar char="•"/>
            </a:pPr>
            <a:r>
              <a:rPr lang="en-US" sz="3200" b="1" dirty="0"/>
              <a:t>Label reaction diagrams.</a:t>
            </a:r>
          </a:p>
          <a:p>
            <a:pPr marL="571500" indent="-339725">
              <a:buFont typeface="Arial" panose="020B0604020202020204" pitchFamily="34" charset="0"/>
              <a:buChar char="•"/>
            </a:pPr>
            <a:r>
              <a:rPr lang="en-US" sz="3200" b="1" dirty="0" smtClean="0"/>
              <a:t>Interpret phase diagrams.</a:t>
            </a:r>
          </a:p>
          <a:p>
            <a:pPr marL="571500" indent="-339725">
              <a:buFont typeface="Arial" panose="020B0604020202020204" pitchFamily="34" charset="0"/>
              <a:buChar char="•"/>
            </a:pPr>
            <a:r>
              <a:rPr lang="en-US" sz="3200" b="1" dirty="0" smtClean="0"/>
              <a:t>Calorimetry for solid and liquid mixtures. </a:t>
            </a:r>
          </a:p>
        </p:txBody>
      </p:sp>
    </p:spTree>
    <p:extLst>
      <p:ext uri="{BB962C8B-B14F-4D97-AF65-F5344CB8AC3E}">
        <p14:creationId xmlns:p14="http://schemas.microsoft.com/office/powerpoint/2010/main" val="79727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62148" y="143693"/>
            <a:ext cx="113298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latin typeface="Agency FB" panose="020B0503020202020204" pitchFamily="34" charset="0"/>
              </a:rPr>
              <a:t>But what is “Activation Energy?”</a:t>
            </a:r>
            <a:endParaRPr lang="en-US" sz="6000" b="1" dirty="0">
              <a:latin typeface="Agency FB" panose="020B0503020202020204" pitchFamily="34" charset="0"/>
            </a:endParaRPr>
          </a:p>
        </p:txBody>
      </p:sp>
      <p:pic>
        <p:nvPicPr>
          <p:cNvPr id="4098" name="Picture 2" descr="Image result for reaction diagra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742" y="1609557"/>
            <a:ext cx="4544928" cy="3053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557937" y="2936443"/>
            <a:ext cx="62701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Δ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H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5686008" y="1387818"/>
            <a:ext cx="6501638" cy="45243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Activation energy: </a:t>
            </a:r>
            <a:br>
              <a:rPr lang="en-US" sz="3200" b="1" u="sng" dirty="0" smtClean="0"/>
            </a:br>
            <a:r>
              <a:rPr lang="en-US" sz="3200" dirty="0" smtClean="0"/>
              <a:t>the smallest amount of energy required for molecules to be “activated” in order to undergo a specific chemical change</a:t>
            </a:r>
          </a:p>
          <a:p>
            <a:pPr marL="457200" indent="-457200">
              <a:buFontTx/>
              <a:buChar char="-"/>
            </a:pPr>
            <a:r>
              <a:rPr lang="en-US" sz="3200" b="1" i="1" dirty="0" smtClean="0"/>
              <a:t>Speed them up to hit hard enough</a:t>
            </a:r>
          </a:p>
          <a:p>
            <a:pPr marL="457200" indent="-457200">
              <a:buFontTx/>
              <a:buChar char="-"/>
            </a:pPr>
            <a:r>
              <a:rPr lang="en-US" sz="3200" b="1" i="1" dirty="0" smtClean="0"/>
              <a:t>Proper orientation to collide in the right spot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28948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Phase Diagrams</a:t>
            </a:r>
            <a:endParaRPr lang="en-US" sz="7200" b="1" dirty="0">
              <a:latin typeface="Agency FB" panose="020B0503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1947" y="1719167"/>
            <a:ext cx="349543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 graph representing the phases of a substance at a given temperature and pressure</a:t>
            </a:r>
            <a:endParaRPr lang="en-US" sz="2800" b="1" dirty="0"/>
          </a:p>
        </p:txBody>
      </p:sp>
      <p:pic>
        <p:nvPicPr>
          <p:cNvPr id="1026" name="Picture 2" descr="Image result for phase diagram simple wa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363" y="1451750"/>
            <a:ext cx="6605992" cy="540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465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Phase Diagrams</a:t>
            </a:r>
            <a:endParaRPr lang="en-US" sz="7200" b="1" dirty="0">
              <a:latin typeface="Agency FB" panose="020B0503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0924" y="2190198"/>
            <a:ext cx="349543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Triple point- </a:t>
            </a:r>
            <a:endParaRPr lang="en-US" sz="3200" b="1" u="sng" dirty="0" smtClean="0"/>
          </a:p>
          <a:p>
            <a:r>
              <a:rPr lang="en-US" sz="3200" dirty="0" smtClean="0"/>
              <a:t>The </a:t>
            </a:r>
            <a:r>
              <a:rPr lang="en-US" sz="3200" dirty="0"/>
              <a:t>point (temp and pressure) where solid, liquid and gas can coexist simultaneously.</a:t>
            </a:r>
          </a:p>
        </p:txBody>
      </p:sp>
      <p:pic>
        <p:nvPicPr>
          <p:cNvPr id="1026" name="Picture 2" descr="Image result for phase diagram simple wa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363" y="1451750"/>
            <a:ext cx="6605992" cy="540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898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Phase Diagrams</a:t>
            </a:r>
            <a:endParaRPr lang="en-US" sz="7200" b="1" dirty="0">
              <a:latin typeface="Agency FB" panose="020B0503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0924" y="1451750"/>
            <a:ext cx="364837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Critical point- </a:t>
            </a:r>
            <a:r>
              <a:rPr lang="en-US" sz="3200" dirty="0" smtClean="0"/>
              <a:t>Above this point, gas and liquid have the same densities and have odd combinations of properties and cannot be distinguished from each other</a:t>
            </a:r>
            <a:endParaRPr lang="en-US" sz="3200" dirty="0"/>
          </a:p>
        </p:txBody>
      </p:sp>
      <p:pic>
        <p:nvPicPr>
          <p:cNvPr id="1026" name="Picture 2" descr="Image result for phase diagram simple wat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363" y="1451750"/>
            <a:ext cx="6605992" cy="540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0202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Supercritical Fluids!</a:t>
            </a:r>
            <a:endParaRPr lang="en-US" sz="7200" b="1" dirty="0">
              <a:latin typeface="Agency FB" panose="020B0503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88034" y="1383209"/>
            <a:ext cx="5603966" cy="54628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8" name="29180ED9-208C-4637-A96A-1C6B617F1CB2" descr="image1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12" r="7434" b="6650"/>
          <a:stretch/>
        </p:blipFill>
        <p:spPr bwMode="auto">
          <a:xfrm>
            <a:off x="1423851" y="1383209"/>
            <a:ext cx="8987247" cy="5478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237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17715" y="279400"/>
            <a:ext cx="9144000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A typical phase diagram for a substance is given below.  At what point on the diagram do solid and liquid exist at equilibrium?</a:t>
            </a:r>
          </a:p>
        </p:txBody>
      </p:sp>
      <p:grpSp>
        <p:nvGrpSpPr>
          <p:cNvPr id="28675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931817" y="2198188"/>
            <a:ext cx="8077200" cy="685800"/>
            <a:chOff x="609600" y="2159000"/>
            <a:chExt cx="8077200" cy="685800"/>
          </a:xfrm>
        </p:grpSpPr>
        <p:sp>
          <p:nvSpPr>
            <p:cNvPr id="28689" name="TextBox 2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1447800" y="2171700"/>
              <a:ext cx="723900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</a:rPr>
                <a:t>A</a:t>
              </a:r>
            </a:p>
          </p:txBody>
        </p:sp>
        <p:pic>
          <p:nvPicPr>
            <p:cNvPr id="28690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" y="2159000"/>
              <a:ext cx="6858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8676" name="Group 7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931817" y="3112588"/>
            <a:ext cx="8077200" cy="685800"/>
            <a:chOff x="609600" y="3073400"/>
            <a:chExt cx="8077200" cy="685800"/>
          </a:xfrm>
        </p:grpSpPr>
        <p:sp>
          <p:nvSpPr>
            <p:cNvPr id="28687" name="TextBox 5"/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1447800" y="3086100"/>
              <a:ext cx="723900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</a:rPr>
                <a:t>B</a:t>
              </a:r>
            </a:p>
          </p:txBody>
        </p:sp>
        <p:pic>
          <p:nvPicPr>
            <p:cNvPr id="28688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" y="3073400"/>
              <a:ext cx="6858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8677" name="Group 10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931817" y="4026988"/>
            <a:ext cx="8077200" cy="685800"/>
            <a:chOff x="609600" y="3987800"/>
            <a:chExt cx="8077200" cy="685800"/>
          </a:xfrm>
        </p:grpSpPr>
        <p:sp>
          <p:nvSpPr>
            <p:cNvPr id="28685" name="TextBox 8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447800" y="4000500"/>
              <a:ext cx="723900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</a:rPr>
                <a:t>C</a:t>
              </a:r>
            </a:p>
          </p:txBody>
        </p:sp>
        <p:pic>
          <p:nvPicPr>
            <p:cNvPr id="28686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" y="3987800"/>
              <a:ext cx="6858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8678" name="Group 13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931817" y="4941388"/>
            <a:ext cx="8077200" cy="685800"/>
            <a:chOff x="609600" y="4902200"/>
            <a:chExt cx="8077200" cy="685800"/>
          </a:xfrm>
        </p:grpSpPr>
        <p:sp>
          <p:nvSpPr>
            <p:cNvPr id="28683" name="TextBox 11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447800" y="4914900"/>
              <a:ext cx="723900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</a:rPr>
                <a:t>D</a:t>
              </a:r>
            </a:p>
          </p:txBody>
        </p:sp>
        <p:pic>
          <p:nvPicPr>
            <p:cNvPr id="28684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" y="4902200"/>
              <a:ext cx="6858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8679" name="Group 16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931817" y="5855788"/>
            <a:ext cx="8077200" cy="685800"/>
            <a:chOff x="609600" y="5816600"/>
            <a:chExt cx="8077200" cy="685800"/>
          </a:xfrm>
        </p:grpSpPr>
        <p:sp>
          <p:nvSpPr>
            <p:cNvPr id="28681" name="TextBox 14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447800" y="5829300"/>
              <a:ext cx="723900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</a:rPr>
                <a:t>E</a:t>
              </a:r>
            </a:p>
          </p:txBody>
        </p:sp>
        <p:pic>
          <p:nvPicPr>
            <p:cNvPr id="28682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" y="5816600"/>
              <a:ext cx="6858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8680" name="Picture 2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95"/>
          <a:stretch>
            <a:fillRect/>
          </a:stretch>
        </p:blipFill>
        <p:spPr bwMode="auto">
          <a:xfrm>
            <a:off x="2834640" y="2007688"/>
            <a:ext cx="5780088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675110" y="3087604"/>
            <a:ext cx="1765241" cy="723484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575064" y="2584714"/>
            <a:ext cx="1593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00B050"/>
                </a:solidFill>
              </a:rPr>
              <a:t>SOLID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24684" y="2745831"/>
            <a:ext cx="1593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00B050"/>
                </a:solidFill>
              </a:rPr>
              <a:t>LIQUID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31574" y="4562110"/>
            <a:ext cx="1593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00B050"/>
                </a:solidFill>
              </a:rPr>
              <a:t>GAS</a:t>
            </a:r>
            <a:endParaRPr lang="en-US" b="1" i="1" dirty="0">
              <a:solidFill>
                <a:srgbClr val="00B05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4982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4" name="Picture 2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777" y="1676400"/>
            <a:ext cx="6211389" cy="471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8" name="TextBox 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69966" y="127000"/>
            <a:ext cx="9144000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The phase diagram of a substance is given below.  What occurs when the substance is heated from 100° C to 120 °C at 3 </a:t>
            </a:r>
            <a:r>
              <a:rPr lang="en-US" altLang="en-US" sz="2800" b="1" dirty="0" err="1">
                <a:solidFill>
                  <a:srgbClr val="000000"/>
                </a:solidFill>
              </a:rPr>
              <a:t>atm</a:t>
            </a:r>
            <a:r>
              <a:rPr lang="en-US" altLang="en-US" sz="2800" b="1" dirty="0">
                <a:solidFill>
                  <a:srgbClr val="000000"/>
                </a:solidFill>
              </a:rPr>
              <a:t> pressure?</a:t>
            </a:r>
          </a:p>
        </p:txBody>
      </p:sp>
      <p:grpSp>
        <p:nvGrpSpPr>
          <p:cNvPr id="29699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631371" y="2080623"/>
            <a:ext cx="8077200" cy="685800"/>
            <a:chOff x="609600" y="2159000"/>
            <a:chExt cx="8077200" cy="685800"/>
          </a:xfrm>
        </p:grpSpPr>
        <p:sp>
          <p:nvSpPr>
            <p:cNvPr id="29713" name="TextBox 2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1447800" y="2171700"/>
              <a:ext cx="723900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</a:rPr>
                <a:t>It melts</a:t>
              </a:r>
            </a:p>
          </p:txBody>
        </p:sp>
        <p:pic>
          <p:nvPicPr>
            <p:cNvPr id="2971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" y="2159000"/>
              <a:ext cx="6858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9700" name="Group 7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631371" y="2995023"/>
            <a:ext cx="8077200" cy="685800"/>
            <a:chOff x="609600" y="3073400"/>
            <a:chExt cx="8077200" cy="685800"/>
          </a:xfrm>
        </p:grpSpPr>
        <p:sp>
          <p:nvSpPr>
            <p:cNvPr id="29711" name="TextBox 5"/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1447800" y="3086100"/>
              <a:ext cx="723900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</a:rPr>
                <a:t>It sublimes</a:t>
              </a:r>
            </a:p>
          </p:txBody>
        </p:sp>
        <p:pic>
          <p:nvPicPr>
            <p:cNvPr id="29712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" y="3073400"/>
              <a:ext cx="6858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9701" name="Group 10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631371" y="3909423"/>
            <a:ext cx="8077200" cy="685800"/>
            <a:chOff x="609600" y="3987800"/>
            <a:chExt cx="8077200" cy="685800"/>
          </a:xfrm>
        </p:grpSpPr>
        <p:sp>
          <p:nvSpPr>
            <p:cNvPr id="29709" name="TextBox 8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447800" y="4000500"/>
              <a:ext cx="723900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dirty="0">
                  <a:solidFill>
                    <a:srgbClr val="000000"/>
                  </a:solidFill>
                </a:rPr>
                <a:t>It </a:t>
              </a:r>
              <a:r>
                <a:rPr lang="en-US" altLang="en-US" sz="2400" dirty="0" smtClean="0">
                  <a:solidFill>
                    <a:srgbClr val="000000"/>
                  </a:solidFill>
                </a:rPr>
                <a:t>vaporizes</a:t>
              </a:r>
              <a:endParaRPr lang="en-US" altLang="en-US" sz="2400" dirty="0">
                <a:solidFill>
                  <a:srgbClr val="000000"/>
                </a:solidFill>
              </a:endParaRPr>
            </a:p>
          </p:txBody>
        </p:sp>
        <p:pic>
          <p:nvPicPr>
            <p:cNvPr id="297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" y="3987800"/>
              <a:ext cx="6858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9702" name="Group 13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631371" y="4823823"/>
            <a:ext cx="8077200" cy="685800"/>
            <a:chOff x="609600" y="4902200"/>
            <a:chExt cx="8077200" cy="685800"/>
          </a:xfrm>
        </p:grpSpPr>
        <p:sp>
          <p:nvSpPr>
            <p:cNvPr id="29707" name="TextBox 11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447800" y="4914900"/>
              <a:ext cx="723900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</a:rPr>
                <a:t>It freezes</a:t>
              </a:r>
            </a:p>
          </p:txBody>
        </p:sp>
        <p:pic>
          <p:nvPicPr>
            <p:cNvPr id="29708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" y="4902200"/>
              <a:ext cx="6858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9703" name="Group 16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631371" y="5738223"/>
            <a:ext cx="8077200" cy="685800"/>
            <a:chOff x="609600" y="5816600"/>
            <a:chExt cx="8077200" cy="685800"/>
          </a:xfrm>
        </p:grpSpPr>
        <p:sp>
          <p:nvSpPr>
            <p:cNvPr id="29705" name="TextBox 14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447800" y="5829300"/>
              <a:ext cx="723900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</a:rPr>
                <a:t>No phase change occurs</a:t>
              </a:r>
            </a:p>
          </p:txBody>
        </p:sp>
        <p:pic>
          <p:nvPicPr>
            <p:cNvPr id="2970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" y="5816600"/>
              <a:ext cx="6858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3" name="Straight Connector 2"/>
          <p:cNvCxnSpPr/>
          <p:nvPr/>
        </p:nvCxnSpPr>
        <p:spPr>
          <a:xfrm>
            <a:off x="4946754" y="3617323"/>
            <a:ext cx="4272197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592428" y="2626723"/>
            <a:ext cx="10083" cy="2590800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643266" y="2625092"/>
            <a:ext cx="0" cy="2675644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089071" y="2218544"/>
            <a:ext cx="1593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00B050"/>
                </a:solidFill>
              </a:rPr>
              <a:t>SOLID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05655" y="2056110"/>
            <a:ext cx="1593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00B050"/>
                </a:solidFill>
              </a:rPr>
              <a:t>LIQUID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56427" y="4636873"/>
            <a:ext cx="1593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00B050"/>
                </a:solidFill>
              </a:rPr>
              <a:t>GAS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10751" y="3913389"/>
            <a:ext cx="2768026" cy="723484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0558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6" grpId="0"/>
      <p:bldP spid="27" grpId="0"/>
      <p:bldP spid="2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0972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5760720"/>
            <a:ext cx="12192000" cy="10972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613955" y="1935204"/>
            <a:ext cx="1217458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“Mixed Phase Calorimetry”</a:t>
            </a:r>
          </a:p>
          <a:p>
            <a:pPr algn="ctr"/>
            <a:r>
              <a:rPr lang="en-US" sz="4800" dirty="0" smtClean="0">
                <a:latin typeface="+mj-lt"/>
                <a:cs typeface="Arial" panose="020B0604020202020204" pitchFamily="34" charset="0"/>
              </a:rPr>
              <a:t>When you have a mixture </a:t>
            </a:r>
            <a:br>
              <a:rPr lang="en-US" sz="4800" dirty="0" smtClean="0">
                <a:latin typeface="+mj-lt"/>
                <a:cs typeface="Arial" panose="020B0604020202020204" pitchFamily="34" charset="0"/>
              </a:rPr>
            </a:br>
            <a:r>
              <a:rPr lang="en-US" sz="4800" dirty="0" smtClean="0">
                <a:latin typeface="+mj-lt"/>
                <a:cs typeface="Arial" panose="020B0604020202020204" pitchFamily="34" charset="0"/>
              </a:rPr>
              <a:t>of solids, liquids, gases</a:t>
            </a:r>
            <a:endParaRPr lang="en-US" sz="48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92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78378"/>
            <a:ext cx="105547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Think About It</a:t>
            </a:r>
            <a:endParaRPr lang="en-US" sz="7200" b="1" dirty="0">
              <a:latin typeface="Agency FB" panose="020B0503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1180" y="1622851"/>
            <a:ext cx="94836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What happens when (in terms of heat) when you add ice to your water bottle?</a:t>
            </a:r>
            <a:endParaRPr lang="en-US" sz="36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341" y="3001740"/>
            <a:ext cx="2171700" cy="21050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9076" y="2867077"/>
            <a:ext cx="2143125" cy="21431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967661" y="3553918"/>
            <a:ext cx="7046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+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5408024" y="3369252"/>
            <a:ext cx="44674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Ice is absorbing, water is releasing energy…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413338" y="5409194"/>
            <a:ext cx="684238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We can still calculate Q!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53125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43693"/>
            <a:ext cx="99800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atin typeface="Agency FB" panose="020B0503020202020204" pitchFamily="34" charset="0"/>
              </a:rPr>
              <a:t>Mixtures of Solids and Liquids</a:t>
            </a:r>
            <a:endParaRPr lang="en-US" sz="6000" b="1" dirty="0">
              <a:latin typeface="Agency FB" panose="020B0503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05393" y="1616503"/>
            <a:ext cx="927463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u="sng" dirty="0" smtClean="0"/>
              <a:t>The Problem: </a:t>
            </a:r>
            <a:r>
              <a:rPr lang="en-US" altLang="en-US" sz="3200" dirty="0" smtClean="0"/>
              <a:t>We are going to do problems that involve a phase change AND heating. Something like you drop ice into water, what temperature will the mixture be at the end?</a:t>
            </a:r>
          </a:p>
          <a:p>
            <a:endParaRPr lang="en-US" altLang="en-US" sz="3200" dirty="0"/>
          </a:p>
          <a:p>
            <a:r>
              <a:rPr lang="en-US" altLang="en-US" sz="3200" b="1" dirty="0"/>
              <a:t>To solve this, think about </a:t>
            </a:r>
            <a:r>
              <a:rPr lang="en-US" altLang="en-US" sz="3200" b="1" dirty="0" smtClean="0"/>
              <a:t>this: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3200" dirty="0"/>
              <a:t>A</a:t>
            </a:r>
            <a:r>
              <a:rPr lang="en-US" altLang="en-US" sz="3200" dirty="0" smtClean="0"/>
              <a:t>s </a:t>
            </a:r>
            <a:r>
              <a:rPr lang="en-US" altLang="en-US" sz="3200" dirty="0"/>
              <a:t>ice melts, the temperature does not </a:t>
            </a:r>
            <a:r>
              <a:rPr lang="en-US" altLang="en-US" sz="3200" dirty="0" smtClean="0"/>
              <a:t>change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3200" dirty="0" smtClean="0"/>
              <a:t>BUT as soon as the ice melts the temp will rise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3200" dirty="0" smtClean="0"/>
              <a:t>We are still using </a:t>
            </a:r>
          </a:p>
          <a:p>
            <a:pPr algn="ctr"/>
            <a:r>
              <a:rPr lang="en-US" altLang="en-US" sz="3200" dirty="0" err="1"/>
              <a:t>Q</a:t>
            </a:r>
            <a:r>
              <a:rPr lang="en-US" altLang="en-US" sz="3200" baseline="-25000" dirty="0" err="1" smtClean="0"/>
              <a:t>ice</a:t>
            </a:r>
            <a:r>
              <a:rPr lang="en-US" altLang="en-US" sz="3200" dirty="0" smtClean="0"/>
              <a:t>=-</a:t>
            </a:r>
            <a:r>
              <a:rPr lang="en-US" altLang="en-US" sz="3200" dirty="0" err="1" smtClean="0"/>
              <a:t>Q</a:t>
            </a:r>
            <a:r>
              <a:rPr lang="en-US" altLang="en-US" sz="3200" baseline="-25000" dirty="0" err="1" smtClean="0"/>
              <a:t>water</a:t>
            </a:r>
            <a:endParaRPr lang="en-US" altLang="en-US" sz="3200" baseline="-25000" dirty="0"/>
          </a:p>
        </p:txBody>
      </p:sp>
    </p:spTree>
    <p:extLst>
      <p:ext uri="{BB962C8B-B14F-4D97-AF65-F5344CB8AC3E}">
        <p14:creationId xmlns:p14="http://schemas.microsoft.com/office/powerpoint/2010/main" val="2902566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Molar Heat Capacity</a:t>
            </a:r>
            <a:endParaRPr lang="en-US" sz="7200" b="1" dirty="0">
              <a:latin typeface="Agency FB" panose="020B0503020202020204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7881" y="1557379"/>
            <a:ext cx="9265025" cy="47089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600" dirty="0" smtClean="0">
                <a:solidFill>
                  <a:schemeClr val="tx1"/>
                </a:solidFill>
              </a:rPr>
              <a:t>Energy required to raise the temperature of one </a:t>
            </a:r>
            <a:r>
              <a:rPr lang="en-US" sz="3600" b="1" dirty="0" smtClean="0">
                <a:solidFill>
                  <a:schemeClr val="tx1"/>
                </a:solidFill>
              </a:rPr>
              <a:t>MOLE </a:t>
            </a:r>
            <a:r>
              <a:rPr lang="en-US" sz="3600" dirty="0" smtClean="0">
                <a:solidFill>
                  <a:schemeClr val="tx1"/>
                </a:solidFill>
              </a:rPr>
              <a:t>of a substance one degree</a:t>
            </a:r>
          </a:p>
          <a:p>
            <a:pPr algn="ctr">
              <a:lnSpc>
                <a:spcPct val="150000"/>
              </a:lnSpc>
            </a:pPr>
            <a:r>
              <a:rPr lang="en-US" sz="4400" b="1" dirty="0" smtClean="0">
                <a:solidFill>
                  <a:schemeClr val="tx1"/>
                </a:solidFill>
              </a:rPr>
              <a:t>Q = </a:t>
            </a:r>
            <a:r>
              <a:rPr lang="en-US" sz="4400" b="1" dirty="0" err="1" smtClean="0">
                <a:solidFill>
                  <a:schemeClr val="tx1"/>
                </a:solidFill>
              </a:rPr>
              <a:t>nC</a:t>
            </a:r>
            <a:r>
              <a:rPr lang="el-GR" sz="44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Δ</a:t>
            </a:r>
            <a:r>
              <a:rPr lang="en-US" sz="44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</a:t>
            </a:r>
            <a:endParaRPr lang="en-US" sz="4400" b="1" dirty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sz="3200" i="1" dirty="0" smtClean="0">
                <a:solidFill>
                  <a:schemeClr val="tx1"/>
                </a:solidFill>
              </a:rPr>
              <a:t>*If you make sure your units cancel, this is easy!!</a:t>
            </a:r>
          </a:p>
        </p:txBody>
      </p:sp>
    </p:spTree>
    <p:extLst>
      <p:ext uri="{BB962C8B-B14F-4D97-AF65-F5344CB8AC3E}">
        <p14:creationId xmlns:p14="http://schemas.microsoft.com/office/powerpoint/2010/main" val="189560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30630"/>
            <a:ext cx="99800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atin typeface="Agency FB" panose="020B0503020202020204" pitchFamily="34" charset="0"/>
              </a:rPr>
              <a:t>These can get tricky…</a:t>
            </a:r>
            <a:endParaRPr lang="en-US" sz="6000" b="1" dirty="0">
              <a:latin typeface="Agency FB" panose="020B0503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4354" y="1383207"/>
            <a:ext cx="12196354" cy="462690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en-US" sz="4000" b="1" dirty="0" smtClean="0"/>
              <a:t>What if you have ice at -10°C and water at 50°C?</a:t>
            </a:r>
          </a:p>
          <a:p>
            <a:pPr algn="ctr"/>
            <a:endParaRPr lang="en-US" altLang="en-US" sz="1200" b="1" dirty="0"/>
          </a:p>
          <a:p>
            <a:pPr algn="ctr"/>
            <a:r>
              <a:rPr lang="en-US" altLang="en-US" sz="3600" dirty="0" smtClean="0"/>
              <a:t>Have to heat ice </a:t>
            </a:r>
            <a:r>
              <a:rPr lang="en-US" altLang="en-US" sz="3600" u="sng" dirty="0" smtClean="0"/>
              <a:t>AND</a:t>
            </a:r>
            <a:r>
              <a:rPr lang="en-US" altLang="en-US" sz="3600" dirty="0" smtClean="0"/>
              <a:t> melt it </a:t>
            </a:r>
            <a:r>
              <a:rPr lang="en-US" altLang="en-US" sz="3600" u="sng" dirty="0" smtClean="0"/>
              <a:t>AND</a:t>
            </a:r>
            <a:r>
              <a:rPr lang="en-US" altLang="en-US" sz="3600" dirty="0" smtClean="0"/>
              <a:t> heat it up a bit</a:t>
            </a:r>
            <a:br>
              <a:rPr lang="en-US" altLang="en-US" sz="3600" dirty="0" smtClean="0"/>
            </a:br>
            <a:r>
              <a:rPr lang="en-US" altLang="en-US" sz="3600" dirty="0" smtClean="0"/>
              <a:t>And also cool water down</a:t>
            </a:r>
          </a:p>
          <a:p>
            <a:pPr algn="ctr"/>
            <a:endParaRPr lang="en-US" altLang="en-US" sz="2400" b="1" dirty="0"/>
          </a:p>
          <a:p>
            <a:r>
              <a:rPr lang="en-US" altLang="en-US" sz="4000" b="1" dirty="0" smtClean="0"/>
              <a:t>Still have to do </a:t>
            </a:r>
            <a:r>
              <a:rPr lang="en-US" altLang="en-US" sz="4000" b="1" dirty="0" err="1" smtClean="0"/>
              <a:t>Q</a:t>
            </a:r>
            <a:r>
              <a:rPr lang="en-US" altLang="en-US" sz="4000" b="1" baseline="-25000" dirty="0" err="1" smtClean="0"/>
              <a:t>ice</a:t>
            </a:r>
            <a:r>
              <a:rPr lang="en-US" altLang="en-US" sz="4000" b="1" dirty="0" smtClean="0"/>
              <a:t> = - </a:t>
            </a:r>
            <a:r>
              <a:rPr lang="en-US" altLang="en-US" sz="4000" b="1" dirty="0" err="1" smtClean="0"/>
              <a:t>Q</a:t>
            </a:r>
            <a:r>
              <a:rPr lang="en-US" altLang="en-US" sz="4000" b="1" baseline="-25000" dirty="0" err="1" smtClean="0"/>
              <a:t>water</a:t>
            </a:r>
            <a:r>
              <a:rPr lang="en-US" altLang="en-US" sz="4000" b="1" baseline="-25000" dirty="0" smtClean="0"/>
              <a:t> </a:t>
            </a:r>
            <a:r>
              <a:rPr lang="en-US" altLang="en-US" sz="4000" b="1" dirty="0" smtClean="0"/>
              <a:t> but this time…</a:t>
            </a:r>
            <a:br>
              <a:rPr lang="en-US" altLang="en-US" sz="4000" b="1" dirty="0" smtClean="0"/>
            </a:br>
            <a:endParaRPr lang="en-US" altLang="en-US" sz="4000" b="1" baseline="-25000" dirty="0" smtClean="0"/>
          </a:p>
          <a:p>
            <a:r>
              <a:rPr lang="en-US" altLang="en-US" sz="4000" b="1" dirty="0" smtClean="0"/>
              <a:t>     (</a:t>
            </a:r>
            <a:r>
              <a:rPr lang="en-US" altLang="en-US" sz="4000" b="1" dirty="0" err="1" smtClean="0"/>
              <a:t>mC∆T</a:t>
            </a:r>
            <a:r>
              <a:rPr lang="en-US" altLang="en-US" sz="4000" b="1" dirty="0" smtClean="0"/>
              <a:t>   +   mL    +   </a:t>
            </a:r>
            <a:r>
              <a:rPr lang="en-US" altLang="en-US" sz="4000" b="1" dirty="0" err="1" smtClean="0"/>
              <a:t>mC∆T</a:t>
            </a:r>
            <a:r>
              <a:rPr lang="en-US" altLang="en-US" sz="4000" b="1" dirty="0" smtClean="0"/>
              <a:t> )   =    -</a:t>
            </a:r>
            <a:r>
              <a:rPr lang="en-US" altLang="en-US" sz="4000" b="1" dirty="0" err="1" smtClean="0"/>
              <a:t>mC∆T</a:t>
            </a:r>
            <a:r>
              <a:rPr lang="en-US" altLang="en-US" sz="4000" b="1" dirty="0"/>
              <a:t/>
            </a:r>
            <a:br>
              <a:rPr lang="en-US" altLang="en-US" sz="4000" b="1" dirty="0"/>
            </a:br>
            <a:r>
              <a:rPr lang="en-US" altLang="en-US" sz="4000" b="1" dirty="0" smtClean="0"/>
              <a:t>     </a:t>
            </a:r>
            <a:r>
              <a:rPr lang="en-US" altLang="en-US" sz="3200" dirty="0" smtClean="0"/>
              <a:t>Heat ice       melt ice     heat cold liq.        cool warm liq.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1736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30630"/>
            <a:ext cx="99800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smtClean="0">
                <a:latin typeface="Agency FB" panose="020B0503020202020204" pitchFamily="34" charset="0"/>
              </a:rPr>
              <a:t>Practice Problem</a:t>
            </a:r>
            <a:endParaRPr lang="en-US" sz="6000" b="1" dirty="0">
              <a:latin typeface="Agency FB" panose="020B0503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75656" y="1615828"/>
            <a:ext cx="7942218" cy="15696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en-US" sz="4800" b="1" dirty="0" smtClean="0"/>
              <a:t>Let’s do problem #16 from </a:t>
            </a:r>
            <a:br>
              <a:rPr lang="en-US" altLang="en-US" sz="4800" b="1" dirty="0" smtClean="0"/>
            </a:br>
            <a:r>
              <a:rPr lang="en-US" altLang="en-US" sz="4800" b="1" smtClean="0"/>
              <a:t>WS #7 </a:t>
            </a:r>
            <a:r>
              <a:rPr lang="en-US" altLang="en-US" sz="4800" b="1" dirty="0" smtClean="0"/>
              <a:t>together</a:t>
            </a:r>
            <a:endParaRPr lang="en-US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863880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47" y="0"/>
            <a:ext cx="12192000" cy="18288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93" y="1200329"/>
            <a:ext cx="12192000" cy="18288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451" y="171081"/>
            <a:ext cx="120015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6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Determine the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final temperature when 18.0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 of ice at -10.0°C mixes with 275.0 grams of water at 60.0°C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4249775" y="1705835"/>
            <a:ext cx="6076" cy="5049547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7667502" y="3301187"/>
            <a:ext cx="0" cy="685800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055622" y="2981170"/>
            <a:ext cx="3657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055622" y="4854900"/>
            <a:ext cx="3657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498154" y="2777486"/>
            <a:ext cx="700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100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70353" y="4665794"/>
            <a:ext cx="418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82760" y="2431671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Heat ice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273151" y="2495458"/>
            <a:ext cx="457200" cy="45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75705" y="3026898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Melt ice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273151" y="3090685"/>
            <a:ext cx="457200" cy="45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3507351" y="1382467"/>
            <a:ext cx="0" cy="5486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547607" y="4852019"/>
            <a:ext cx="155448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4255851" y="4843378"/>
            <a:ext cx="1311306" cy="1910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9924332" y="1504862"/>
            <a:ext cx="1097280" cy="146304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4774344" y="5664739"/>
            <a:ext cx="274320" cy="2743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75705" y="3685912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Heat liquid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266096" y="3749699"/>
            <a:ext cx="457200" cy="45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28080" y="5470639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Cool liquid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225526" y="5534426"/>
            <a:ext cx="457200" cy="45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>
            <a:off x="8384842" y="2959183"/>
            <a:ext cx="155448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4833945" y="4747198"/>
            <a:ext cx="456843" cy="723441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5567157" y="4640601"/>
            <a:ext cx="1188720" cy="0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H="1">
            <a:off x="8147891" y="3391597"/>
            <a:ext cx="437203" cy="839011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6919856" y="4077929"/>
            <a:ext cx="335383" cy="505003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7094983" y="2944193"/>
            <a:ext cx="1311306" cy="1910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8015676" y="3188676"/>
            <a:ext cx="274320" cy="2743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" name="5-Point Star 93"/>
          <p:cNvSpPr/>
          <p:nvPr/>
        </p:nvSpPr>
        <p:spPr>
          <a:xfrm>
            <a:off x="7324745" y="3613958"/>
            <a:ext cx="690931" cy="571269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4516583" y="1671467"/>
            <a:ext cx="3703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Cold water heats up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0012879" y="3018689"/>
            <a:ext cx="22198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2"/>
                </a:solidFill>
              </a:rPr>
              <a:t>Hot water </a:t>
            </a:r>
            <a:br>
              <a:rPr lang="en-US" sz="3200" b="1" dirty="0" smtClean="0">
                <a:solidFill>
                  <a:schemeClr val="accent2"/>
                </a:solidFill>
              </a:rPr>
            </a:br>
            <a:r>
              <a:rPr lang="en-US" sz="3200" b="1" dirty="0" smtClean="0">
                <a:solidFill>
                  <a:schemeClr val="accent2"/>
                </a:solidFill>
              </a:rPr>
              <a:t>cools down</a:t>
            </a:r>
            <a:endParaRPr lang="en-US" sz="3200" b="1" dirty="0">
              <a:solidFill>
                <a:schemeClr val="accent2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8219589" y="1516922"/>
            <a:ext cx="7646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0070C0"/>
                </a:solidFill>
              </a:rPr>
              <a:t>Q</a:t>
            </a:r>
            <a:endParaRPr lang="en-US" sz="5400" b="1" dirty="0">
              <a:solidFill>
                <a:srgbClr val="0070C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0849760" y="4146695"/>
            <a:ext cx="13513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accent2"/>
                </a:solidFill>
              </a:rPr>
              <a:t>- Q</a:t>
            </a:r>
            <a:endParaRPr lang="en-US" sz="5400" b="1" dirty="0">
              <a:solidFill>
                <a:schemeClr val="accent2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991402" y="3136904"/>
            <a:ext cx="1776568" cy="954107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T</a:t>
            </a:r>
            <a:r>
              <a:rPr lang="en-US" sz="2800" b="1" baseline="-25000" dirty="0" err="1" smtClean="0"/>
              <a:t>final</a:t>
            </a:r>
            <a:r>
              <a:rPr lang="en-US" sz="2800" b="1" dirty="0" smtClean="0"/>
              <a:t> of the mixture</a:t>
            </a:r>
            <a:endParaRPr lang="en-US" sz="2800" b="1" dirty="0"/>
          </a:p>
        </p:txBody>
      </p:sp>
      <p:cxnSp>
        <p:nvCxnSpPr>
          <p:cNvPr id="103" name="Straight Connector 102"/>
          <p:cNvCxnSpPr>
            <a:stCxn id="101" idx="3"/>
            <a:endCxn id="94" idx="1"/>
          </p:cNvCxnSpPr>
          <p:nvPr/>
        </p:nvCxnSpPr>
        <p:spPr>
          <a:xfrm>
            <a:off x="6767970" y="3613958"/>
            <a:ext cx="556776" cy="218205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7837387" y="5047430"/>
            <a:ext cx="2954885" cy="1261884"/>
          </a:xfrm>
          <a:prstGeom prst="rect">
            <a:avLst/>
          </a:prstGeom>
          <a:noFill/>
          <a:ln w="5715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Q    =   -Q</a:t>
            </a:r>
          </a:p>
          <a:p>
            <a:r>
              <a:rPr lang="en-US" sz="3200" b="1" dirty="0" smtClean="0"/>
              <a:t>  Cold        Warm</a:t>
            </a:r>
            <a:endParaRPr lang="en-US" sz="3200" b="1" dirty="0"/>
          </a:p>
        </p:txBody>
      </p:sp>
      <p:sp>
        <p:nvSpPr>
          <p:cNvPr id="106" name="TextBox 105"/>
          <p:cNvSpPr txBox="1"/>
          <p:nvPr/>
        </p:nvSpPr>
        <p:spPr>
          <a:xfrm>
            <a:off x="492098" y="1492105"/>
            <a:ext cx="21959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0070C0"/>
                </a:solidFill>
              </a:rPr>
              <a:t>Cold</a:t>
            </a:r>
            <a:endParaRPr lang="en-US" sz="5400" b="1" u="sng" dirty="0">
              <a:solidFill>
                <a:srgbClr val="0070C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60398" y="4527122"/>
            <a:ext cx="23740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2"/>
                </a:solidFill>
              </a:rPr>
              <a:t>Warm</a:t>
            </a:r>
            <a:endParaRPr lang="en-US" sz="5400" b="1" u="sng" baseline="-25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84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 animBg="1"/>
      <p:bldP spid="25" grpId="0"/>
      <p:bldP spid="26" grpId="0" animBg="1"/>
      <p:bldP spid="27" grpId="0" animBg="1"/>
      <p:bldP spid="65" grpId="0"/>
      <p:bldP spid="66" grpId="0" animBg="1"/>
      <p:bldP spid="67" grpId="0"/>
      <p:bldP spid="68" grpId="0" animBg="1"/>
      <p:bldP spid="28" grpId="0" animBg="1"/>
      <p:bldP spid="94" grpId="0" animBg="1"/>
      <p:bldP spid="96" grpId="0"/>
      <p:bldP spid="97" grpId="0"/>
      <p:bldP spid="98" grpId="0"/>
      <p:bldP spid="99" grpId="0"/>
      <p:bldP spid="101" grpId="0" animBg="1"/>
      <p:bldP spid="104" grpId="0" animBg="1"/>
      <p:bldP spid="106" grpId="0"/>
      <p:bldP spid="10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47" y="0"/>
            <a:ext cx="12192000" cy="18288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93" y="1200329"/>
            <a:ext cx="12192000" cy="18288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451" y="171081"/>
            <a:ext cx="120015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6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Determine the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final temperature when 18.0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 of ice at -10.0°C mixes with 275.0 grams of water at 60.0°C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82760" y="2191831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Heat ice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273151" y="2255618"/>
            <a:ext cx="457200" cy="45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75705" y="2787058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Melt ice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273151" y="2850845"/>
            <a:ext cx="457200" cy="45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3492361" y="1352487"/>
            <a:ext cx="0" cy="5486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775705" y="3446072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Heat liquid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266096" y="3509859"/>
            <a:ext cx="457200" cy="45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28080" y="5470639"/>
            <a:ext cx="205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Cool liquid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225526" y="5534426"/>
            <a:ext cx="457200" cy="457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8357578" y="711996"/>
            <a:ext cx="3840480" cy="492443"/>
          </a:xfrm>
          <a:prstGeom prst="rect">
            <a:avLst/>
          </a:prstGeom>
          <a:solidFill>
            <a:srgbClr val="FFFF00">
              <a:alpha val="50196"/>
            </a:srgbClr>
          </a:solidFill>
          <a:ln w="57150">
            <a:noFill/>
            <a:prstDash val="sysDot"/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3200" b="1" dirty="0" err="1" smtClean="0"/>
              <a:t>Qcold</a:t>
            </a:r>
            <a:r>
              <a:rPr lang="en-US" sz="3200" b="1" dirty="0" smtClean="0"/>
              <a:t>    =   -</a:t>
            </a:r>
            <a:r>
              <a:rPr lang="en-US" sz="3200" b="1" dirty="0" err="1" smtClean="0"/>
              <a:t>Qwarm</a:t>
            </a:r>
            <a:endParaRPr lang="en-US" sz="3200" b="1" dirty="0" smtClean="0"/>
          </a:p>
        </p:txBody>
      </p:sp>
      <p:sp>
        <p:nvSpPr>
          <p:cNvPr id="106" name="TextBox 105"/>
          <p:cNvSpPr txBox="1"/>
          <p:nvPr/>
        </p:nvSpPr>
        <p:spPr>
          <a:xfrm>
            <a:off x="492098" y="1282245"/>
            <a:ext cx="21959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0070C0"/>
                </a:solidFill>
              </a:rPr>
              <a:t>Cold</a:t>
            </a:r>
            <a:endParaRPr lang="en-US" sz="5400" b="1" u="sng" dirty="0">
              <a:solidFill>
                <a:srgbClr val="0070C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60398" y="4527122"/>
            <a:ext cx="23740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2"/>
                </a:solidFill>
              </a:rPr>
              <a:t>Warm</a:t>
            </a:r>
            <a:endParaRPr lang="en-US" sz="5400" b="1" u="sng" baseline="-25000" dirty="0">
              <a:solidFill>
                <a:schemeClr val="accent2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571931" y="2174666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=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45490" y="2159676"/>
            <a:ext cx="1555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mC∆T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=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640056" y="2159676"/>
            <a:ext cx="1460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(18g)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13537" y="2159676"/>
            <a:ext cx="18090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(2.09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J/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gC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026119" y="2159676"/>
            <a:ext cx="24669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0°       10°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=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0493114" y="2159676"/>
            <a:ext cx="1800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376.2 J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8912288" y="2366805"/>
            <a:ext cx="2286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8726548" y="2499118"/>
            <a:ext cx="2286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295439" y="1236346"/>
            <a:ext cx="21959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0070C0"/>
                </a:solidFill>
              </a:rPr>
              <a:t>Cold</a:t>
            </a:r>
            <a:endParaRPr lang="en-US" sz="5400" b="1" u="sng" dirty="0">
              <a:solidFill>
                <a:srgbClr val="0070C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449588" y="4542948"/>
            <a:ext cx="23740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chemeClr val="accent2"/>
                </a:solidFill>
              </a:rPr>
              <a:t>Warm</a:t>
            </a:r>
            <a:endParaRPr lang="en-US" sz="5400" b="1" u="sng" baseline="-25000" dirty="0">
              <a:solidFill>
                <a:schemeClr val="accent2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571931" y="2749628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=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375470" y="2734638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mL =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327826" y="2734638"/>
            <a:ext cx="1460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(18g)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234412" y="2734638"/>
            <a:ext cx="22569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(334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J/g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=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014506" y="2734638"/>
            <a:ext cx="1912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6012 J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571931" y="3280501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=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420440" y="3265511"/>
            <a:ext cx="1555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mC∆T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=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808997" y="3265511"/>
            <a:ext cx="1460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(18g)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680434" y="3265511"/>
            <a:ext cx="18533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(4.18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J/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gC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215877" y="3265511"/>
            <a:ext cx="2266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Tf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° - 0°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=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0063177" y="3265510"/>
            <a:ext cx="1912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75.24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Tf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571931" y="3914814"/>
            <a:ext cx="14197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</a:t>
            </a:r>
            <a:r>
              <a:rPr kumimoji="0" lang="en-US" sz="3200" b="1" i="0" u="none" strike="noStrike" kern="1200" cap="none" spc="0" normalizeH="0" baseline="-25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cold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=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836139" y="3962256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+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658780" y="3962256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 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357432" y="3962256"/>
            <a:ext cx="3704969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</a:t>
            </a:r>
            <a:r>
              <a:rPr lang="en-US" sz="3200" b="1" i="1" dirty="0" smtClean="0">
                <a:solidFill>
                  <a:srgbClr val="0070C0"/>
                </a:solidFill>
                <a:latin typeface="Calibri" panose="020F0502020204030204"/>
              </a:rPr>
              <a:t>6388.2 + 75.24</a:t>
            </a:r>
            <a:r>
              <a:rPr lang="en-US" sz="3200" b="1" i="1" dirty="0" smtClean="0">
                <a:latin typeface="Calibri" panose="020F0502020204030204"/>
              </a:rPr>
              <a:t>Tf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600614" y="3958173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571931" y="5448390"/>
            <a:ext cx="11886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=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497890" y="5433400"/>
            <a:ext cx="15557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mC∆T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=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901437" y="5433400"/>
            <a:ext cx="1460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(275g)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997724" y="5433400"/>
            <a:ext cx="19145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(4.18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J/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gC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8590317" y="5433400"/>
            <a:ext cx="2266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Tf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° - 60°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=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8721048" y="6033165"/>
            <a:ext cx="3380855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1149.5 – 68970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Tf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675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/>
      <p:bldP spid="44" grpId="0"/>
      <p:bldP spid="45" grpId="0"/>
      <p:bldP spid="46" grpId="0"/>
      <p:bldP spid="53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9" grpId="0"/>
      <p:bldP spid="70" grpId="0"/>
      <p:bldP spid="71" grpId="0"/>
      <p:bldP spid="72" grpId="0"/>
      <p:bldP spid="73" grpId="0" animBg="1"/>
      <p:bldP spid="75" grpId="0"/>
      <p:bldP spid="76" grpId="0"/>
      <p:bldP spid="77" grpId="0"/>
      <p:bldP spid="78" grpId="0"/>
      <p:bldP spid="79" grpId="0"/>
      <p:bldP spid="81" grpId="0"/>
      <p:bldP spid="8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47" y="0"/>
            <a:ext cx="12192000" cy="18288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93" y="1200329"/>
            <a:ext cx="12192000" cy="18288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451" y="171081"/>
            <a:ext cx="120015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16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Determine the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final temperature when 18.0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 of ice at -10.0°C mixes with 275.0 grams of water at 60.0°C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8686800" y="628868"/>
            <a:ext cx="3497614" cy="584775"/>
          </a:xfrm>
          <a:prstGeom prst="rect">
            <a:avLst/>
          </a:prstGeom>
          <a:solidFill>
            <a:srgbClr val="FFFF00">
              <a:alpha val="50196"/>
            </a:srgbClr>
          </a:solidFill>
          <a:ln w="57150"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Qcold</a:t>
            </a:r>
            <a:r>
              <a:rPr lang="en-US" sz="3200" b="1" dirty="0" smtClean="0"/>
              <a:t>    =   -</a:t>
            </a:r>
            <a:r>
              <a:rPr lang="en-US" sz="3200" b="1" dirty="0" err="1" smtClean="0"/>
              <a:t>Qwarm</a:t>
            </a:r>
            <a:endParaRPr lang="en-US" sz="3200" b="1" dirty="0" smtClean="0"/>
          </a:p>
        </p:txBody>
      </p:sp>
      <p:sp>
        <p:nvSpPr>
          <p:cNvPr id="49" name="TextBox 48"/>
          <p:cNvSpPr txBox="1"/>
          <p:nvPr/>
        </p:nvSpPr>
        <p:spPr>
          <a:xfrm>
            <a:off x="2308137" y="1373577"/>
            <a:ext cx="81250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>
                <a:solidFill>
                  <a:srgbClr val="0070C0"/>
                </a:solidFill>
              </a:rPr>
              <a:t>Qcold</a:t>
            </a:r>
            <a:r>
              <a:rPr lang="en-US" sz="5400" b="1" dirty="0" smtClean="0">
                <a:solidFill>
                  <a:srgbClr val="0070C0"/>
                </a:solidFill>
              </a:rPr>
              <a:t>  </a:t>
            </a:r>
            <a:r>
              <a:rPr lang="en-US" sz="5400" b="1" dirty="0" smtClean="0"/>
              <a:t>=  </a:t>
            </a:r>
            <a:r>
              <a:rPr lang="en-US" sz="5400" b="1" dirty="0" smtClean="0">
                <a:solidFill>
                  <a:schemeClr val="accent2"/>
                </a:solidFill>
              </a:rPr>
              <a:t>- </a:t>
            </a:r>
            <a:r>
              <a:rPr lang="en-US" sz="5400" b="1" dirty="0" err="1" smtClean="0">
                <a:solidFill>
                  <a:schemeClr val="accent2"/>
                </a:solidFill>
              </a:rPr>
              <a:t>Qwarm</a:t>
            </a:r>
            <a:endParaRPr lang="en-US" sz="5400" b="1" dirty="0">
              <a:solidFill>
                <a:schemeClr val="accent2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938433" y="3579602"/>
            <a:ext cx="485116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i="1" dirty="0" smtClean="0">
                <a:solidFill>
                  <a:srgbClr val="0070C0"/>
                </a:solidFill>
                <a:latin typeface="Calibri" panose="020F0502020204030204"/>
              </a:rPr>
              <a:t>6388.2 + 75.24</a:t>
            </a:r>
            <a:r>
              <a:rPr lang="en-US" sz="4000" b="1" i="1" dirty="0" smtClean="0">
                <a:latin typeface="Calibri" panose="020F0502020204030204"/>
              </a:rPr>
              <a:t>Tf   +</a:t>
            </a:r>
            <a:endParaRPr kumimoji="0" lang="en-US" sz="40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252966" y="3573382"/>
            <a:ext cx="607959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1149.5 – 68970</a:t>
            </a: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Tf   =   0</a:t>
            </a:r>
            <a:endParaRPr kumimoji="0" lang="en-US" sz="40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558743" y="2290978"/>
            <a:ext cx="84118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>
                <a:solidFill>
                  <a:srgbClr val="0070C0"/>
                </a:solidFill>
              </a:rPr>
              <a:t>Qcold</a:t>
            </a:r>
            <a:r>
              <a:rPr lang="en-US" sz="5400" b="1" dirty="0" smtClean="0">
                <a:solidFill>
                  <a:srgbClr val="0070C0"/>
                </a:solidFill>
              </a:rPr>
              <a:t>  </a:t>
            </a:r>
            <a:r>
              <a:rPr lang="en-US" sz="5400" b="1" dirty="0" smtClean="0"/>
              <a:t>+</a:t>
            </a:r>
            <a:r>
              <a:rPr lang="en-US" sz="5400" b="1" dirty="0" smtClean="0">
                <a:solidFill>
                  <a:schemeClr val="accent2"/>
                </a:solidFill>
              </a:rPr>
              <a:t>  </a:t>
            </a:r>
            <a:r>
              <a:rPr lang="en-US" sz="5400" b="1" dirty="0" err="1" smtClean="0">
                <a:solidFill>
                  <a:schemeClr val="accent2"/>
                </a:solidFill>
              </a:rPr>
              <a:t>Qwarm</a:t>
            </a:r>
            <a:r>
              <a:rPr lang="en-US" sz="5400" b="1" dirty="0" smtClean="0">
                <a:solidFill>
                  <a:schemeClr val="accent2"/>
                </a:solidFill>
              </a:rPr>
              <a:t> </a:t>
            </a:r>
            <a:r>
              <a:rPr lang="en-US" sz="5400" b="1" dirty="0" smtClean="0"/>
              <a:t>= 0</a:t>
            </a:r>
            <a:endParaRPr lang="en-US" sz="5400" b="1" dirty="0">
              <a:solidFill>
                <a:schemeClr val="accent2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61361" y="4841023"/>
            <a:ext cx="690354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i="1" dirty="0" smtClean="0">
                <a:latin typeface="Calibri" panose="020F0502020204030204"/>
              </a:rPr>
              <a:t>1224.74 </a:t>
            </a:r>
            <a:r>
              <a:rPr lang="en-US" sz="4000" b="1" i="1" dirty="0" err="1" smtClean="0">
                <a:latin typeface="Calibri" panose="020F0502020204030204"/>
              </a:rPr>
              <a:t>Tf</a:t>
            </a:r>
            <a:r>
              <a:rPr lang="en-US" sz="4000" b="1" i="1" dirty="0" smtClean="0">
                <a:latin typeface="Calibri" panose="020F0502020204030204"/>
              </a:rPr>
              <a:t>    =    62581.8</a:t>
            </a:r>
            <a:endParaRPr kumimoji="0" lang="en-US" sz="40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200541" y="5681125"/>
            <a:ext cx="526961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i="1" dirty="0" smtClean="0">
                <a:latin typeface="Calibri" panose="020F0502020204030204"/>
              </a:rPr>
              <a:t>1224.74            1224.74</a:t>
            </a:r>
            <a:endParaRPr kumimoji="0" lang="en-US" sz="40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62393" y="5681125"/>
            <a:ext cx="27432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3835349" y="5681125"/>
            <a:ext cx="27432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8184335" y="4928415"/>
            <a:ext cx="2763187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i="1" dirty="0" err="1" smtClean="0">
                <a:solidFill>
                  <a:srgbClr val="FF0000"/>
                </a:solidFill>
                <a:latin typeface="Calibri" panose="020F0502020204030204"/>
              </a:rPr>
              <a:t>Tf</a:t>
            </a:r>
            <a:r>
              <a:rPr lang="en-US" sz="4000" b="1" i="1" dirty="0" smtClean="0">
                <a:solidFill>
                  <a:srgbClr val="FF0000"/>
                </a:solidFill>
                <a:latin typeface="Calibri" panose="020F0502020204030204"/>
              </a:rPr>
              <a:t> = 51.1 °C</a:t>
            </a:r>
            <a:endParaRPr kumimoji="0" lang="en-US" sz="40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633928" y="4691921"/>
            <a:ext cx="674209" cy="188876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33174" y="1566158"/>
            <a:ext cx="30196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 personally like to do this because I don’t see as many algebra mistakes or double negative issues! </a:t>
            </a:r>
            <a:endParaRPr lang="en-US" sz="2400" b="1" dirty="0"/>
          </a:p>
        </p:txBody>
      </p:sp>
      <p:sp>
        <p:nvSpPr>
          <p:cNvPr id="10" name="Curved Right Arrow 9"/>
          <p:cNvSpPr/>
          <p:nvPr/>
        </p:nvSpPr>
        <p:spPr>
          <a:xfrm>
            <a:off x="3086696" y="1804927"/>
            <a:ext cx="554636" cy="1298366"/>
          </a:xfrm>
          <a:prstGeom prst="curved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008305" y="5749685"/>
            <a:ext cx="5115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Make sure your ending temperature is actually between the starting temps!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228326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/>
      <p:bldP spid="49" grpId="0"/>
      <p:bldP spid="73" grpId="0"/>
      <p:bldP spid="82" grpId="0"/>
      <p:bldP spid="51" grpId="0"/>
      <p:bldP spid="52" grpId="0"/>
      <p:bldP spid="54" grpId="0"/>
      <p:bldP spid="74" grpId="0" animBg="1"/>
      <p:bldP spid="9" grpId="0"/>
      <p:bldP spid="10" grpId="0" animBg="1"/>
      <p:bldP spid="8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2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YouTube Link </a:t>
            </a:r>
            <a:r>
              <a:rPr lang="en-US" b="1" smtClean="0"/>
              <a:t>to Presentation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youtu.be/A7z5ixKMBQs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33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04372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Molar Heat Capacity</a:t>
            </a:r>
            <a:endParaRPr lang="en-US" sz="7200" b="1" dirty="0">
              <a:latin typeface="Agency FB" panose="020B0503020202020204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-4353" y="1374497"/>
            <a:ext cx="12196354" cy="548350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>
                <a:solidFill>
                  <a:schemeClr val="tx1"/>
                </a:solidFill>
              </a:rPr>
              <a:t>A sample of barium chloride is increased in temperature by 3.8</a:t>
            </a:r>
            <a:r>
              <a:rPr lang="en-US" sz="3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˚</a:t>
            </a:r>
            <a:r>
              <a:rPr lang="en-US" sz="3200" dirty="0" smtClean="0">
                <a:solidFill>
                  <a:schemeClr val="tx1"/>
                </a:solidFill>
              </a:rPr>
              <a:t>C when the sample absorbed 2.4x10</a:t>
            </a:r>
            <a:r>
              <a:rPr lang="en-US" sz="3200" baseline="30000" dirty="0" smtClean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 J of heat energy. Calculate the number of moles of barium chloride if its molar heat capacity is 75.1 J/</a:t>
            </a:r>
            <a:r>
              <a:rPr lang="en-US" sz="3200" dirty="0" err="1" smtClean="0">
                <a:solidFill>
                  <a:schemeClr val="tx1"/>
                </a:solidFill>
              </a:rPr>
              <a:t>K•mol</a:t>
            </a:r>
            <a:r>
              <a:rPr lang="en-US" sz="3200" dirty="0" smtClean="0">
                <a:solidFill>
                  <a:schemeClr val="tx1"/>
                </a:solidFill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22123" y="3937724"/>
                <a:ext cx="8765177" cy="19979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/>
                  <a:t>2.4 x 10</a:t>
                </a:r>
                <a:r>
                  <a:rPr lang="en-US" sz="3600" b="1" baseline="30000" dirty="0" smtClean="0"/>
                  <a:t>2</a:t>
                </a:r>
                <a:r>
                  <a:rPr lang="en-US" sz="3600" b="1" dirty="0" smtClean="0"/>
                  <a:t> J = n (75.1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𝑱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𝑲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•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𝒎𝒐𝒍</m:t>
                        </m:r>
                      </m:den>
                    </m:f>
                  </m:oMath>
                </a14:m>
                <a:r>
                  <a:rPr lang="en-US" sz="3600" b="1" dirty="0" smtClean="0"/>
                  <a:t> )(3.8</a:t>
                </a:r>
                <a:r>
                  <a:rPr lang="en-US" sz="3600" b="1" dirty="0">
                    <a:latin typeface="Verdana" panose="020B0604030504040204" pitchFamily="34" charset="0"/>
                    <a:ea typeface="Verdana" panose="020B0604030504040204" pitchFamily="34" charset="0"/>
                  </a:rPr>
                  <a:t> </a:t>
                </a:r>
                <a:r>
                  <a:rPr lang="en-US" sz="3600" b="1" dirty="0" smtClean="0">
                    <a:latin typeface="Verdana" panose="020B0604030504040204" pitchFamily="34" charset="0"/>
                    <a:ea typeface="Verdana" panose="020B0604030504040204" pitchFamily="34" charset="0"/>
                  </a:rPr>
                  <a:t>K</a:t>
                </a:r>
                <a:r>
                  <a:rPr lang="en-US" sz="3600" b="1" dirty="0" smtClean="0"/>
                  <a:t>)</a:t>
                </a:r>
              </a:p>
              <a:p>
                <a:endParaRPr lang="en-US" sz="3600" b="1" dirty="0"/>
              </a:p>
              <a:p>
                <a:r>
                  <a:rPr lang="en-US" sz="3600" b="1" dirty="0" smtClean="0"/>
                  <a:t>n = 0.84 </a:t>
                </a:r>
                <a:r>
                  <a:rPr lang="en-US" sz="3600" b="1" dirty="0" err="1" smtClean="0"/>
                  <a:t>mol</a:t>
                </a:r>
                <a:endParaRPr lang="en-US" sz="36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123" y="3937724"/>
                <a:ext cx="8765177" cy="1997919"/>
              </a:xfrm>
              <a:prstGeom prst="rect">
                <a:avLst/>
              </a:prstGeom>
              <a:blipFill>
                <a:blip r:embed="rId2"/>
                <a:stretch>
                  <a:fillRect l="-2156" b="-106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8850822" y="2769946"/>
            <a:ext cx="2537874" cy="900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/>
              <a:t>Q = </a:t>
            </a:r>
            <a:r>
              <a:rPr lang="en-US" sz="4000" b="1" dirty="0" err="1"/>
              <a:t>nC</a:t>
            </a:r>
            <a:r>
              <a:rPr lang="el-GR" sz="4000" b="1" dirty="0">
                <a:latin typeface="Verdana" panose="020B0604030504040204" pitchFamily="34" charset="0"/>
                <a:ea typeface="Verdana" panose="020B0604030504040204" pitchFamily="34" charset="0"/>
              </a:rPr>
              <a:t>Δ</a:t>
            </a:r>
            <a: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</a:rPr>
              <a:t>T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014845" y="3795125"/>
            <a:ext cx="31728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Do we care that it is in moles and Kelvins? No! </a:t>
            </a:r>
          </a:p>
          <a:p>
            <a:r>
              <a:rPr lang="en-US" sz="2000" b="1" dirty="0" smtClean="0"/>
              <a:t>Does that change the concept of “plug and chug” and “cancel units” ? No! </a:t>
            </a:r>
            <a:endParaRPr lang="en-US" sz="2000" b="1" dirty="0"/>
          </a:p>
        </p:txBody>
      </p:sp>
      <p:sp>
        <p:nvSpPr>
          <p:cNvPr id="9" name="Rectangle 8"/>
          <p:cNvSpPr/>
          <p:nvPr/>
        </p:nvSpPr>
        <p:spPr>
          <a:xfrm>
            <a:off x="4497049" y="1881631"/>
            <a:ext cx="3552669" cy="524656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37894" y="2922190"/>
            <a:ext cx="2740702" cy="524656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919461"/>
            <a:ext cx="1199213" cy="524656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2533338" y="2832250"/>
            <a:ext cx="3372787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4389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03980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atin typeface="Agency FB" panose="020B0503020202020204" pitchFamily="34" charset="0"/>
              </a:rPr>
              <a:t>Heat of Reactions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0446" y="1458678"/>
            <a:ext cx="9862457" cy="47089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Amount of energy involved in a reaction</a:t>
            </a:r>
          </a:p>
          <a:p>
            <a:pPr algn="ctr"/>
            <a:endParaRPr lang="en-US" sz="3200" b="1" dirty="0" smtClean="0">
              <a:solidFill>
                <a:schemeClr val="tx1"/>
              </a:solidFill>
            </a:endParaRPr>
          </a:p>
          <a:p>
            <a:r>
              <a:rPr lang="pt-BR" sz="3600" b="1" dirty="0" smtClean="0">
                <a:solidFill>
                  <a:schemeClr val="tx1"/>
                </a:solidFill>
              </a:rPr>
              <a:t>2Al + Fe</a:t>
            </a:r>
            <a:r>
              <a:rPr lang="pt-BR" sz="3600" b="1" baseline="-25000" dirty="0" smtClean="0">
                <a:solidFill>
                  <a:schemeClr val="tx1"/>
                </a:solidFill>
              </a:rPr>
              <a:t>2</a:t>
            </a:r>
            <a:r>
              <a:rPr lang="pt-BR" sz="3600" b="1" dirty="0" smtClean="0">
                <a:solidFill>
                  <a:schemeClr val="tx1"/>
                </a:solidFill>
              </a:rPr>
              <a:t>O</a:t>
            </a:r>
            <a:r>
              <a:rPr lang="pt-BR" sz="3600" b="1" baseline="-25000" dirty="0" smtClean="0">
                <a:solidFill>
                  <a:schemeClr val="tx1"/>
                </a:solidFill>
              </a:rPr>
              <a:t>3 </a:t>
            </a:r>
            <a:r>
              <a:rPr lang="pt-BR" sz="3600" b="1" dirty="0" smtClean="0">
                <a:solidFill>
                  <a:schemeClr val="tx1"/>
                </a:solidFill>
              </a:rPr>
              <a:t>→ 2Fe + Al</a:t>
            </a:r>
            <a:r>
              <a:rPr lang="pt-BR" sz="3600" b="1" baseline="-25000" dirty="0" smtClean="0">
                <a:solidFill>
                  <a:schemeClr val="tx1"/>
                </a:solidFill>
              </a:rPr>
              <a:t>2</a:t>
            </a:r>
            <a:r>
              <a:rPr lang="pt-BR" sz="3600" b="1" dirty="0" smtClean="0">
                <a:solidFill>
                  <a:schemeClr val="tx1"/>
                </a:solidFill>
              </a:rPr>
              <a:t>O</a:t>
            </a:r>
            <a:r>
              <a:rPr lang="pt-BR" sz="3600" b="1" baseline="-25000" dirty="0" smtClean="0">
                <a:solidFill>
                  <a:schemeClr val="tx1"/>
                </a:solidFill>
              </a:rPr>
              <a:t>3        </a:t>
            </a:r>
            <a:r>
              <a:rPr lang="pt-BR" sz="3600" b="1" dirty="0" smtClean="0">
                <a:solidFill>
                  <a:schemeClr val="tx1"/>
                </a:solidFill>
              </a:rPr>
              <a:t>ΔH</a:t>
            </a:r>
            <a:r>
              <a:rPr lang="pt-BR" sz="3600" b="1" baseline="-25000" dirty="0" smtClean="0">
                <a:solidFill>
                  <a:schemeClr val="tx1"/>
                </a:solidFill>
              </a:rPr>
              <a:t>rxn</a:t>
            </a:r>
            <a:r>
              <a:rPr lang="pt-BR" sz="3600" b="1" dirty="0" smtClean="0">
                <a:solidFill>
                  <a:schemeClr val="tx1"/>
                </a:solidFill>
              </a:rPr>
              <a:t>=−851.5kJ</a:t>
            </a:r>
          </a:p>
          <a:p>
            <a:pPr lvl="1"/>
            <a:r>
              <a:rPr lang="pt-BR" sz="2800" i="1" dirty="0" smtClean="0">
                <a:solidFill>
                  <a:schemeClr val="tx1"/>
                </a:solidFill>
              </a:rPr>
              <a:t>( Remember, ∆H is basically Q)</a:t>
            </a:r>
          </a:p>
          <a:p>
            <a:pPr lvl="1"/>
            <a:r>
              <a:rPr lang="pt-BR" sz="2800" dirty="0" smtClean="0">
                <a:solidFill>
                  <a:schemeClr val="tx1"/>
                </a:solidFill>
              </a:rPr>
              <a:t> ∆H negative </a:t>
            </a:r>
            <a:r>
              <a:rPr lang="pt-BR" sz="2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exothermic  product</a:t>
            </a:r>
          </a:p>
          <a:p>
            <a:pPr lvl="1"/>
            <a:r>
              <a:rPr lang="pt-BR" sz="2800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pt-BR" sz="2800" dirty="0" smtClean="0">
                <a:solidFill>
                  <a:schemeClr val="tx1"/>
                </a:solidFill>
              </a:rPr>
              <a:t>∆H positive </a:t>
            </a:r>
            <a:r>
              <a:rPr lang="pt-BR" sz="2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endothermic  reactant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396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03849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atin typeface="Agency FB" panose="020B0503020202020204" pitchFamily="34" charset="0"/>
              </a:rPr>
              <a:t>Heat of Reactions per mole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14148" y="1383210"/>
            <a:ext cx="11573498" cy="54747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Sometimes you want it per mole of a certain substance.  Just take mole ratios into </a:t>
            </a:r>
            <a:r>
              <a:rPr lang="en-US" sz="3200" b="1" dirty="0" smtClean="0">
                <a:solidFill>
                  <a:schemeClr val="tx1"/>
                </a:solidFill>
              </a:rPr>
              <a:t>account!</a:t>
            </a:r>
          </a:p>
          <a:p>
            <a:pPr algn="l"/>
            <a:r>
              <a:rPr lang="pt-BR" sz="3600" dirty="0" smtClean="0">
                <a:solidFill>
                  <a:schemeClr val="tx1"/>
                </a:solidFill>
              </a:rPr>
              <a:t>2Al + Fe</a:t>
            </a:r>
            <a:r>
              <a:rPr lang="pt-BR" sz="3600" baseline="-25000" dirty="0" smtClean="0">
                <a:solidFill>
                  <a:schemeClr val="tx1"/>
                </a:solidFill>
              </a:rPr>
              <a:t>2</a:t>
            </a:r>
            <a:r>
              <a:rPr lang="pt-BR" sz="3600" dirty="0" smtClean="0">
                <a:solidFill>
                  <a:schemeClr val="tx1"/>
                </a:solidFill>
              </a:rPr>
              <a:t>O</a:t>
            </a:r>
            <a:r>
              <a:rPr lang="pt-BR" sz="3600" baseline="-25000" dirty="0" smtClean="0">
                <a:solidFill>
                  <a:schemeClr val="tx1"/>
                </a:solidFill>
              </a:rPr>
              <a:t>3 </a:t>
            </a:r>
            <a:r>
              <a:rPr lang="pt-BR" sz="3600" dirty="0" smtClean="0">
                <a:solidFill>
                  <a:schemeClr val="tx1"/>
                </a:solidFill>
              </a:rPr>
              <a:t>→ 2Fe + Al</a:t>
            </a:r>
            <a:r>
              <a:rPr lang="pt-BR" sz="3600" baseline="-25000" dirty="0" smtClean="0">
                <a:solidFill>
                  <a:schemeClr val="tx1"/>
                </a:solidFill>
              </a:rPr>
              <a:t>2</a:t>
            </a:r>
            <a:r>
              <a:rPr lang="pt-BR" sz="3600" dirty="0" smtClean="0">
                <a:solidFill>
                  <a:schemeClr val="tx1"/>
                </a:solidFill>
              </a:rPr>
              <a:t>O</a:t>
            </a:r>
            <a:r>
              <a:rPr lang="pt-BR" sz="3600" baseline="-25000" dirty="0" smtClean="0">
                <a:solidFill>
                  <a:schemeClr val="tx1"/>
                </a:solidFill>
              </a:rPr>
              <a:t>3</a:t>
            </a:r>
            <a:r>
              <a:rPr lang="pt-BR" sz="3600" dirty="0" smtClean="0">
                <a:solidFill>
                  <a:schemeClr val="tx1"/>
                </a:solidFill>
              </a:rPr>
              <a:t>       ΔH</a:t>
            </a:r>
            <a:r>
              <a:rPr lang="pt-BR" sz="3600" baseline="-25000" dirty="0" smtClean="0">
                <a:solidFill>
                  <a:schemeClr val="tx1"/>
                </a:solidFill>
              </a:rPr>
              <a:t>rxn </a:t>
            </a:r>
            <a:r>
              <a:rPr lang="pt-BR" sz="3600" dirty="0" smtClean="0">
                <a:solidFill>
                  <a:schemeClr val="tx1"/>
                </a:solidFill>
              </a:rPr>
              <a:t>= −851.5kJ/mol</a:t>
            </a:r>
            <a:r>
              <a:rPr lang="pt-BR" sz="3600" baseline="-25000" dirty="0" smtClean="0">
                <a:solidFill>
                  <a:schemeClr val="tx1"/>
                </a:solidFill>
              </a:rPr>
              <a:t>rxn</a:t>
            </a:r>
            <a:endParaRPr lang="pt-BR" sz="3600" baseline="-250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695180"/>
              </p:ext>
            </p:extLst>
          </p:nvPr>
        </p:nvGraphicFramePr>
        <p:xfrm>
          <a:off x="457201" y="3789684"/>
          <a:ext cx="8804364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6031">
                  <a:extLst>
                    <a:ext uri="{9D8B030D-6E8A-4147-A177-3AD203B41FA5}">
                      <a16:colId xmlns:a16="http://schemas.microsoft.com/office/drawing/2014/main" val="2958959654"/>
                    </a:ext>
                  </a:extLst>
                </a:gridCol>
                <a:gridCol w="2344085">
                  <a:extLst>
                    <a:ext uri="{9D8B030D-6E8A-4147-A177-3AD203B41FA5}">
                      <a16:colId xmlns:a16="http://schemas.microsoft.com/office/drawing/2014/main" val="1128743727"/>
                    </a:ext>
                  </a:extLst>
                </a:gridCol>
                <a:gridCol w="517880">
                  <a:extLst>
                    <a:ext uri="{9D8B030D-6E8A-4147-A177-3AD203B41FA5}">
                      <a16:colId xmlns:a16="http://schemas.microsoft.com/office/drawing/2014/main" val="1493067467"/>
                    </a:ext>
                  </a:extLst>
                </a:gridCol>
                <a:gridCol w="3816368">
                  <a:extLst>
                    <a:ext uri="{9D8B030D-6E8A-4147-A177-3AD203B41FA5}">
                      <a16:colId xmlns:a16="http://schemas.microsoft.com/office/drawing/2014/main" val="15949871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-851.5kJ</a:t>
                      </a:r>
                      <a:endParaRPr lang="en-US" sz="3600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1 </a:t>
                      </a:r>
                      <a:r>
                        <a:rPr lang="en-US" sz="3600" b="1" dirty="0" err="1" smtClean="0"/>
                        <a:t>rxn</a:t>
                      </a:r>
                      <a:endParaRPr lang="en-US" sz="3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b="1" dirty="0" smtClean="0"/>
                        <a:t>=</a:t>
                      </a:r>
                      <a:endParaRPr lang="en-US" sz="3600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b="1" dirty="0" smtClean="0"/>
                        <a:t>-425.75</a:t>
                      </a:r>
                      <a:r>
                        <a:rPr lang="en-US" sz="3600" b="1" u="sng" dirty="0" smtClean="0"/>
                        <a:t>  kJ    </a:t>
                      </a:r>
                      <a:r>
                        <a:rPr lang="en-US" sz="3600" b="1" u="sng" dirty="0" smtClean="0">
                          <a:solidFill>
                            <a:schemeClr val="bg1"/>
                          </a:solidFill>
                        </a:rPr>
                        <a:t>.</a:t>
                      </a:r>
                      <a:endParaRPr lang="en-US" sz="3600" b="1" u="sng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928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1</a:t>
                      </a:r>
                      <a:r>
                        <a:rPr lang="en-US" sz="3600" b="1" baseline="0" dirty="0" smtClean="0"/>
                        <a:t> </a:t>
                      </a:r>
                      <a:r>
                        <a:rPr lang="en-US" sz="3600" b="1" baseline="0" dirty="0" err="1" smtClean="0"/>
                        <a:t>rxn</a:t>
                      </a:r>
                      <a:endParaRPr lang="en-US" sz="3600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2</a:t>
                      </a:r>
                      <a:r>
                        <a:rPr lang="en-US" sz="3600" b="1" baseline="0" dirty="0" smtClean="0"/>
                        <a:t> </a:t>
                      </a:r>
                      <a:r>
                        <a:rPr lang="en-US" sz="3600" b="1" baseline="0" dirty="0" err="1" smtClean="0"/>
                        <a:t>mol</a:t>
                      </a:r>
                      <a:r>
                        <a:rPr lang="en-US" sz="3600" b="1" baseline="0" dirty="0" smtClean="0"/>
                        <a:t> Al</a:t>
                      </a:r>
                      <a:endParaRPr lang="en-US" sz="36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3600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b="1" dirty="0" smtClean="0"/>
                        <a:t>            </a:t>
                      </a:r>
                      <a:r>
                        <a:rPr lang="en-US" sz="3600" b="1" dirty="0" err="1" smtClean="0"/>
                        <a:t>mol</a:t>
                      </a:r>
                      <a:r>
                        <a:rPr lang="en-US" sz="3600" b="1" dirty="0" smtClean="0"/>
                        <a:t> Al</a:t>
                      </a:r>
                      <a:endParaRPr lang="en-US" sz="3600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9946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64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atin typeface="Agency FB" panose="020B0503020202020204" pitchFamily="34" charset="0"/>
              </a:rPr>
              <a:t>Example Question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-4354" y="1383210"/>
            <a:ext cx="12192000" cy="54747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Calculate the energy released when </a:t>
            </a:r>
            <a:r>
              <a:rPr lang="en-US" sz="3200" b="1" dirty="0" smtClean="0">
                <a:solidFill>
                  <a:schemeClr val="tx1"/>
                </a:solidFill>
              </a:rPr>
              <a:t/>
            </a:r>
            <a:br>
              <a:rPr lang="en-US" sz="3200" b="1" dirty="0" smtClean="0">
                <a:solidFill>
                  <a:schemeClr val="tx1"/>
                </a:solidFill>
              </a:rPr>
            </a:br>
            <a:r>
              <a:rPr lang="en-US" sz="3200" b="1" dirty="0" smtClean="0">
                <a:solidFill>
                  <a:schemeClr val="tx1"/>
                </a:solidFill>
              </a:rPr>
              <a:t>135g </a:t>
            </a:r>
            <a:r>
              <a:rPr lang="en-US" sz="3200" b="1" dirty="0" smtClean="0">
                <a:solidFill>
                  <a:schemeClr val="tx1"/>
                </a:solidFill>
              </a:rPr>
              <a:t>of </a:t>
            </a:r>
            <a:r>
              <a:rPr lang="en-US" sz="3200" b="1" dirty="0" smtClean="0">
                <a:solidFill>
                  <a:schemeClr val="tx1"/>
                </a:solidFill>
              </a:rPr>
              <a:t>aluminum is </a:t>
            </a:r>
            <a:r>
              <a:rPr lang="en-US" sz="3200" b="1" dirty="0" smtClean="0">
                <a:solidFill>
                  <a:schemeClr val="tx1"/>
                </a:solidFill>
              </a:rPr>
              <a:t>reacted in the below equation.</a:t>
            </a:r>
          </a:p>
          <a:p>
            <a:r>
              <a:rPr lang="pt-BR" sz="3600" dirty="0" smtClean="0">
                <a:solidFill>
                  <a:schemeClr val="tx1"/>
                </a:solidFill>
              </a:rPr>
              <a:t>2Al + Fe</a:t>
            </a:r>
            <a:r>
              <a:rPr lang="pt-BR" sz="3600" baseline="-25000" dirty="0" smtClean="0">
                <a:solidFill>
                  <a:schemeClr val="tx1"/>
                </a:solidFill>
              </a:rPr>
              <a:t>2</a:t>
            </a:r>
            <a:r>
              <a:rPr lang="pt-BR" sz="3600" dirty="0" smtClean="0">
                <a:solidFill>
                  <a:schemeClr val="tx1"/>
                </a:solidFill>
              </a:rPr>
              <a:t>O</a:t>
            </a:r>
            <a:r>
              <a:rPr lang="pt-BR" sz="3600" baseline="-25000" dirty="0" smtClean="0">
                <a:solidFill>
                  <a:schemeClr val="tx1"/>
                </a:solidFill>
              </a:rPr>
              <a:t>3 </a:t>
            </a:r>
            <a:r>
              <a:rPr lang="pt-BR" sz="3600" dirty="0" smtClean="0">
                <a:solidFill>
                  <a:schemeClr val="tx1"/>
                </a:solidFill>
              </a:rPr>
              <a:t>→ 2Fe + Al</a:t>
            </a:r>
            <a:r>
              <a:rPr lang="pt-BR" sz="3600" baseline="-25000" dirty="0" smtClean="0">
                <a:solidFill>
                  <a:schemeClr val="tx1"/>
                </a:solidFill>
              </a:rPr>
              <a:t>2</a:t>
            </a:r>
            <a:r>
              <a:rPr lang="pt-BR" sz="3600" dirty="0" smtClean="0">
                <a:solidFill>
                  <a:schemeClr val="tx1"/>
                </a:solidFill>
              </a:rPr>
              <a:t>O</a:t>
            </a:r>
            <a:r>
              <a:rPr lang="pt-BR" sz="3600" baseline="-25000" dirty="0" smtClean="0">
                <a:solidFill>
                  <a:schemeClr val="tx1"/>
                </a:solidFill>
              </a:rPr>
              <a:t>3         </a:t>
            </a:r>
            <a:r>
              <a:rPr lang="pt-BR" sz="3600" dirty="0" smtClean="0">
                <a:solidFill>
                  <a:schemeClr val="tx1"/>
                </a:solidFill>
              </a:rPr>
              <a:t>ΔH</a:t>
            </a:r>
            <a:r>
              <a:rPr lang="pt-BR" sz="3600" baseline="-25000" dirty="0" smtClean="0">
                <a:solidFill>
                  <a:schemeClr val="tx1"/>
                </a:solidFill>
              </a:rPr>
              <a:t>rxn</a:t>
            </a:r>
            <a:r>
              <a:rPr lang="pt-BR" sz="3600" dirty="0" smtClean="0">
                <a:solidFill>
                  <a:schemeClr val="tx1"/>
                </a:solidFill>
              </a:rPr>
              <a:t>=−</a:t>
            </a:r>
            <a:r>
              <a:rPr lang="pt-BR" sz="3600" dirty="0" smtClean="0">
                <a:solidFill>
                  <a:schemeClr val="tx1"/>
                </a:solidFill>
              </a:rPr>
              <a:t>851.5kJ/mol</a:t>
            </a:r>
            <a:r>
              <a:rPr lang="pt-BR" sz="3600" baseline="-25000" dirty="0" smtClean="0">
                <a:solidFill>
                  <a:schemeClr val="tx1"/>
                </a:solidFill>
              </a:rPr>
              <a:t>rxn</a:t>
            </a:r>
            <a:endParaRPr lang="pt-BR" sz="3600" baseline="-250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728130"/>
              </p:ext>
            </p:extLst>
          </p:nvPr>
        </p:nvGraphicFramePr>
        <p:xfrm>
          <a:off x="337693" y="3788230"/>
          <a:ext cx="10136778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544">
                  <a:extLst>
                    <a:ext uri="{9D8B030D-6E8A-4147-A177-3AD203B41FA5}">
                      <a16:colId xmlns:a16="http://schemas.microsoft.com/office/drawing/2014/main" val="1403407687"/>
                    </a:ext>
                  </a:extLst>
                </a:gridCol>
                <a:gridCol w="1909422">
                  <a:extLst>
                    <a:ext uri="{9D8B030D-6E8A-4147-A177-3AD203B41FA5}">
                      <a16:colId xmlns:a16="http://schemas.microsoft.com/office/drawing/2014/main" val="1131917939"/>
                    </a:ext>
                  </a:extLst>
                </a:gridCol>
                <a:gridCol w="1812638">
                  <a:extLst>
                    <a:ext uri="{9D8B030D-6E8A-4147-A177-3AD203B41FA5}">
                      <a16:colId xmlns:a16="http://schemas.microsoft.com/office/drawing/2014/main" val="2958959654"/>
                    </a:ext>
                  </a:extLst>
                </a:gridCol>
                <a:gridCol w="1842928">
                  <a:extLst>
                    <a:ext uri="{9D8B030D-6E8A-4147-A177-3AD203B41FA5}">
                      <a16:colId xmlns:a16="http://schemas.microsoft.com/office/drawing/2014/main" val="1128743727"/>
                    </a:ext>
                  </a:extLst>
                </a:gridCol>
                <a:gridCol w="400108">
                  <a:extLst>
                    <a:ext uri="{9D8B030D-6E8A-4147-A177-3AD203B41FA5}">
                      <a16:colId xmlns:a16="http://schemas.microsoft.com/office/drawing/2014/main" val="1493067467"/>
                    </a:ext>
                  </a:extLst>
                </a:gridCol>
                <a:gridCol w="2571138">
                  <a:extLst>
                    <a:ext uri="{9D8B030D-6E8A-4147-A177-3AD203B41FA5}">
                      <a16:colId xmlns:a16="http://schemas.microsoft.com/office/drawing/2014/main" val="15949871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135</a:t>
                      </a:r>
                      <a:r>
                        <a:rPr lang="en-US" sz="2800" b="1" baseline="0" dirty="0" smtClean="0"/>
                        <a:t> g Al</a:t>
                      </a:r>
                      <a:endParaRPr lang="en-US" sz="2800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 </a:t>
                      </a:r>
                      <a:r>
                        <a:rPr lang="en-US" sz="2800" b="1" dirty="0" err="1" smtClean="0"/>
                        <a:t>mol</a:t>
                      </a:r>
                      <a:r>
                        <a:rPr lang="en-US" sz="2800" b="1" dirty="0" smtClean="0"/>
                        <a:t> Al</a:t>
                      </a:r>
                      <a:endParaRPr lang="en-US" sz="2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 </a:t>
                      </a:r>
                      <a:r>
                        <a:rPr lang="en-US" sz="2800" b="1" dirty="0" err="1" smtClean="0"/>
                        <a:t>rxn</a:t>
                      </a:r>
                      <a:endParaRPr lang="en-US" sz="2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-851.5 kJ</a:t>
                      </a:r>
                      <a:endParaRPr lang="en-US" sz="2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b="1" dirty="0" smtClean="0"/>
                        <a:t>=</a:t>
                      </a:r>
                      <a:endParaRPr lang="en-US" sz="3600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/>
                        <a:t>-2130.3</a:t>
                      </a:r>
                      <a:r>
                        <a:rPr lang="en-US" sz="2800" b="1" baseline="0" dirty="0" smtClean="0"/>
                        <a:t> kJ</a:t>
                      </a:r>
                      <a:endParaRPr lang="en-US" sz="2800" b="1" u="sng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928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26.98g Al</a:t>
                      </a:r>
                      <a:endParaRPr lang="en-US" sz="2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2</a:t>
                      </a:r>
                      <a:r>
                        <a:rPr lang="en-US" sz="2800" b="1" baseline="0" dirty="0" smtClean="0"/>
                        <a:t> </a:t>
                      </a:r>
                      <a:r>
                        <a:rPr lang="en-US" sz="2800" b="1" baseline="0" dirty="0" err="1" smtClean="0"/>
                        <a:t>mol</a:t>
                      </a:r>
                      <a:r>
                        <a:rPr lang="en-US" sz="2800" b="1" baseline="0" dirty="0" smtClean="0"/>
                        <a:t> Al</a:t>
                      </a:r>
                      <a:endParaRPr lang="en-US" sz="2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 </a:t>
                      </a:r>
                      <a:r>
                        <a:rPr lang="en-US" sz="2800" b="1" dirty="0" err="1" smtClean="0"/>
                        <a:t>rxn</a:t>
                      </a:r>
                      <a:endParaRPr lang="en-US" sz="2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3600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/>
                        <a:t>          </a:t>
                      </a:r>
                      <a:endParaRPr lang="en-US" sz="2800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994609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888761" y="3788230"/>
            <a:ext cx="1873770" cy="1280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62531" y="3788230"/>
            <a:ext cx="1873770" cy="1280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636301" y="3788230"/>
            <a:ext cx="1873770" cy="1280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542186" y="3855473"/>
            <a:ext cx="2333334" cy="6565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827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atin typeface="Agency FB" panose="020B0503020202020204" pitchFamily="34" charset="0"/>
              </a:rPr>
              <a:t>Example Question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1383210"/>
            <a:ext cx="12192001" cy="54747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Calculate the energy released when </a:t>
            </a:r>
            <a:r>
              <a:rPr lang="en-US" sz="3200" b="1" dirty="0">
                <a:solidFill>
                  <a:schemeClr val="tx1"/>
                </a:solidFill>
              </a:rPr>
              <a:t/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 smtClean="0">
                <a:solidFill>
                  <a:schemeClr val="tx1"/>
                </a:solidFill>
              </a:rPr>
              <a:t>135g </a:t>
            </a:r>
            <a:r>
              <a:rPr lang="en-US" sz="3200" b="1" dirty="0" smtClean="0">
                <a:solidFill>
                  <a:schemeClr val="tx1"/>
                </a:solidFill>
              </a:rPr>
              <a:t>of aluminum </a:t>
            </a:r>
            <a:r>
              <a:rPr lang="en-US" sz="3200" b="1" dirty="0" smtClean="0">
                <a:solidFill>
                  <a:schemeClr val="tx1"/>
                </a:solidFill>
              </a:rPr>
              <a:t>is </a:t>
            </a:r>
            <a:r>
              <a:rPr lang="en-US" sz="3200" b="1" dirty="0" smtClean="0">
                <a:solidFill>
                  <a:schemeClr val="tx1"/>
                </a:solidFill>
              </a:rPr>
              <a:t>reacted in the below equation.</a:t>
            </a:r>
          </a:p>
          <a:p>
            <a:r>
              <a:rPr lang="pt-BR" sz="3600" dirty="0" smtClean="0">
                <a:solidFill>
                  <a:schemeClr val="tx1"/>
                </a:solidFill>
              </a:rPr>
              <a:t>2Al + Fe</a:t>
            </a:r>
            <a:r>
              <a:rPr lang="pt-BR" sz="3600" baseline="-25000" dirty="0" smtClean="0">
                <a:solidFill>
                  <a:schemeClr val="tx1"/>
                </a:solidFill>
              </a:rPr>
              <a:t>2</a:t>
            </a:r>
            <a:r>
              <a:rPr lang="pt-BR" sz="3600" dirty="0" smtClean="0">
                <a:solidFill>
                  <a:schemeClr val="tx1"/>
                </a:solidFill>
              </a:rPr>
              <a:t>O</a:t>
            </a:r>
            <a:r>
              <a:rPr lang="pt-BR" sz="3600" baseline="-25000" dirty="0" smtClean="0">
                <a:solidFill>
                  <a:schemeClr val="tx1"/>
                </a:solidFill>
              </a:rPr>
              <a:t>3 </a:t>
            </a:r>
            <a:r>
              <a:rPr lang="pt-BR" sz="3600" dirty="0" smtClean="0">
                <a:solidFill>
                  <a:schemeClr val="tx1"/>
                </a:solidFill>
              </a:rPr>
              <a:t>→ 2Fe + Al</a:t>
            </a:r>
            <a:r>
              <a:rPr lang="pt-BR" sz="3600" baseline="-25000" dirty="0" smtClean="0">
                <a:solidFill>
                  <a:schemeClr val="tx1"/>
                </a:solidFill>
              </a:rPr>
              <a:t>2</a:t>
            </a:r>
            <a:r>
              <a:rPr lang="pt-BR" sz="3600" dirty="0" smtClean="0">
                <a:solidFill>
                  <a:schemeClr val="tx1"/>
                </a:solidFill>
              </a:rPr>
              <a:t>O</a:t>
            </a:r>
            <a:r>
              <a:rPr lang="pt-BR" sz="3600" baseline="-25000" dirty="0" smtClean="0">
                <a:solidFill>
                  <a:schemeClr val="tx1"/>
                </a:solidFill>
              </a:rPr>
              <a:t>3         </a:t>
            </a:r>
            <a:r>
              <a:rPr lang="pt-BR" sz="3600" dirty="0" smtClean="0">
                <a:solidFill>
                  <a:schemeClr val="tx1"/>
                </a:solidFill>
              </a:rPr>
              <a:t>ΔH</a:t>
            </a:r>
            <a:r>
              <a:rPr lang="pt-BR" sz="3600" baseline="-25000" dirty="0" smtClean="0">
                <a:solidFill>
                  <a:schemeClr val="tx1"/>
                </a:solidFill>
              </a:rPr>
              <a:t>rxn</a:t>
            </a:r>
            <a:r>
              <a:rPr lang="pt-BR" sz="3600" dirty="0" smtClean="0">
                <a:solidFill>
                  <a:schemeClr val="tx1"/>
                </a:solidFill>
              </a:rPr>
              <a:t>=−851.5kJ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728130"/>
              </p:ext>
            </p:extLst>
          </p:nvPr>
        </p:nvGraphicFramePr>
        <p:xfrm>
          <a:off x="337693" y="3788230"/>
          <a:ext cx="10136778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544">
                  <a:extLst>
                    <a:ext uri="{9D8B030D-6E8A-4147-A177-3AD203B41FA5}">
                      <a16:colId xmlns:a16="http://schemas.microsoft.com/office/drawing/2014/main" val="1403407687"/>
                    </a:ext>
                  </a:extLst>
                </a:gridCol>
                <a:gridCol w="1909422">
                  <a:extLst>
                    <a:ext uri="{9D8B030D-6E8A-4147-A177-3AD203B41FA5}">
                      <a16:colId xmlns:a16="http://schemas.microsoft.com/office/drawing/2014/main" val="1131917939"/>
                    </a:ext>
                  </a:extLst>
                </a:gridCol>
                <a:gridCol w="1812638">
                  <a:extLst>
                    <a:ext uri="{9D8B030D-6E8A-4147-A177-3AD203B41FA5}">
                      <a16:colId xmlns:a16="http://schemas.microsoft.com/office/drawing/2014/main" val="2958959654"/>
                    </a:ext>
                  </a:extLst>
                </a:gridCol>
                <a:gridCol w="1842928">
                  <a:extLst>
                    <a:ext uri="{9D8B030D-6E8A-4147-A177-3AD203B41FA5}">
                      <a16:colId xmlns:a16="http://schemas.microsoft.com/office/drawing/2014/main" val="1128743727"/>
                    </a:ext>
                  </a:extLst>
                </a:gridCol>
                <a:gridCol w="400108">
                  <a:extLst>
                    <a:ext uri="{9D8B030D-6E8A-4147-A177-3AD203B41FA5}">
                      <a16:colId xmlns:a16="http://schemas.microsoft.com/office/drawing/2014/main" val="1493067467"/>
                    </a:ext>
                  </a:extLst>
                </a:gridCol>
                <a:gridCol w="2571138">
                  <a:extLst>
                    <a:ext uri="{9D8B030D-6E8A-4147-A177-3AD203B41FA5}">
                      <a16:colId xmlns:a16="http://schemas.microsoft.com/office/drawing/2014/main" val="15949871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135</a:t>
                      </a:r>
                      <a:r>
                        <a:rPr lang="en-US" sz="2800" b="1" baseline="0" dirty="0" smtClean="0"/>
                        <a:t> g Al</a:t>
                      </a:r>
                      <a:endParaRPr lang="en-US" sz="2800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 </a:t>
                      </a:r>
                      <a:r>
                        <a:rPr lang="en-US" sz="2800" b="1" dirty="0" err="1" smtClean="0"/>
                        <a:t>mol</a:t>
                      </a:r>
                      <a:r>
                        <a:rPr lang="en-US" sz="2800" b="1" dirty="0" smtClean="0"/>
                        <a:t> Al</a:t>
                      </a:r>
                      <a:endParaRPr lang="en-US" sz="2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 </a:t>
                      </a:r>
                      <a:r>
                        <a:rPr lang="en-US" sz="2800" b="1" dirty="0" err="1" smtClean="0"/>
                        <a:t>rxn</a:t>
                      </a:r>
                      <a:endParaRPr lang="en-US" sz="2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-851.5 kJ</a:t>
                      </a:r>
                      <a:endParaRPr lang="en-US" sz="2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b="1" dirty="0" smtClean="0"/>
                        <a:t>=</a:t>
                      </a:r>
                      <a:endParaRPr lang="en-US" sz="3600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/>
                        <a:t>-2130.3</a:t>
                      </a:r>
                      <a:r>
                        <a:rPr lang="en-US" sz="2800" b="1" baseline="0" dirty="0" smtClean="0"/>
                        <a:t> kJ</a:t>
                      </a:r>
                      <a:endParaRPr lang="en-US" sz="2800" b="1" u="sng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9928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26.98g Al</a:t>
                      </a:r>
                      <a:endParaRPr lang="en-US" sz="2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2</a:t>
                      </a:r>
                      <a:r>
                        <a:rPr lang="en-US" sz="2800" b="1" baseline="0" dirty="0" smtClean="0"/>
                        <a:t> </a:t>
                      </a:r>
                      <a:r>
                        <a:rPr lang="en-US" sz="2800" b="1" baseline="0" dirty="0" err="1" smtClean="0"/>
                        <a:t>mol</a:t>
                      </a:r>
                      <a:r>
                        <a:rPr lang="en-US" sz="2800" b="1" baseline="0" dirty="0" smtClean="0"/>
                        <a:t> Al</a:t>
                      </a:r>
                      <a:endParaRPr lang="en-US" sz="2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 </a:t>
                      </a:r>
                      <a:r>
                        <a:rPr lang="en-US" sz="2800" b="1" dirty="0" err="1" smtClean="0"/>
                        <a:t>rxn</a:t>
                      </a:r>
                      <a:endParaRPr lang="en-US" sz="2800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3600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/>
                        <a:t>          </a:t>
                      </a:r>
                      <a:endParaRPr lang="en-US" sz="2800" b="1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9946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002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Reaction Diagrams</a:t>
            </a:r>
            <a:endParaRPr lang="en-US" sz="7200" b="1" dirty="0">
              <a:latin typeface="Agency FB" panose="020B0503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27222" y="1387328"/>
            <a:ext cx="5564778" cy="54864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 graph representing energy changes during the course of a reaction</a:t>
            </a:r>
            <a:endParaRPr lang="en-US" sz="3600" b="1" dirty="0"/>
          </a:p>
        </p:txBody>
      </p:sp>
      <p:pic>
        <p:nvPicPr>
          <p:cNvPr id="4098" name="Picture 2" descr="Image result for reaction diagra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088" y="1866712"/>
            <a:ext cx="7322322" cy="4036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08073" y="3718761"/>
            <a:ext cx="62701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Δ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Q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8686804" y="3884815"/>
            <a:ext cx="33048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*Is this reaction endo or exothermic? How do you know???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25059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7" grpId="1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mage result for endothermic reaction 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904" y="2300554"/>
            <a:ext cx="5976284" cy="4379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0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4354" y="1200329"/>
            <a:ext cx="12192000" cy="1828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gency FB" panose="020B0503020202020204" pitchFamily="34" charset="0"/>
              </a:rPr>
              <a:t>Reaction Diagrams</a:t>
            </a:r>
            <a:endParaRPr lang="en-US" sz="7200" b="1" dirty="0">
              <a:latin typeface="Agency FB" panose="020B0503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73091" y="4342874"/>
            <a:ext cx="62701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Δ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H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806824" y="1613647"/>
            <a:ext cx="9654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Draw and label an ENDOTHERMIC reaction diagram.</a:t>
            </a:r>
            <a:endParaRPr lang="en-US" sz="2800" b="1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6696635" y="4105836"/>
            <a:ext cx="0" cy="64097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8885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B"/>
  <p:tag name="QUESTION WEIGH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C"/>
  <p:tag name="QUESTION WEIGHT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1227</TotalTime>
  <Words>1117</Words>
  <Application>Microsoft Office PowerPoint</Application>
  <PresentationFormat>Widescreen</PresentationFormat>
  <Paragraphs>198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8" baseType="lpstr">
      <vt:lpstr>ＭＳ Ｐゴシック</vt:lpstr>
      <vt:lpstr>Agency FB</vt:lpstr>
      <vt:lpstr>Arial</vt:lpstr>
      <vt:lpstr>Calibri</vt:lpstr>
      <vt:lpstr>Calibri Light</vt:lpstr>
      <vt:lpstr>Cambria Math</vt:lpstr>
      <vt:lpstr>Trebuchet MS</vt:lpstr>
      <vt:lpstr>Verdana</vt:lpstr>
      <vt:lpstr>Wingdings</vt:lpstr>
      <vt:lpstr>Wingdings 3</vt:lpstr>
      <vt:lpstr>Facet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YouTube Link to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Farmer, Stephanie [DH]</dc:creator>
  <cp:lastModifiedBy>Farmer, Stephanie [DH]</cp:lastModifiedBy>
  <cp:revision>65</cp:revision>
  <dcterms:created xsi:type="dcterms:W3CDTF">2019-02-12T05:31:01Z</dcterms:created>
  <dcterms:modified xsi:type="dcterms:W3CDTF">2022-02-10T22:13:30Z</dcterms:modified>
</cp:coreProperties>
</file>