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8"/>
  </p:handoutMasterIdLst>
  <p:sldIdLst>
    <p:sldId id="256" r:id="rId2"/>
    <p:sldId id="257" r:id="rId3"/>
    <p:sldId id="258" r:id="rId4"/>
    <p:sldId id="271" r:id="rId5"/>
    <p:sldId id="259" r:id="rId6"/>
    <p:sldId id="272" r:id="rId7"/>
    <p:sldId id="261" r:id="rId8"/>
    <p:sldId id="262" r:id="rId9"/>
    <p:sldId id="263" r:id="rId10"/>
    <p:sldId id="264" r:id="rId11"/>
    <p:sldId id="265" r:id="rId12"/>
    <p:sldId id="267" r:id="rId13"/>
    <p:sldId id="266" r:id="rId14"/>
    <p:sldId id="268" r:id="rId15"/>
    <p:sldId id="269" r:id="rId16"/>
    <p:sldId id="270" r:id="rId17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840E8196-DDD5-4F55-B612-D7E3FB3ACF62}" type="datetimeFigureOut">
              <a:rPr lang="en-US" smtClean="0"/>
              <a:t>2/25/2020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21A608CB-4BD1-4CA1-97AF-3620A3C76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4851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7D422-2F6D-43B6-997B-2AED0277DC17}" type="datetimeFigureOut">
              <a:rPr lang="en-US" smtClean="0"/>
              <a:t>2/25/2020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C71E8-EEFF-48D6-8CD3-1FB50B8DEE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100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7D422-2F6D-43B6-997B-2AED0277DC17}" type="datetimeFigureOut">
              <a:rPr lang="en-US" smtClean="0"/>
              <a:t>2/25/2020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C71E8-EEFF-48D6-8CD3-1FB50B8DEE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9652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7D422-2F6D-43B6-997B-2AED0277DC17}" type="datetimeFigureOut">
              <a:rPr lang="en-US" smtClean="0"/>
              <a:t>2/25/2020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C71E8-EEFF-48D6-8CD3-1FB50B8DEE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7606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7D422-2F6D-43B6-997B-2AED0277DC17}" type="datetimeFigureOut">
              <a:rPr lang="en-US" smtClean="0"/>
              <a:t>2/25/2020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C71E8-EEFF-48D6-8CD3-1FB50B8DEE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9130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7D422-2F6D-43B6-997B-2AED0277DC17}" type="datetimeFigureOut">
              <a:rPr lang="en-US" smtClean="0"/>
              <a:t>2/25/2020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C71E8-EEFF-48D6-8CD3-1FB50B8DEE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8341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7D422-2F6D-43B6-997B-2AED0277DC17}" type="datetimeFigureOut">
              <a:rPr lang="en-US" smtClean="0"/>
              <a:t>2/25/2020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C71E8-EEFF-48D6-8CD3-1FB50B8DEE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6532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7D422-2F6D-43B6-997B-2AED0277DC17}" type="datetimeFigureOut">
              <a:rPr lang="en-US" smtClean="0"/>
              <a:t>2/25/2020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C71E8-EEFF-48D6-8CD3-1FB50B8DEE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7329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7D422-2F6D-43B6-997B-2AED0277DC17}" type="datetimeFigureOut">
              <a:rPr lang="en-US" smtClean="0"/>
              <a:t>2/25/2020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C71E8-EEFF-48D6-8CD3-1FB50B8DEE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4692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7D422-2F6D-43B6-997B-2AED0277DC17}" type="datetimeFigureOut">
              <a:rPr lang="en-US" smtClean="0"/>
              <a:t>2/25/2020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C71E8-EEFF-48D6-8CD3-1FB50B8DEE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48333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7D422-2F6D-43B6-997B-2AED0277DC17}" type="datetimeFigureOut">
              <a:rPr lang="en-US" smtClean="0"/>
              <a:t>2/25/2020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C71E8-EEFF-48D6-8CD3-1FB50B8DEE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84718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7D422-2F6D-43B6-997B-2AED0277DC17}" type="datetimeFigureOut">
              <a:rPr lang="en-US" smtClean="0"/>
              <a:t>2/25/2020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C71E8-EEFF-48D6-8CD3-1FB50B8DEE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7961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27D422-2F6D-43B6-997B-2AED0277DC17}" type="datetimeFigureOut">
              <a:rPr lang="en-US" smtClean="0"/>
              <a:t>2/25/2020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DC71E8-EEFF-48D6-8CD3-1FB50B8DEE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9519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microsoft.com/office/2007/relationships/hdphoto" Target="../media/hdphoto2.wdp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microsoft.com/office/2007/relationships/hdphoto" Target="../media/hdphoto4.wdp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12192000" cy="109728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5760720"/>
            <a:ext cx="12192000" cy="109728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0" y="1097282"/>
            <a:ext cx="12192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b="1" dirty="0" smtClean="0">
                <a:latin typeface="Agency FB" panose="020B0503020202020204" pitchFamily="34" charset="0"/>
              </a:rPr>
              <a:t>N37</a:t>
            </a:r>
          </a:p>
          <a:p>
            <a:pPr algn="ctr"/>
            <a:r>
              <a:rPr lang="en-US" sz="7200" b="1" dirty="0" smtClean="0">
                <a:latin typeface="Agency FB" panose="020B0503020202020204" pitchFamily="34" charset="0"/>
              </a:rPr>
              <a:t>Heating and Cooling Curves</a:t>
            </a:r>
            <a:endParaRPr lang="en-US" sz="7200" b="1" dirty="0">
              <a:latin typeface="Agency FB" panose="020B0503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3448594"/>
            <a:ext cx="121920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FF0000"/>
                </a:solidFill>
              </a:rPr>
              <a:t>I can use heating and cooling curves to help calculate the energy changes during phase changes</a:t>
            </a:r>
            <a:endParaRPr lang="en-US" sz="4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7274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12192000" cy="18288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-4354" y="1200329"/>
            <a:ext cx="12192000" cy="18288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0" y="91441"/>
            <a:ext cx="12192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400" b="1" dirty="0" smtClean="0">
                <a:latin typeface="Agency FB" panose="020B0503020202020204" pitchFamily="34" charset="0"/>
              </a:rPr>
              <a:t>Completely Labeled Heating Curve</a:t>
            </a:r>
            <a:endParaRPr lang="en-US" sz="6400" b="1" dirty="0">
              <a:latin typeface="Agency FB" panose="020B0503020202020204" pitchFamily="34" charset="0"/>
            </a:endParaRPr>
          </a:p>
        </p:txBody>
      </p:sp>
      <p:pic>
        <p:nvPicPr>
          <p:cNvPr id="7" name="Picture 6"/>
          <p:cNvPicPr/>
          <p:nvPr/>
        </p:nvPicPr>
        <p:blipFill>
          <a:blip r:embed="rId2"/>
          <a:stretch>
            <a:fillRect/>
          </a:stretch>
        </p:blipFill>
        <p:spPr>
          <a:xfrm>
            <a:off x="1546411" y="1509008"/>
            <a:ext cx="9238130" cy="5348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0196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447" y="0"/>
            <a:ext cx="12192000" cy="18288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093" y="1200329"/>
            <a:ext cx="12192000" cy="18288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3447" y="91441"/>
            <a:ext cx="12192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400" b="1" dirty="0" smtClean="0">
                <a:latin typeface="Agency FB" panose="020B0503020202020204" pitchFamily="34" charset="0"/>
              </a:rPr>
              <a:t>Calculate ONE line segment at a time!!!</a:t>
            </a:r>
            <a:endParaRPr lang="en-US" sz="6400" b="1" dirty="0">
              <a:latin typeface="Agency FB" panose="020B0503020202020204" pitchFamily="34" charset="0"/>
            </a:endParaRPr>
          </a:p>
        </p:txBody>
      </p:sp>
      <p:pic>
        <p:nvPicPr>
          <p:cNvPr id="7" name="Picture 6"/>
          <p:cNvPicPr/>
          <p:nvPr/>
        </p:nvPicPr>
        <p:blipFill>
          <a:blip r:embed="rId2"/>
          <a:stretch>
            <a:fillRect/>
          </a:stretch>
        </p:blipFill>
        <p:spPr>
          <a:xfrm>
            <a:off x="53792" y="1509008"/>
            <a:ext cx="9238130" cy="5348992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534524" y="4138756"/>
            <a:ext cx="1321175" cy="72907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" name="Straight Connector 2"/>
          <p:cNvCxnSpPr/>
          <p:nvPr/>
        </p:nvCxnSpPr>
        <p:spPr>
          <a:xfrm>
            <a:off x="349628" y="4061012"/>
            <a:ext cx="2568389" cy="2393576"/>
          </a:xfrm>
          <a:prstGeom prst="line">
            <a:avLst/>
          </a:prstGeom>
          <a:ln w="762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2104468" y="3657600"/>
            <a:ext cx="2568389" cy="2393576"/>
          </a:xfrm>
          <a:prstGeom prst="line">
            <a:avLst/>
          </a:prstGeom>
          <a:ln w="762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2410388" y="1653988"/>
            <a:ext cx="2881031" cy="134470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3536580" y="2416135"/>
            <a:ext cx="2568389" cy="2393576"/>
          </a:xfrm>
          <a:prstGeom prst="line">
            <a:avLst/>
          </a:prstGeom>
          <a:ln w="762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7005922" y="4397188"/>
            <a:ext cx="2286000" cy="220531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5439337" y="2172661"/>
            <a:ext cx="2568389" cy="2393576"/>
          </a:xfrm>
          <a:prstGeom prst="line">
            <a:avLst/>
          </a:prstGeom>
          <a:ln w="762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591676" y="2552003"/>
            <a:ext cx="1264023" cy="78286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8727144" y="1414879"/>
            <a:ext cx="3254185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Calculate everything separately and then add up your answers. You could have up to five Q values to add up!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266896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12192000" cy="18288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-4354" y="1200329"/>
            <a:ext cx="12192000" cy="18288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0" y="91441"/>
            <a:ext cx="12192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400" b="1" dirty="0" smtClean="0">
                <a:latin typeface="Agency FB" panose="020B0503020202020204" pitchFamily="34" charset="0"/>
              </a:rPr>
              <a:t>Careful with ∆T Values!</a:t>
            </a:r>
            <a:endParaRPr lang="en-US" sz="6400" b="1" dirty="0">
              <a:latin typeface="Agency FB" panose="020B0503020202020204" pitchFamily="34" charset="0"/>
            </a:endParaRPr>
          </a:p>
        </p:txBody>
      </p:sp>
      <p:pic>
        <p:nvPicPr>
          <p:cNvPr id="7" name="Picture 6"/>
          <p:cNvPicPr/>
          <p:nvPr/>
        </p:nvPicPr>
        <p:blipFill>
          <a:blip r:embed="rId2"/>
          <a:stretch>
            <a:fillRect/>
          </a:stretch>
        </p:blipFill>
        <p:spPr>
          <a:xfrm>
            <a:off x="53792" y="1509008"/>
            <a:ext cx="9238130" cy="5348992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534524" y="4138756"/>
            <a:ext cx="1321175" cy="72907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" name="Straight Connector 2"/>
          <p:cNvCxnSpPr/>
          <p:nvPr/>
        </p:nvCxnSpPr>
        <p:spPr>
          <a:xfrm>
            <a:off x="349628" y="4061012"/>
            <a:ext cx="2568389" cy="2393576"/>
          </a:xfrm>
          <a:prstGeom prst="line">
            <a:avLst/>
          </a:prstGeom>
          <a:ln w="762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2104468" y="3657600"/>
            <a:ext cx="2568389" cy="2393576"/>
          </a:xfrm>
          <a:prstGeom prst="line">
            <a:avLst/>
          </a:prstGeom>
          <a:ln w="762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2410388" y="1653988"/>
            <a:ext cx="2881031" cy="134470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3536580" y="2416135"/>
            <a:ext cx="2568389" cy="2393576"/>
          </a:xfrm>
          <a:prstGeom prst="line">
            <a:avLst/>
          </a:prstGeom>
          <a:ln w="762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7005922" y="4397188"/>
            <a:ext cx="2286000" cy="220531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5439337" y="2172661"/>
            <a:ext cx="2568389" cy="2393576"/>
          </a:xfrm>
          <a:prstGeom prst="line">
            <a:avLst/>
          </a:prstGeom>
          <a:ln w="762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591676" y="2552003"/>
            <a:ext cx="1264023" cy="78286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8461566" y="1580108"/>
            <a:ext cx="363406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Use ONLY the temperature change on the ONE LINE you are working with at a time!</a:t>
            </a:r>
            <a:br>
              <a:rPr lang="en-US" sz="3200" dirty="0" smtClean="0"/>
            </a:br>
            <a:r>
              <a:rPr lang="en-US" sz="3200" i="1" dirty="0" smtClean="0"/>
              <a:t>You will see this on our practice problems in a minute…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315655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447" y="0"/>
            <a:ext cx="12192000" cy="18288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093" y="1200329"/>
            <a:ext cx="12192000" cy="18288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3447" y="91441"/>
            <a:ext cx="12192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400" b="1" dirty="0" smtClean="0">
                <a:latin typeface="Agency FB" panose="020B0503020202020204" pitchFamily="34" charset="0"/>
              </a:rPr>
              <a:t>Practice Problems</a:t>
            </a:r>
            <a:endParaRPr lang="en-US" sz="6400" b="1" dirty="0">
              <a:latin typeface="Agency FB" panose="020B0503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85482" y="1601124"/>
            <a:ext cx="11353799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4000" b="1" dirty="0"/>
              <a:t>Glue the questions in your notebook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4000" b="1" dirty="0"/>
              <a:t>Show your work the way I do!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4000" b="1" dirty="0"/>
              <a:t>Annotate the practice problems with comments, tips, warnings, explanations, </a:t>
            </a:r>
            <a:r>
              <a:rPr lang="en-US" sz="4000" b="1" dirty="0" err="1"/>
              <a:t>etc</a:t>
            </a:r>
            <a:r>
              <a:rPr lang="en-US" sz="4000" b="1" dirty="0"/>
              <a:t>! These are NOTES not just practice problems!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882058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447" y="0"/>
            <a:ext cx="12192000" cy="18288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093" y="1200329"/>
            <a:ext cx="12192000" cy="18288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3447" y="91441"/>
            <a:ext cx="12192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400" b="1" dirty="0" smtClean="0">
                <a:latin typeface="Agency FB" panose="020B0503020202020204" pitchFamily="34" charset="0"/>
              </a:rPr>
              <a:t>Practice Problems</a:t>
            </a:r>
            <a:endParaRPr lang="en-US" sz="6400" b="1" dirty="0">
              <a:latin typeface="Agency FB" panose="020B0503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85482" y="1601124"/>
            <a:ext cx="11410278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3200" b="1" dirty="0" smtClean="0"/>
              <a:t>What is the energy needed to melt 326 grams of ice and heat it to 100°C?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200" b="1" dirty="0"/>
              <a:t>Determine the energy required to convert 21.1 grams of ice at </a:t>
            </a:r>
            <a:r>
              <a:rPr lang="en-US" sz="3200" b="1" dirty="0" smtClean="0"/>
              <a:t>-</a:t>
            </a:r>
            <a:r>
              <a:rPr lang="en-US" sz="3200" b="1" dirty="0"/>
              <a:t>6°C to steam at </a:t>
            </a:r>
            <a:r>
              <a:rPr lang="en-US" sz="3200" b="1" dirty="0" smtClean="0"/>
              <a:t>100°C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200" b="1" dirty="0"/>
              <a:t>What is the heat </a:t>
            </a:r>
            <a:r>
              <a:rPr lang="en-US" sz="3200" b="1" dirty="0" smtClean="0"/>
              <a:t>transfer involved when you convert </a:t>
            </a:r>
            <a:r>
              <a:rPr lang="en-US" sz="3200" b="1" dirty="0"/>
              <a:t>51 grams of </a:t>
            </a:r>
            <a:r>
              <a:rPr lang="en-US" sz="3200" b="1" dirty="0" smtClean="0"/>
              <a:t>water 0°C to ice at </a:t>
            </a:r>
            <a:r>
              <a:rPr lang="en-US" sz="3200" b="1" dirty="0"/>
              <a:t>-</a:t>
            </a:r>
            <a:r>
              <a:rPr lang="en-US" sz="3200" b="1" dirty="0" smtClean="0"/>
              <a:t>20.3°C?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200" b="1" dirty="0"/>
              <a:t>What is the energy absorbed when you melt 75 grams of ice at -5°C to </a:t>
            </a:r>
            <a:r>
              <a:rPr lang="en-US" sz="3200" b="1" dirty="0" smtClean="0"/>
              <a:t>water </a:t>
            </a:r>
            <a:r>
              <a:rPr lang="en-US" sz="3200" b="1" dirty="0"/>
              <a:t>at </a:t>
            </a:r>
            <a:r>
              <a:rPr lang="en-US" sz="3200" b="1" dirty="0" smtClean="0"/>
              <a:t>90°C</a:t>
            </a:r>
            <a:r>
              <a:rPr lang="en-US" sz="3200" b="1" dirty="0"/>
              <a:t>?</a:t>
            </a:r>
            <a:endParaRPr lang="en-US" sz="34400" b="1" dirty="0" smtClean="0"/>
          </a:p>
          <a:p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549165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66984" y="421141"/>
            <a:ext cx="11249025" cy="170497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33350" y="2124075"/>
            <a:ext cx="11925300" cy="260985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8243247" y="421141"/>
            <a:ext cx="152855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Lucida Handwriting" panose="03010101010101010101" pitchFamily="66" charset="0"/>
              </a:rPr>
              <a:t>108884  J </a:t>
            </a:r>
            <a:endParaRPr lang="en-US" b="1" dirty="0">
              <a:latin typeface="Lucida Handwriting" panose="03010101010101010101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274859" y="1542531"/>
            <a:ext cx="1642281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Lucida Handwriting" panose="03010101010101010101" pitchFamily="66" charset="0"/>
              </a:rPr>
              <a:t>245152 J</a:t>
            </a:r>
            <a:endParaRPr lang="en-US" b="1" dirty="0">
              <a:latin typeface="Lucida Handwriting" panose="03010101010101010101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704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90500" y="289832"/>
            <a:ext cx="12001500" cy="222885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90500" y="2680063"/>
            <a:ext cx="11811000" cy="243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1278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12192000" cy="18288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-4354" y="1200329"/>
            <a:ext cx="12192000" cy="18288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12192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b="1" dirty="0" smtClean="0">
                <a:latin typeface="Agency FB" panose="020B0503020202020204" pitchFamily="34" charset="0"/>
              </a:rPr>
              <a:t>What do they show us?</a:t>
            </a:r>
            <a:endParaRPr lang="en-US" sz="7200" b="1" dirty="0">
              <a:latin typeface="Agency FB" panose="020B0503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91886" y="1593669"/>
            <a:ext cx="11800114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4400" dirty="0" smtClean="0"/>
              <a:t> Heating or cooling </a:t>
            </a:r>
            <a:r>
              <a:rPr lang="en-US" sz="4400" dirty="0" smtClean="0">
                <a:sym typeface="Wingdings" panose="05000000000000000000" pitchFamily="2" charset="2"/>
              </a:rPr>
              <a:t> </a:t>
            </a:r>
            <a:r>
              <a:rPr lang="en-US" sz="4000" i="1" dirty="0" smtClean="0">
                <a:sym typeface="Wingdings" panose="05000000000000000000" pitchFamily="2" charset="2"/>
              </a:rPr>
              <a:t>the sloped parts of graph </a:t>
            </a:r>
            <a:endParaRPr lang="en-US" sz="4000" i="1" dirty="0" smtClean="0">
              <a:solidFill>
                <a:srgbClr val="FF0000"/>
              </a:solidFill>
              <a:sym typeface="Wingdings" panose="05000000000000000000" pitchFamily="2" charset="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4400" dirty="0" smtClean="0">
                <a:sym typeface="Wingdings" panose="05000000000000000000" pitchFamily="2" charset="2"/>
              </a:rPr>
              <a:t> Phase changes  </a:t>
            </a:r>
            <a:r>
              <a:rPr lang="en-US" sz="4000" i="1" dirty="0" smtClean="0">
                <a:sym typeface="Wingdings" panose="05000000000000000000" pitchFamily="2" charset="2"/>
              </a:rPr>
              <a:t>the flat parts of graph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4400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4572000" y="3336200"/>
            <a:ext cx="13063" cy="218506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H="1" flipV="1">
            <a:off x="4572001" y="5495925"/>
            <a:ext cx="2834639" cy="25343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233117" y="5566989"/>
            <a:ext cx="34094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TIME</a:t>
            </a:r>
            <a:endParaRPr lang="en-US" b="1" dirty="0"/>
          </a:p>
        </p:txBody>
      </p:sp>
      <p:sp>
        <p:nvSpPr>
          <p:cNvPr id="13" name="TextBox 12"/>
          <p:cNvSpPr txBox="1"/>
          <p:nvPr/>
        </p:nvSpPr>
        <p:spPr>
          <a:xfrm rot="16200000">
            <a:off x="3154751" y="4122178"/>
            <a:ext cx="215673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TEMP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4169013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12192000" cy="18288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-4354" y="1200329"/>
            <a:ext cx="12192000" cy="18288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12192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b="1" dirty="0" smtClean="0">
                <a:latin typeface="Agency FB" panose="020B0503020202020204" pitchFamily="34" charset="0"/>
              </a:rPr>
              <a:t>Heating Curve</a:t>
            </a:r>
            <a:endParaRPr lang="en-US" sz="7200" b="1" dirty="0">
              <a:latin typeface="Agency FB" panose="020B0503020202020204" pitchFamily="34" charset="0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3026228" y="2122718"/>
            <a:ext cx="0" cy="3487782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>
            <a:off x="3013165" y="5584376"/>
            <a:ext cx="4288973" cy="13061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V="1">
            <a:off x="3055175" y="4585067"/>
            <a:ext cx="635726" cy="999309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3676552" y="4571626"/>
            <a:ext cx="100584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V="1">
            <a:off x="4682392" y="3716007"/>
            <a:ext cx="557348" cy="90133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V="1">
            <a:off x="5196591" y="3683729"/>
            <a:ext cx="914400" cy="781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V="1">
            <a:off x="6098820" y="2807791"/>
            <a:ext cx="569768" cy="881709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H="1">
            <a:off x="3513909" y="5084721"/>
            <a:ext cx="1725831" cy="0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H="1">
            <a:off x="5153940" y="4166676"/>
            <a:ext cx="1725831" cy="0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H="1">
            <a:off x="6566263" y="3147064"/>
            <a:ext cx="1725831" cy="0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5314405" y="4837181"/>
            <a:ext cx="27083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/>
              <a:t>Heating a solid</a:t>
            </a:r>
            <a:endParaRPr lang="en-US" sz="2400" i="1" dirty="0"/>
          </a:p>
        </p:txBody>
      </p:sp>
      <p:sp>
        <p:nvSpPr>
          <p:cNvPr id="30" name="TextBox 29"/>
          <p:cNvSpPr txBox="1"/>
          <p:nvPr/>
        </p:nvSpPr>
        <p:spPr>
          <a:xfrm>
            <a:off x="7060473" y="3972854"/>
            <a:ext cx="27083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/>
              <a:t>Heating a liquid</a:t>
            </a:r>
            <a:endParaRPr lang="en-US" sz="2400" i="1" dirty="0"/>
          </a:p>
        </p:txBody>
      </p:sp>
      <p:sp>
        <p:nvSpPr>
          <p:cNvPr id="31" name="TextBox 30"/>
          <p:cNvSpPr txBox="1"/>
          <p:nvPr/>
        </p:nvSpPr>
        <p:spPr>
          <a:xfrm>
            <a:off x="8414656" y="2916231"/>
            <a:ext cx="27083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/>
              <a:t>Heating a gas</a:t>
            </a:r>
            <a:endParaRPr lang="en-US" sz="2400" i="1" dirty="0"/>
          </a:p>
        </p:txBody>
      </p:sp>
      <p:cxnSp>
        <p:nvCxnSpPr>
          <p:cNvPr id="33" name="Straight Arrow Connector 32"/>
          <p:cNvCxnSpPr/>
          <p:nvPr/>
        </p:nvCxnSpPr>
        <p:spPr>
          <a:xfrm>
            <a:off x="4205598" y="3012217"/>
            <a:ext cx="0" cy="1407579"/>
          </a:xfrm>
          <a:prstGeom prst="straightConnector1">
            <a:avLst/>
          </a:prstGeom>
          <a:ln w="76200"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5653791" y="2157441"/>
            <a:ext cx="0" cy="1407579"/>
          </a:xfrm>
          <a:prstGeom prst="straightConnector1">
            <a:avLst/>
          </a:prstGeom>
          <a:ln w="76200"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3219870" y="2203546"/>
            <a:ext cx="20059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i="1" dirty="0" smtClean="0"/>
              <a:t>Melting</a:t>
            </a:r>
          </a:p>
          <a:p>
            <a:pPr algn="ctr"/>
            <a:r>
              <a:rPr lang="en-US" sz="2400" i="1" dirty="0" smtClean="0"/>
              <a:t>Solid </a:t>
            </a:r>
            <a:r>
              <a:rPr lang="en-US" sz="2400" i="1" dirty="0" smtClean="0">
                <a:sym typeface="Wingdings" panose="05000000000000000000" pitchFamily="2" charset="2"/>
              </a:rPr>
              <a:t> Liquid</a:t>
            </a:r>
            <a:endParaRPr lang="en-US" sz="2400" i="1" dirty="0"/>
          </a:p>
        </p:txBody>
      </p:sp>
      <p:sp>
        <p:nvSpPr>
          <p:cNvPr id="36" name="TextBox 35"/>
          <p:cNvSpPr txBox="1"/>
          <p:nvPr/>
        </p:nvSpPr>
        <p:spPr>
          <a:xfrm>
            <a:off x="4682392" y="1423399"/>
            <a:ext cx="20059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i="1" dirty="0" smtClean="0"/>
              <a:t>Vaporizing </a:t>
            </a:r>
          </a:p>
          <a:p>
            <a:pPr algn="ctr"/>
            <a:r>
              <a:rPr lang="en-US" sz="2400" i="1" dirty="0" smtClean="0"/>
              <a:t>Liquid </a:t>
            </a:r>
            <a:r>
              <a:rPr lang="en-US" sz="2400" i="1" dirty="0" smtClean="0">
                <a:sym typeface="Wingdings" panose="05000000000000000000" pitchFamily="2" charset="2"/>
              </a:rPr>
              <a:t> Gas</a:t>
            </a:r>
            <a:endParaRPr lang="en-US" sz="2400" i="1" dirty="0"/>
          </a:p>
        </p:txBody>
      </p:sp>
    </p:spTree>
    <p:extLst>
      <p:ext uri="{BB962C8B-B14F-4D97-AF65-F5344CB8AC3E}">
        <p14:creationId xmlns:p14="http://schemas.microsoft.com/office/powerpoint/2010/main" val="3695009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12192000" cy="18288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-4354" y="1200329"/>
            <a:ext cx="12192000" cy="18288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12192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b="1" dirty="0" smtClean="0">
                <a:latin typeface="Agency FB" panose="020B0503020202020204" pitchFamily="34" charset="0"/>
              </a:rPr>
              <a:t>Cooling Curve</a:t>
            </a:r>
            <a:endParaRPr lang="en-US" sz="7200" b="1" dirty="0">
              <a:latin typeface="Agency FB" panose="020B0503020202020204" pitchFamily="34" charset="0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3026228" y="2122718"/>
            <a:ext cx="0" cy="3487782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>
            <a:off x="3013165" y="5584376"/>
            <a:ext cx="4288973" cy="13061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3029495" y="2639056"/>
            <a:ext cx="635726" cy="999309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5078633" y="4530611"/>
            <a:ext cx="100584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4521285" y="3629273"/>
            <a:ext cx="557348" cy="90133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V="1">
            <a:off x="3623855" y="3629273"/>
            <a:ext cx="914400" cy="781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044328" y="4518745"/>
            <a:ext cx="569768" cy="881709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H="1">
            <a:off x="6439222" y="4975931"/>
            <a:ext cx="1725831" cy="0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V="1">
            <a:off x="2442754" y="4205862"/>
            <a:ext cx="2221775" cy="13438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1621527" y="3408783"/>
            <a:ext cx="1725831" cy="0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8188814" y="4573401"/>
            <a:ext cx="112481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i="1" dirty="0" smtClean="0"/>
              <a:t>Cooling</a:t>
            </a:r>
            <a:br>
              <a:rPr lang="en-US" sz="2400" i="1" dirty="0" smtClean="0"/>
            </a:br>
            <a:r>
              <a:rPr lang="en-US" sz="2400" i="1" dirty="0" smtClean="0"/>
              <a:t> a solid</a:t>
            </a:r>
            <a:endParaRPr lang="en-US" sz="2400" i="1" dirty="0"/>
          </a:p>
        </p:txBody>
      </p:sp>
      <p:sp>
        <p:nvSpPr>
          <p:cNvPr id="30" name="TextBox 29"/>
          <p:cNvSpPr txBox="1"/>
          <p:nvPr/>
        </p:nvSpPr>
        <p:spPr>
          <a:xfrm>
            <a:off x="1018935" y="3803801"/>
            <a:ext cx="152444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i="1" dirty="0" smtClean="0"/>
              <a:t>Cooling</a:t>
            </a:r>
            <a:br>
              <a:rPr lang="en-US" sz="2400" i="1" dirty="0" smtClean="0"/>
            </a:br>
            <a:r>
              <a:rPr lang="en-US" sz="2400" i="1" dirty="0" smtClean="0"/>
              <a:t>a liquid</a:t>
            </a:r>
            <a:endParaRPr lang="en-US" sz="2400" i="1" dirty="0"/>
          </a:p>
        </p:txBody>
      </p:sp>
      <p:sp>
        <p:nvSpPr>
          <p:cNvPr id="31" name="TextBox 30"/>
          <p:cNvSpPr txBox="1"/>
          <p:nvPr/>
        </p:nvSpPr>
        <p:spPr>
          <a:xfrm>
            <a:off x="267344" y="2809663"/>
            <a:ext cx="15177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i="1" dirty="0" smtClean="0"/>
              <a:t>Cooling </a:t>
            </a:r>
            <a:br>
              <a:rPr lang="en-US" sz="2400" i="1" dirty="0" smtClean="0"/>
            </a:br>
            <a:r>
              <a:rPr lang="en-US" sz="2400" i="1" dirty="0" smtClean="0"/>
              <a:t>a gas</a:t>
            </a:r>
            <a:endParaRPr lang="en-US" sz="2400" i="1" dirty="0"/>
          </a:p>
        </p:txBody>
      </p:sp>
      <p:cxnSp>
        <p:nvCxnSpPr>
          <p:cNvPr id="33" name="Straight Arrow Connector 32"/>
          <p:cNvCxnSpPr/>
          <p:nvPr/>
        </p:nvCxnSpPr>
        <p:spPr>
          <a:xfrm flipH="1">
            <a:off x="4080413" y="2653827"/>
            <a:ext cx="642" cy="859625"/>
          </a:xfrm>
          <a:prstGeom prst="straightConnector1">
            <a:avLst/>
          </a:prstGeom>
          <a:ln w="76200"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5581553" y="3513452"/>
            <a:ext cx="0" cy="873905"/>
          </a:xfrm>
          <a:prstGeom prst="straightConnector1">
            <a:avLst/>
          </a:prstGeom>
          <a:ln w="76200"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5621894" y="3135333"/>
            <a:ext cx="20059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i="1" dirty="0" smtClean="0"/>
              <a:t>Freezing</a:t>
            </a:r>
          </a:p>
          <a:p>
            <a:pPr algn="ctr"/>
            <a:r>
              <a:rPr lang="en-US" sz="2400" i="1" dirty="0" smtClean="0"/>
              <a:t>Liquid </a:t>
            </a:r>
            <a:r>
              <a:rPr lang="en-US" sz="2400" i="1" dirty="0" smtClean="0">
                <a:sym typeface="Wingdings" panose="05000000000000000000" pitchFamily="2" charset="2"/>
              </a:rPr>
              <a:t> Solid</a:t>
            </a:r>
            <a:endParaRPr lang="en-US" sz="2400" i="1" dirty="0"/>
          </a:p>
        </p:txBody>
      </p:sp>
      <p:sp>
        <p:nvSpPr>
          <p:cNvPr id="36" name="TextBox 35"/>
          <p:cNvSpPr txBox="1"/>
          <p:nvPr/>
        </p:nvSpPr>
        <p:spPr>
          <a:xfrm>
            <a:off x="4161225" y="1979328"/>
            <a:ext cx="20059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i="1" dirty="0" smtClean="0"/>
              <a:t>Condensing </a:t>
            </a:r>
          </a:p>
          <a:p>
            <a:pPr algn="ctr"/>
            <a:r>
              <a:rPr lang="en-US" sz="2400" i="1" dirty="0" smtClean="0">
                <a:sym typeface="Wingdings" panose="05000000000000000000" pitchFamily="2" charset="2"/>
              </a:rPr>
              <a:t>Gas  Liquid</a:t>
            </a:r>
            <a:endParaRPr lang="en-US" sz="2400" i="1" dirty="0"/>
          </a:p>
        </p:txBody>
      </p:sp>
    </p:spTree>
    <p:extLst>
      <p:ext uri="{BB962C8B-B14F-4D97-AF65-F5344CB8AC3E}">
        <p14:creationId xmlns:p14="http://schemas.microsoft.com/office/powerpoint/2010/main" val="214474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12192000" cy="18288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-4354" y="1200329"/>
            <a:ext cx="12192000" cy="18288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0" y="91441"/>
            <a:ext cx="12192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400" b="1" dirty="0" smtClean="0">
                <a:latin typeface="Agency FB" panose="020B0503020202020204" pitchFamily="34" charset="0"/>
              </a:rPr>
              <a:t>Why are some areas sloped and some flat?</a:t>
            </a:r>
            <a:endParaRPr lang="en-US" sz="6400" b="1" dirty="0">
              <a:latin typeface="Agency FB" panose="020B0503020202020204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0880464"/>
              </p:ext>
            </p:extLst>
          </p:nvPr>
        </p:nvGraphicFramePr>
        <p:xfrm>
          <a:off x="1815354" y="1549166"/>
          <a:ext cx="9238128" cy="447838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69030">
                  <a:extLst>
                    <a:ext uri="{9D8B030D-6E8A-4147-A177-3AD203B41FA5}">
                      <a16:colId xmlns:a16="http://schemas.microsoft.com/office/drawing/2014/main" val="2175063566"/>
                    </a:ext>
                  </a:extLst>
                </a:gridCol>
                <a:gridCol w="4969098">
                  <a:extLst>
                    <a:ext uri="{9D8B030D-6E8A-4147-A177-3AD203B41FA5}">
                      <a16:colId xmlns:a16="http://schemas.microsoft.com/office/drawing/2014/main" val="3292352087"/>
                    </a:ext>
                  </a:extLst>
                </a:gridCol>
              </a:tblGrid>
              <a:tr h="505823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rgbClr val="FF0000"/>
                          </a:solidFill>
                        </a:rPr>
                        <a:t>Heating</a:t>
                      </a:r>
                      <a:endParaRPr lang="en-US" sz="28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rgbClr val="92D050"/>
                          </a:solidFill>
                        </a:rPr>
                        <a:t>Phase Changes</a:t>
                      </a:r>
                      <a:endParaRPr lang="en-US" sz="2800" b="1" dirty="0">
                        <a:solidFill>
                          <a:srgbClr val="92D050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71726894"/>
                  </a:ext>
                </a:extLst>
              </a:tr>
              <a:tr h="565331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Issue:</a:t>
                      </a:r>
                    </a:p>
                    <a:p>
                      <a:pPr algn="ctr"/>
                      <a:r>
                        <a:rPr lang="en-US" sz="3200" b="1" dirty="0" smtClean="0"/>
                        <a:t>SPEED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 smtClean="0"/>
                        <a:t>Issue: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dirty="0" smtClean="0"/>
                        <a:t>POSITION</a:t>
                      </a:r>
                      <a:endParaRPr lang="en-US" sz="3200" b="1" i="0" u="none" baseline="0" dirty="0" smtClean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24584512"/>
                  </a:ext>
                </a:extLst>
              </a:tr>
              <a:tr h="1338943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All the energy is going towards </a:t>
                      </a:r>
                      <a:r>
                        <a:rPr lang="en-US" sz="3200" b="1" dirty="0" smtClean="0"/>
                        <a:t>SPEEDING</a:t>
                      </a:r>
                      <a:r>
                        <a:rPr lang="en-US" sz="3200" b="1" baseline="0" dirty="0" smtClean="0"/>
                        <a:t> UP </a:t>
                      </a:r>
                      <a:r>
                        <a:rPr lang="en-US" sz="3200" baseline="0" dirty="0" smtClean="0"/>
                        <a:t>the molecules</a:t>
                      </a:r>
                      <a:endParaRPr lang="en-US" sz="3200" dirty="0" smtClean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i="0" u="none" baseline="0" dirty="0" smtClean="0"/>
                        <a:t>All the energy is going towards </a:t>
                      </a:r>
                      <a:r>
                        <a:rPr lang="en-US" sz="3200" b="1" i="0" u="none" baseline="0" dirty="0" smtClean="0"/>
                        <a:t>SPREADING OUT </a:t>
                      </a:r>
                      <a:r>
                        <a:rPr lang="en-US" sz="3200" i="0" u="none" baseline="0" dirty="0" smtClean="0"/>
                        <a:t>the molecules </a:t>
                      </a:r>
                      <a:endParaRPr lang="en-US" sz="3200" dirty="0" smtClean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05231651"/>
                  </a:ext>
                </a:extLst>
              </a:tr>
              <a:tr h="1338943">
                <a:tc>
                  <a:txBody>
                    <a:bodyPr/>
                    <a:lstStyle/>
                    <a:p>
                      <a:pPr algn="ctr"/>
                      <a:r>
                        <a:rPr lang="en-US" sz="2800" baseline="0" dirty="0" smtClean="0"/>
                        <a:t>Results in a temperature change</a:t>
                      </a:r>
                      <a:endParaRPr lang="en-US" sz="2800" baseline="0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Results</a:t>
                      </a:r>
                      <a:r>
                        <a:rPr lang="en-US" sz="2800" baseline="0" dirty="0" smtClean="0"/>
                        <a:t> in </a:t>
                      </a:r>
                      <a:r>
                        <a:rPr lang="en-US" sz="2800" b="1" baseline="0" dirty="0" smtClean="0"/>
                        <a:t>NO </a:t>
                      </a:r>
                      <a:r>
                        <a:rPr lang="en-US" sz="2800" baseline="0" dirty="0" smtClean="0"/>
                        <a:t>temperature change</a:t>
                      </a:r>
                      <a:endParaRPr lang="en-US" sz="2800" dirty="0" smtClean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00739034"/>
                  </a:ext>
                </a:extLst>
              </a:tr>
            </a:tbl>
          </a:graphicData>
        </a:graphic>
      </p:graphicFrame>
      <p:sp>
        <p:nvSpPr>
          <p:cNvPr id="2" name="Rectangle 1"/>
          <p:cNvSpPr/>
          <p:nvPr/>
        </p:nvSpPr>
        <p:spPr>
          <a:xfrm>
            <a:off x="3161211" y="2181497"/>
            <a:ext cx="1815738" cy="90133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981199" y="3203186"/>
            <a:ext cx="3975463" cy="13949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133601" y="4976948"/>
            <a:ext cx="3587932" cy="98999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093131" y="2220686"/>
            <a:ext cx="3405051" cy="7853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434418" y="3203186"/>
            <a:ext cx="4407753" cy="13949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591780" y="4834475"/>
            <a:ext cx="4250392" cy="110633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1939835" y="6052428"/>
            <a:ext cx="397546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(Cooling would just be the opposite of these things!)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790892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12192000" cy="18288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-4354" y="1200329"/>
            <a:ext cx="12192000" cy="18288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0" y="91441"/>
            <a:ext cx="12192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400" b="1" dirty="0" smtClean="0">
                <a:latin typeface="Agency FB" panose="020B0503020202020204" pitchFamily="34" charset="0"/>
              </a:rPr>
              <a:t>Why are some areas sloped and some flat?</a:t>
            </a:r>
            <a:endParaRPr lang="en-US" sz="6400" b="1" dirty="0">
              <a:latin typeface="Agency FB" panose="020B0503020202020204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0880464"/>
              </p:ext>
            </p:extLst>
          </p:nvPr>
        </p:nvGraphicFramePr>
        <p:xfrm>
          <a:off x="1815354" y="1549166"/>
          <a:ext cx="9238128" cy="447838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69030">
                  <a:extLst>
                    <a:ext uri="{9D8B030D-6E8A-4147-A177-3AD203B41FA5}">
                      <a16:colId xmlns:a16="http://schemas.microsoft.com/office/drawing/2014/main" val="2175063566"/>
                    </a:ext>
                  </a:extLst>
                </a:gridCol>
                <a:gridCol w="4969098">
                  <a:extLst>
                    <a:ext uri="{9D8B030D-6E8A-4147-A177-3AD203B41FA5}">
                      <a16:colId xmlns:a16="http://schemas.microsoft.com/office/drawing/2014/main" val="3292352087"/>
                    </a:ext>
                  </a:extLst>
                </a:gridCol>
              </a:tblGrid>
              <a:tr h="505823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rgbClr val="FF0000"/>
                          </a:solidFill>
                        </a:rPr>
                        <a:t>Heating</a:t>
                      </a:r>
                      <a:endParaRPr lang="en-US" sz="28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rgbClr val="92D050"/>
                          </a:solidFill>
                        </a:rPr>
                        <a:t>Phase Changes</a:t>
                      </a:r>
                      <a:endParaRPr lang="en-US" sz="2800" b="1" dirty="0">
                        <a:solidFill>
                          <a:srgbClr val="92D050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71726894"/>
                  </a:ext>
                </a:extLst>
              </a:tr>
              <a:tr h="565331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Issue:</a:t>
                      </a:r>
                    </a:p>
                    <a:p>
                      <a:pPr algn="ctr"/>
                      <a:r>
                        <a:rPr lang="en-US" sz="3200" b="1" dirty="0" smtClean="0"/>
                        <a:t>SPEED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 smtClean="0"/>
                        <a:t>Issue: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dirty="0" smtClean="0"/>
                        <a:t>POSITION</a:t>
                      </a:r>
                      <a:endParaRPr lang="en-US" sz="3200" b="1" i="0" u="none" baseline="0" dirty="0" smtClean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24584512"/>
                  </a:ext>
                </a:extLst>
              </a:tr>
              <a:tr h="1338943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All the energy is going towards </a:t>
                      </a:r>
                      <a:r>
                        <a:rPr lang="en-US" sz="3200" b="1" dirty="0" smtClean="0"/>
                        <a:t>SPEEDING</a:t>
                      </a:r>
                      <a:r>
                        <a:rPr lang="en-US" sz="3200" b="1" baseline="0" dirty="0" smtClean="0"/>
                        <a:t> UP </a:t>
                      </a:r>
                      <a:r>
                        <a:rPr lang="en-US" sz="3200" baseline="0" dirty="0" smtClean="0"/>
                        <a:t>the molecules</a:t>
                      </a:r>
                      <a:endParaRPr lang="en-US" sz="3200" dirty="0" smtClean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i="0" u="none" baseline="0" dirty="0" smtClean="0"/>
                        <a:t>All the energy is going towards </a:t>
                      </a:r>
                      <a:r>
                        <a:rPr lang="en-US" sz="3200" b="1" i="0" u="none" baseline="0" dirty="0" smtClean="0"/>
                        <a:t>SPREADING OUT </a:t>
                      </a:r>
                      <a:r>
                        <a:rPr lang="en-US" sz="3200" i="0" u="none" baseline="0" dirty="0" smtClean="0"/>
                        <a:t>the molecules </a:t>
                      </a:r>
                      <a:endParaRPr lang="en-US" sz="3200" dirty="0" smtClean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05231651"/>
                  </a:ext>
                </a:extLst>
              </a:tr>
              <a:tr h="1338943">
                <a:tc>
                  <a:txBody>
                    <a:bodyPr/>
                    <a:lstStyle/>
                    <a:p>
                      <a:pPr algn="ctr"/>
                      <a:r>
                        <a:rPr lang="en-US" sz="2800" baseline="0" dirty="0" smtClean="0"/>
                        <a:t>Results in a temperature change</a:t>
                      </a:r>
                      <a:endParaRPr lang="en-US" sz="2800" baseline="0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Results</a:t>
                      </a:r>
                      <a:r>
                        <a:rPr lang="en-US" sz="2800" baseline="0" dirty="0" smtClean="0"/>
                        <a:t> in </a:t>
                      </a:r>
                      <a:r>
                        <a:rPr lang="en-US" sz="2800" b="1" baseline="0" dirty="0" smtClean="0"/>
                        <a:t>NO </a:t>
                      </a:r>
                      <a:r>
                        <a:rPr lang="en-US" sz="2800" baseline="0" dirty="0" smtClean="0"/>
                        <a:t>temperature change</a:t>
                      </a:r>
                      <a:endParaRPr lang="en-US" sz="2800" dirty="0" smtClean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00739034"/>
                  </a:ext>
                </a:extLst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1939835" y="6052428"/>
            <a:ext cx="397546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(Cooling would just be the opposite of these things!)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99496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12192000" cy="18288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-4354" y="1200329"/>
            <a:ext cx="12192000" cy="18288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0" y="91441"/>
            <a:ext cx="12192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400" b="1" dirty="0" smtClean="0">
                <a:latin typeface="Agency FB" panose="020B0503020202020204" pitchFamily="34" charset="0"/>
              </a:rPr>
              <a:t>How is our math changed by NO ∆T?</a:t>
            </a:r>
            <a:endParaRPr lang="en-US" sz="6400" b="1" dirty="0">
              <a:latin typeface="Agency FB" panose="020B0503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47917" y="1368739"/>
            <a:ext cx="45399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u="sng" dirty="0" smtClean="0">
                <a:solidFill>
                  <a:srgbClr val="FF0000"/>
                </a:solidFill>
              </a:rPr>
              <a:t>HEATING/COOLING</a:t>
            </a:r>
            <a:endParaRPr lang="en-US" sz="4000" b="1" u="sng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82388" y="2057401"/>
            <a:ext cx="6010836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/>
              <a:t>Q = </a:t>
            </a:r>
            <a:r>
              <a:rPr lang="en-US" sz="3200" dirty="0" err="1" smtClean="0"/>
              <a:t>mC∆T</a:t>
            </a:r>
            <a:endParaRPr lang="en-US" sz="32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/>
              <a:t>C = J/</a:t>
            </a:r>
            <a:r>
              <a:rPr lang="en-US" sz="3200" dirty="0" err="1" smtClean="0"/>
              <a:t>g°C</a:t>
            </a:r>
            <a:r>
              <a:rPr lang="en-US" sz="3200" dirty="0" smtClean="0"/>
              <a:t>  </a:t>
            </a:r>
            <a:r>
              <a:rPr lang="en-US" sz="3200" dirty="0" smtClean="0">
                <a:sym typeface="Wingdings" panose="05000000000000000000" pitchFamily="2" charset="2"/>
              </a:rPr>
              <a:t> Has a temperature component.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1400" dirty="0">
              <a:sym typeface="Wingdings" panose="05000000000000000000" pitchFamily="2" charset="2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>
                <a:sym typeface="Wingdings" panose="05000000000000000000" pitchFamily="2" charset="2"/>
              </a:rPr>
              <a:t>So…. Cant use it for phase changes </a:t>
            </a:r>
            <a:endParaRPr lang="en-US" sz="3200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6427695" y="1371600"/>
            <a:ext cx="445545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u="sng" dirty="0" smtClean="0">
                <a:solidFill>
                  <a:srgbClr val="92D050"/>
                </a:solidFill>
              </a:rPr>
              <a:t>PHASE CHANGES</a:t>
            </a:r>
            <a:endParaRPr lang="en-US" sz="4000" b="1" u="sng" dirty="0">
              <a:solidFill>
                <a:srgbClr val="92D05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293224" y="2051034"/>
            <a:ext cx="6010836" cy="44473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/>
              <a:t>∆T = 0      BUT     Q = 0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>
                <a:sym typeface="Wingdings" panose="05000000000000000000" pitchFamily="2" charset="2"/>
              </a:rPr>
              <a:t>Get rid of ∆T, and replace C with something else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100" dirty="0">
              <a:sym typeface="Wingdings" panose="05000000000000000000" pitchFamily="2" charset="2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5400" b="1" dirty="0" smtClean="0">
                <a:sym typeface="Wingdings" panose="05000000000000000000" pitchFamily="2" charset="2"/>
              </a:rPr>
              <a:t>Q = mL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1200" dirty="0" smtClean="0">
              <a:sym typeface="Wingdings" panose="05000000000000000000" pitchFamily="2" charset="2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>
                <a:sym typeface="Wingdings" panose="05000000000000000000" pitchFamily="2" charset="2"/>
              </a:rPr>
              <a:t>L = “Latent Heat”  J/g</a:t>
            </a:r>
            <a:r>
              <a:rPr lang="en-US" sz="3200" dirty="0">
                <a:sym typeface="Wingdings" panose="05000000000000000000" pitchFamily="2" charset="2"/>
              </a:rPr>
              <a:t/>
            </a:r>
            <a:br>
              <a:rPr lang="en-US" sz="3200" dirty="0">
                <a:sym typeface="Wingdings" panose="05000000000000000000" pitchFamily="2" charset="2"/>
              </a:rPr>
            </a:br>
            <a:r>
              <a:rPr lang="en-US" sz="3200" dirty="0" smtClean="0">
                <a:sym typeface="Wingdings" panose="05000000000000000000" pitchFamily="2" charset="2"/>
              </a:rPr>
              <a:t>The energy required to phase change one gram of substance</a:t>
            </a:r>
          </a:p>
        </p:txBody>
      </p:sp>
      <p:cxnSp>
        <p:nvCxnSpPr>
          <p:cNvPr id="10" name="Straight Connector 9"/>
          <p:cNvCxnSpPr/>
          <p:nvPr/>
        </p:nvCxnSpPr>
        <p:spPr>
          <a:xfrm flipH="1">
            <a:off x="10023823" y="2057401"/>
            <a:ext cx="65315" cy="431074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70042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12192000" cy="18288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-4354" y="1200329"/>
            <a:ext cx="12192000" cy="18288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0" y="91441"/>
            <a:ext cx="12192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400" b="1" dirty="0" smtClean="0">
                <a:latin typeface="Agency FB" panose="020B0503020202020204" pitchFamily="34" charset="0"/>
              </a:rPr>
              <a:t>Specific Heat and Latent Heat Labels</a:t>
            </a:r>
            <a:endParaRPr lang="en-US" sz="6400" b="1" dirty="0">
              <a:latin typeface="Agency FB" panose="020B0503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57199" y="1559859"/>
            <a:ext cx="42627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u="sng" dirty="0" smtClean="0">
                <a:solidFill>
                  <a:srgbClr val="FF0000"/>
                </a:solidFill>
              </a:rPr>
              <a:t>HEATING/COOLING</a:t>
            </a:r>
            <a:endParaRPr lang="en-US" sz="4000" b="1" u="sng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82388" y="2245659"/>
            <a:ext cx="6010836" cy="3077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4800" dirty="0" err="1" smtClean="0"/>
              <a:t>C</a:t>
            </a:r>
            <a:r>
              <a:rPr lang="en-US" sz="4800" baseline="-25000" dirty="0" err="1" smtClean="0"/>
              <a:t>solid</a:t>
            </a:r>
            <a:endParaRPr lang="en-US" sz="4800" baseline="-250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4800" dirty="0" err="1" smtClean="0"/>
              <a:t>C</a:t>
            </a:r>
            <a:r>
              <a:rPr lang="en-US" sz="4800" baseline="-25000" dirty="0" err="1" smtClean="0"/>
              <a:t>liquid</a:t>
            </a:r>
            <a:endParaRPr lang="en-US" sz="4800" baseline="-250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4800" dirty="0" err="1" smtClean="0"/>
              <a:t>C</a:t>
            </a:r>
            <a:r>
              <a:rPr lang="en-US" sz="4800" baseline="-25000" dirty="0" err="1" smtClean="0"/>
              <a:t>gas</a:t>
            </a:r>
            <a:endParaRPr lang="en-US" sz="4800" baseline="-250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14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600" dirty="0" smtClean="0"/>
              <a:t>Always positive values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921187" y="1546412"/>
            <a:ext cx="439270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u="sng" dirty="0" smtClean="0">
                <a:solidFill>
                  <a:srgbClr val="92D050"/>
                </a:solidFill>
              </a:rPr>
              <a:t>PHASE CHANGES</a:t>
            </a:r>
            <a:endParaRPr lang="en-US" sz="4000" b="1" u="sng" dirty="0">
              <a:solidFill>
                <a:srgbClr val="92D05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293224" y="2239292"/>
            <a:ext cx="6010836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4800" dirty="0" err="1" smtClean="0"/>
              <a:t>L</a:t>
            </a:r>
            <a:r>
              <a:rPr lang="en-US" sz="4800" baseline="-25000" dirty="0" err="1" smtClean="0"/>
              <a:t>fusion</a:t>
            </a:r>
            <a:endParaRPr lang="en-US" sz="4800" baseline="-250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4800" dirty="0" err="1" smtClean="0">
                <a:sym typeface="Wingdings" panose="05000000000000000000" pitchFamily="2" charset="2"/>
              </a:rPr>
              <a:t>L</a:t>
            </a:r>
            <a:r>
              <a:rPr lang="en-US" sz="4800" baseline="-25000" dirty="0" err="1" smtClean="0">
                <a:sym typeface="Wingdings" panose="05000000000000000000" pitchFamily="2" charset="2"/>
              </a:rPr>
              <a:t>vaporization</a:t>
            </a:r>
            <a:endParaRPr lang="en-US" sz="4800" baseline="-25000" dirty="0" smtClean="0">
              <a:sym typeface="Wingdings" panose="05000000000000000000" pitchFamily="2" charset="2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1400" dirty="0">
              <a:sym typeface="Wingdings" panose="05000000000000000000" pitchFamily="2" charset="2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600" b="1" i="1" u="sng" dirty="0" smtClean="0">
                <a:sym typeface="Wingdings" panose="05000000000000000000" pitchFamily="2" charset="2"/>
              </a:rPr>
              <a:t>Positive if endothermic process </a:t>
            </a:r>
            <a:r>
              <a:rPr lang="en-US" sz="3200" b="1" i="1" u="sng" dirty="0" smtClean="0">
                <a:sym typeface="Wingdings" panose="05000000000000000000" pitchFamily="2" charset="2"/>
              </a:rPr>
              <a:t>(melting/vaporizing)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1400" b="1" i="1" u="sng" dirty="0" smtClean="0">
              <a:sym typeface="Wingdings" panose="05000000000000000000" pitchFamily="2" charset="2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600" b="1" i="1" u="sng" dirty="0" smtClean="0">
                <a:sym typeface="Wingdings" panose="05000000000000000000" pitchFamily="2" charset="2"/>
              </a:rPr>
              <a:t>Negative if exothermic process </a:t>
            </a:r>
            <a:r>
              <a:rPr lang="en-US" sz="3200" b="1" i="1" u="sng" dirty="0" smtClean="0">
                <a:sym typeface="Wingdings" panose="05000000000000000000" pitchFamily="2" charset="2"/>
              </a:rPr>
              <a:t>(condensing/freezing)</a:t>
            </a:r>
          </a:p>
        </p:txBody>
      </p:sp>
    </p:spTree>
    <p:extLst>
      <p:ext uri="{BB962C8B-B14F-4D97-AF65-F5344CB8AC3E}">
        <p14:creationId xmlns:p14="http://schemas.microsoft.com/office/powerpoint/2010/main" val="34904770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12192000" cy="18288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-4354" y="1200329"/>
            <a:ext cx="12192000" cy="18288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0" y="91441"/>
            <a:ext cx="12192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400" b="1" dirty="0" smtClean="0">
                <a:latin typeface="Agency FB" panose="020B0503020202020204" pitchFamily="34" charset="0"/>
              </a:rPr>
              <a:t>Values to Memorize for Water</a:t>
            </a:r>
            <a:endParaRPr lang="en-US" sz="6400" b="1" dirty="0">
              <a:latin typeface="Agency FB" panose="020B0503020202020204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7615657"/>
              </p:ext>
            </p:extLst>
          </p:nvPr>
        </p:nvGraphicFramePr>
        <p:xfrm>
          <a:off x="1976718" y="1629848"/>
          <a:ext cx="8861611" cy="439635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20407">
                  <a:extLst>
                    <a:ext uri="{9D8B030D-6E8A-4147-A177-3AD203B41FA5}">
                      <a16:colId xmlns:a16="http://schemas.microsoft.com/office/drawing/2014/main" val="2175063566"/>
                    </a:ext>
                  </a:extLst>
                </a:gridCol>
                <a:gridCol w="2442310">
                  <a:extLst>
                    <a:ext uri="{9D8B030D-6E8A-4147-A177-3AD203B41FA5}">
                      <a16:colId xmlns:a16="http://schemas.microsoft.com/office/drawing/2014/main" val="2574435116"/>
                    </a:ext>
                  </a:extLst>
                </a:gridCol>
                <a:gridCol w="2084294">
                  <a:extLst>
                    <a:ext uri="{9D8B030D-6E8A-4147-A177-3AD203B41FA5}">
                      <a16:colId xmlns:a16="http://schemas.microsoft.com/office/drawing/2014/main" val="3292352087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3642395539"/>
                    </a:ext>
                  </a:extLst>
                </a:gridCol>
              </a:tblGrid>
              <a:tr h="505823">
                <a:tc gridSpan="2"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rgbClr val="FF0000"/>
                          </a:solidFill>
                        </a:rPr>
                        <a:t>Heating/Cooling</a:t>
                      </a:r>
                      <a:endParaRPr lang="en-US" sz="28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rgbClr val="92D050"/>
                          </a:solidFill>
                        </a:rPr>
                        <a:t>Phase Changes</a:t>
                      </a:r>
                      <a:endParaRPr lang="en-US" sz="2800" b="1" dirty="0">
                        <a:solidFill>
                          <a:srgbClr val="92D050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1726894"/>
                  </a:ext>
                </a:extLst>
              </a:tr>
              <a:tr h="1200310">
                <a:tc>
                  <a:txBody>
                    <a:bodyPr/>
                    <a:lstStyle/>
                    <a:p>
                      <a:pPr algn="ctr"/>
                      <a:r>
                        <a:rPr lang="en-US" sz="5400" dirty="0" err="1" smtClean="0"/>
                        <a:t>C</a:t>
                      </a:r>
                      <a:r>
                        <a:rPr lang="en-US" sz="5400" baseline="-25000" dirty="0" err="1" smtClean="0"/>
                        <a:t>ice</a:t>
                      </a:r>
                      <a:endParaRPr lang="en-US" sz="5400" b="1" baseline="-25000" dirty="0" smtClean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/>
                        <a:t>2.09 </a:t>
                      </a:r>
                      <a:r>
                        <a:rPr lang="en-US" sz="2800" dirty="0" smtClean="0"/>
                        <a:t>J/</a:t>
                      </a:r>
                      <a:r>
                        <a:rPr lang="en-US" sz="2800" dirty="0" err="1" smtClean="0"/>
                        <a:t>g°C</a:t>
                      </a:r>
                      <a:endParaRPr lang="en-US" sz="2800" b="1" dirty="0" smtClean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400" dirty="0" err="1" smtClean="0"/>
                        <a:t>L</a:t>
                      </a:r>
                      <a:r>
                        <a:rPr lang="en-US" sz="5400" baseline="-25000" dirty="0" err="1" smtClean="0"/>
                        <a:t>fus</a:t>
                      </a:r>
                      <a:endParaRPr lang="en-US" sz="5400" baseline="-25000" dirty="0" smtClean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400" dirty="0" smtClean="0"/>
                        <a:t>334 </a:t>
                      </a:r>
                      <a:r>
                        <a:rPr lang="en-US" sz="2800" dirty="0" smtClean="0"/>
                        <a:t>J/g</a:t>
                      </a:r>
                      <a:endParaRPr lang="en-US" sz="2800" b="1" dirty="0" smtClean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24584512"/>
                  </a:ext>
                </a:extLst>
              </a:tr>
              <a:tr h="1338943">
                <a:tc>
                  <a:txBody>
                    <a:bodyPr/>
                    <a:lstStyle/>
                    <a:p>
                      <a:pPr algn="ctr"/>
                      <a:r>
                        <a:rPr lang="en-US" sz="5400" dirty="0" err="1" smtClean="0"/>
                        <a:t>C</a:t>
                      </a:r>
                      <a:r>
                        <a:rPr lang="en-US" sz="5400" baseline="-25000" dirty="0" err="1" smtClean="0"/>
                        <a:t>liq</a:t>
                      </a:r>
                      <a:endParaRPr lang="en-US" sz="5400" baseline="-25000" dirty="0" smtClean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800" dirty="0" smtClean="0"/>
                        <a:t>4.18 </a:t>
                      </a:r>
                      <a:r>
                        <a:rPr lang="en-US" sz="3200" dirty="0" smtClean="0"/>
                        <a:t>J/</a:t>
                      </a:r>
                      <a:r>
                        <a:rPr lang="en-US" sz="3200" dirty="0" err="1" smtClean="0"/>
                        <a:t>g°C</a:t>
                      </a:r>
                      <a:endParaRPr lang="en-US" sz="3200" b="1" dirty="0" smtClean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5400" dirty="0" err="1" smtClean="0"/>
                        <a:t>L</a:t>
                      </a:r>
                      <a:r>
                        <a:rPr lang="en-US" sz="5400" baseline="-25000" dirty="0" err="1" smtClean="0"/>
                        <a:t>vap</a:t>
                      </a:r>
                      <a:endParaRPr lang="en-US" sz="5400" baseline="-25000" dirty="0" smtClean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400" dirty="0" smtClean="0"/>
                        <a:t>2260 </a:t>
                      </a:r>
                      <a:r>
                        <a:rPr lang="en-US" sz="2800" dirty="0" smtClean="0"/>
                        <a:t>J/g</a:t>
                      </a:r>
                      <a:endParaRPr lang="en-US" sz="2800" b="1" dirty="0" smtClean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05231651"/>
                  </a:ext>
                </a:extLst>
              </a:tr>
              <a:tr h="1338943">
                <a:tc>
                  <a:txBody>
                    <a:bodyPr/>
                    <a:lstStyle/>
                    <a:p>
                      <a:pPr algn="ctr"/>
                      <a:r>
                        <a:rPr lang="en-US" sz="5400" dirty="0" err="1" smtClean="0"/>
                        <a:t>C</a:t>
                      </a:r>
                      <a:r>
                        <a:rPr lang="en-US" sz="5400" baseline="-25000" dirty="0" err="1" smtClean="0"/>
                        <a:t>steam</a:t>
                      </a:r>
                      <a:endParaRPr lang="en-US" sz="5400" baseline="-25000" dirty="0" smtClean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800" dirty="0" smtClean="0"/>
                        <a:t>1.87 </a:t>
                      </a:r>
                      <a:r>
                        <a:rPr lang="en-US" sz="3200" dirty="0" smtClean="0"/>
                        <a:t>J/</a:t>
                      </a:r>
                      <a:r>
                        <a:rPr lang="en-US" sz="3200" dirty="0" err="1" smtClean="0"/>
                        <a:t>g°C</a:t>
                      </a:r>
                      <a:endParaRPr lang="en-US" sz="3200" b="1" dirty="0" smtClean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i="1" dirty="0" smtClean="0"/>
                        <a:t>L is (+) or (–) depending on direction!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5400" dirty="0" smtClean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007390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1615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627</TotalTime>
  <Words>503</Words>
  <Application>Microsoft Office PowerPoint</Application>
  <PresentationFormat>Widescreen</PresentationFormat>
  <Paragraphs>107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Agency FB</vt:lpstr>
      <vt:lpstr>Arial</vt:lpstr>
      <vt:lpstr>Calibri</vt:lpstr>
      <vt:lpstr>Calibri Light</vt:lpstr>
      <vt:lpstr>Lucida Handwriting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SRVUSD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Farmer, Stephanie [DH]</dc:creator>
  <cp:lastModifiedBy>Farmer, Stephanie [DH]</cp:lastModifiedBy>
  <cp:revision>33</cp:revision>
  <cp:lastPrinted>2020-02-24T21:20:46Z</cp:lastPrinted>
  <dcterms:created xsi:type="dcterms:W3CDTF">2019-02-12T05:31:01Z</dcterms:created>
  <dcterms:modified xsi:type="dcterms:W3CDTF">2020-02-25T20:19:30Z</dcterms:modified>
</cp:coreProperties>
</file>