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71" r:id="rId5"/>
    <p:sldId id="259" r:id="rId6"/>
    <p:sldId id="274" r:id="rId7"/>
    <p:sldId id="261" r:id="rId8"/>
    <p:sldId id="262" r:id="rId9"/>
    <p:sldId id="263" r:id="rId10"/>
    <p:sldId id="280" r:id="rId11"/>
    <p:sldId id="264" r:id="rId12"/>
    <p:sldId id="265" r:id="rId13"/>
    <p:sldId id="267" r:id="rId14"/>
    <p:sldId id="281" r:id="rId15"/>
    <p:sldId id="266" r:id="rId16"/>
    <p:sldId id="268" r:id="rId17"/>
    <p:sldId id="275" r:id="rId18"/>
    <p:sldId id="273" r:id="rId19"/>
    <p:sldId id="276" r:id="rId20"/>
    <p:sldId id="277" r:id="rId21"/>
    <p:sldId id="278" r:id="rId22"/>
    <p:sldId id="279" r:id="rId23"/>
    <p:sldId id="269" r:id="rId24"/>
    <p:sldId id="270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7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0E8196-DDD5-4F55-B612-D7E3FB3ACF6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608CB-4BD1-4CA1-97AF-3620A3C76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2srRytHiX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728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N37</a:t>
            </a:r>
          </a:p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and Cooling Curves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4859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Target: </a:t>
            </a:r>
            <a:r>
              <a:rPr lang="en-US" sz="4400" b="1" dirty="0" smtClean="0">
                <a:solidFill>
                  <a:srgbClr val="FF0000"/>
                </a:solidFill>
              </a:rPr>
              <a:t>I </a:t>
            </a:r>
            <a:r>
              <a:rPr lang="en-US" sz="4400" b="1" dirty="0" smtClean="0">
                <a:solidFill>
                  <a:srgbClr val="FF0000"/>
                </a:solidFill>
              </a:rPr>
              <a:t>can use heating and cooling curves to help calculate the energy changes during phase changes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More Realistic Heating Curve of H2O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88580" y="1599085"/>
            <a:ext cx="13063" cy="47755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88581" y="6308819"/>
            <a:ext cx="10716482" cy="527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88580" y="5381240"/>
            <a:ext cx="813164" cy="9993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74434" y="5394515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65035" y="3835021"/>
            <a:ext cx="3238884" cy="15594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671" y="3835639"/>
            <a:ext cx="2855001" cy="298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76872" y="1805488"/>
            <a:ext cx="673356" cy="21114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316619" y="591205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03313" y="4749325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9506930" y="275737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17115" y="5664516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09846" y="4555503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9506930" y="305632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942539" y="377539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01418" y="233312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6811" y="296672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Melting</a:t>
            </a:r>
          </a:p>
          <a:p>
            <a:pPr algn="ctr"/>
            <a:r>
              <a:rPr lang="en-US" sz="2400" i="1" dirty="0" smtClean="0"/>
              <a:t>Solid </a:t>
            </a:r>
            <a:r>
              <a:rPr lang="en-US" sz="2400" i="1" dirty="0" smtClean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30019" y="1599085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Vaporizing 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111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Completely Labeled Heating Curve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6411" y="1509008"/>
            <a:ext cx="9238130" cy="53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Calculate ONE line segment at a time!!!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27144" y="1414879"/>
            <a:ext cx="325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Calculate everything separately and then add up your answers. You could have up to five Q values to add up!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Careful with ∆T Values!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61566" y="1580108"/>
            <a:ext cx="3634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Use ONLY the temperature change on the ONE LINE you are working with at a time!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i="1" dirty="0" smtClean="0"/>
              <a:t>You will see this on our practice problems in a minute…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6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What phases are happening where?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6984" y="2327436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913921" y="5789094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55931" y="4789785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7308" y="4776344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83148" y="3920725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25483" y="3902515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999576" y="3012509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14665" y="5289439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054696" y="437139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467019" y="3351782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15161" y="5041899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38667" y="4122250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9315412" y="3120949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6354" y="3216935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554547" y="2362159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40048" y="2709552"/>
            <a:ext cx="2433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Solid AND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292734" y="1805297"/>
            <a:ext cx="252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Liquid AND Gas</a:t>
            </a:r>
            <a:endParaRPr lang="en-US" sz="2400" i="1" dirty="0"/>
          </a:p>
        </p:txBody>
      </p:sp>
      <p:sp>
        <p:nvSpPr>
          <p:cNvPr id="2" name="Oval 1"/>
          <p:cNvSpPr/>
          <p:nvPr/>
        </p:nvSpPr>
        <p:spPr>
          <a:xfrm>
            <a:off x="4414665" y="4583915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400157" y="4547352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Oval 23"/>
          <p:cNvSpPr/>
          <p:nvPr/>
        </p:nvSpPr>
        <p:spPr>
          <a:xfrm>
            <a:off x="5943675" y="3670871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4166" y="3671152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3519" y="1853264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6876" y="1852647"/>
            <a:ext cx="2373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Solid at 0°C</a:t>
            </a:r>
            <a:endParaRPr lang="en-US" sz="2400" i="1" dirty="0"/>
          </a:p>
        </p:txBody>
      </p:sp>
      <p:sp>
        <p:nvSpPr>
          <p:cNvPr id="38" name="Oval 37"/>
          <p:cNvSpPr/>
          <p:nvPr/>
        </p:nvSpPr>
        <p:spPr>
          <a:xfrm>
            <a:off x="183519" y="2543761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6876" y="2543144"/>
            <a:ext cx="271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Liquid at 0°C</a:t>
            </a:r>
            <a:endParaRPr lang="en-US" sz="2400" i="1" dirty="0"/>
          </a:p>
        </p:txBody>
      </p:sp>
      <p:sp>
        <p:nvSpPr>
          <p:cNvPr id="40" name="Oval 39"/>
          <p:cNvSpPr/>
          <p:nvPr/>
        </p:nvSpPr>
        <p:spPr>
          <a:xfrm>
            <a:off x="183519" y="3234258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6876" y="3233641"/>
            <a:ext cx="302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Liquid at 100°C</a:t>
            </a:r>
            <a:endParaRPr lang="en-US" sz="2400" i="1" dirty="0"/>
          </a:p>
        </p:txBody>
      </p:sp>
      <p:sp>
        <p:nvSpPr>
          <p:cNvPr id="42" name="Oval 41"/>
          <p:cNvSpPr/>
          <p:nvPr/>
        </p:nvSpPr>
        <p:spPr>
          <a:xfrm>
            <a:off x="183519" y="3924754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876" y="3924137"/>
            <a:ext cx="299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Gas at 100°C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548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  <p:bldP spid="2" grpId="0" animBg="1"/>
      <p:bldP spid="23" grpId="0" animBg="1"/>
      <p:bldP spid="24" grpId="0" animBg="1"/>
      <p:bldP spid="25" grpId="0" animBg="1"/>
      <p:bldP spid="32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353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Glue the questions in your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Show your work the way I do!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Annotate the practice problems with comments, tips, warnings, explanations, </a:t>
            </a:r>
            <a:r>
              <a:rPr lang="en-US" sz="4000" b="1" dirty="0" err="1"/>
              <a:t>etc</a:t>
            </a:r>
            <a:r>
              <a:rPr lang="en-US" sz="4000" b="1" dirty="0"/>
              <a:t>! These are NOTES not just practice problems!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20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4102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What is the energy needed to melt 326 grams of ice and heat it to 100°C?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Determine the energy required to convert 21.1 grams of ice at </a:t>
            </a:r>
            <a:r>
              <a:rPr lang="en-US" sz="4000" b="1" dirty="0" smtClean="0"/>
              <a:t>-</a:t>
            </a:r>
            <a:r>
              <a:rPr lang="en-US" sz="4000" b="1" dirty="0"/>
              <a:t>6°C to steam at </a:t>
            </a:r>
            <a:r>
              <a:rPr lang="en-US" sz="4000" b="1" dirty="0" smtClean="0"/>
              <a:t>100°C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What is the heat </a:t>
            </a:r>
            <a:r>
              <a:rPr lang="en-US" sz="4000" b="1" dirty="0" smtClean="0"/>
              <a:t>transfer involved when you convert </a:t>
            </a:r>
            <a:r>
              <a:rPr lang="en-US" sz="4000" b="1" dirty="0"/>
              <a:t>51 grams of </a:t>
            </a:r>
            <a:r>
              <a:rPr lang="en-US" sz="4000" b="1" dirty="0" smtClean="0"/>
              <a:t>water 0°C to ice at </a:t>
            </a:r>
            <a:r>
              <a:rPr lang="en-US" sz="4000" b="1" dirty="0"/>
              <a:t>-</a:t>
            </a:r>
            <a:r>
              <a:rPr lang="en-US" sz="4000" b="1" dirty="0" smtClean="0"/>
              <a:t>20.3°C?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What is the energy absorbed when you melt 75 grams of ice at -5°C to </a:t>
            </a:r>
            <a:r>
              <a:rPr lang="en-US" sz="4000" b="1" dirty="0" smtClean="0"/>
              <a:t>water </a:t>
            </a:r>
            <a:r>
              <a:rPr lang="en-US" sz="4000" b="1" dirty="0"/>
              <a:t>at </a:t>
            </a:r>
            <a:r>
              <a:rPr lang="en-US" sz="4000" b="1" dirty="0" smtClean="0"/>
              <a:t>90°C</a:t>
            </a:r>
            <a:r>
              <a:rPr lang="en-US" sz="4000" b="1" dirty="0"/>
              <a:t>?</a:t>
            </a:r>
            <a:endParaRPr lang="en-US" sz="49600" b="1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91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3200" b="1" dirty="0" smtClean="0"/>
              <a:t>What is the energy needed to melt 326 grams of ice </a:t>
            </a:r>
            <a:br>
              <a:rPr lang="en-US" sz="3200" b="1" dirty="0" smtClean="0"/>
            </a:br>
            <a:r>
              <a:rPr lang="en-US" sz="3200" b="1" dirty="0" smtClean="0"/>
              <a:t>and heat it to 100°C?</a:t>
            </a:r>
          </a:p>
          <a:p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465184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23016" y="5300958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Melt ice</a:t>
            </a:r>
            <a:endParaRPr lang="en-US" sz="3200" b="1" dirty="0"/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liquid</a:t>
            </a:r>
            <a:endParaRPr lang="en-US" sz="3200" b="1" dirty="0"/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78051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677416" y="229003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68795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mL = 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50975" y="229003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69988" y="1596078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(326g)</a:t>
            </a:r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447080" y="1596078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(334 </a:t>
            </a:r>
            <a:r>
              <a:rPr lang="en-US" sz="2400" b="1" dirty="0" smtClean="0"/>
              <a:t>J/g</a:t>
            </a:r>
            <a:r>
              <a:rPr lang="en-US" sz="3200" b="1" dirty="0" smtClean="0"/>
              <a:t>) = 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227174" y="1596078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108884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1261" y="229003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(326g)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63824" y="229003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(4.18</a:t>
            </a:r>
            <a:r>
              <a:rPr lang="en-US" sz="2000" b="1" dirty="0" smtClean="0"/>
              <a:t>J/</a:t>
            </a:r>
            <a:r>
              <a:rPr lang="en-US" sz="2000" b="1" dirty="0" err="1" smtClean="0"/>
              <a:t>gC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30687" y="229003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100° - 0°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716743" y="5186956"/>
            <a:ext cx="339451" cy="789165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391288" y="229003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136268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7381" y="5808685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37304" y="5107001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82750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69834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+ </a:t>
            </a:r>
            <a:endParaRPr lang="en-US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456081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569833" y="3778811"/>
            <a:ext cx="229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i="1" dirty="0" smtClean="0">
                <a:solidFill>
                  <a:srgbClr val="FF0000"/>
                </a:solidFill>
              </a:rPr>
              <a:t>245152 J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57834" y="4445938"/>
            <a:ext cx="719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You could put it in kJ but we often don’t bother</a:t>
            </a:r>
            <a:endParaRPr lang="en-US" sz="2800" i="1" dirty="0"/>
          </a:p>
        </p:txBody>
      </p:sp>
      <p:sp>
        <p:nvSpPr>
          <p:cNvPr id="64" name="Rectangle 63"/>
          <p:cNvSpPr/>
          <p:nvPr/>
        </p:nvSpPr>
        <p:spPr>
          <a:xfrm>
            <a:off x="4468795" y="3778811"/>
            <a:ext cx="224417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28" grpId="0" animBg="1"/>
      <p:bldP spid="59" grpId="0"/>
      <p:bldP spid="60" grpId="0"/>
      <p:bldP spid="61" grpId="0"/>
      <p:bldP spid="62" grpId="0"/>
      <p:bldP spid="63" grpId="0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Determine the energy required to convert 21.1 grams of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ice </a:t>
            </a:r>
            <a:r>
              <a:rPr lang="en-US" sz="3200" b="1" dirty="0"/>
              <a:t>at -6°C to steam at </a:t>
            </a:r>
            <a:r>
              <a:rPr lang="en-US" sz="3200" b="1" dirty="0" smtClean="0"/>
              <a:t>100°C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508043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39918" y="5329534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ice</a:t>
            </a:r>
            <a:endParaRPr lang="en-US" sz="3200" b="1" dirty="0"/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Melt ice</a:t>
            </a:r>
            <a:endParaRPr lang="en-US" sz="3200" b="1" dirty="0"/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86921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86921" y="322052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360480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mL = 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360480" y="322052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12836" y="2524761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(21.1g)</a:t>
            </a:r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504232" y="2524761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(334 </a:t>
            </a:r>
            <a:r>
              <a:rPr lang="en-US" sz="2400" b="1" dirty="0" smtClean="0"/>
              <a:t>J/g</a:t>
            </a:r>
            <a:r>
              <a:rPr lang="en-US" sz="3200" b="1" dirty="0" smtClean="0"/>
              <a:t>) = 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284326" y="2524761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7047.4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49037" y="322052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(21.1g)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935264" y="3220527"/>
            <a:ext cx="1907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(4.18</a:t>
            </a:r>
            <a:r>
              <a:rPr lang="en-US" sz="2000" b="1" dirty="0" smtClean="0"/>
              <a:t>J/</a:t>
            </a:r>
            <a:r>
              <a:rPr lang="en-US" sz="2000" b="1" dirty="0" err="1" smtClean="0"/>
              <a:t>gC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002726" y="606235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1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02127" y="322052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100° - 0°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0508" y="5914180"/>
            <a:ext cx="224022" cy="462057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471821" y="322052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8819.8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15389" y="6250510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1290" y="5067597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86921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401424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+ </a:t>
            </a:r>
            <a:endParaRPr lang="en-US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224065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  </a:t>
            </a:r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569833" y="5479029"/>
            <a:ext cx="243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i="1" dirty="0" smtClean="0">
                <a:solidFill>
                  <a:srgbClr val="FF0000"/>
                </a:solidFill>
              </a:rPr>
              <a:t>63817.79 J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468795" y="5479029"/>
            <a:ext cx="253681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86051" y="266768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liquid</a:t>
            </a:r>
            <a:endParaRPr lang="en-US" sz="3200" b="1" dirty="0"/>
          </a:p>
        </p:txBody>
      </p:sp>
      <p:sp>
        <p:nvSpPr>
          <p:cNvPr id="66" name="Oval 65"/>
          <p:cNvSpPr/>
          <p:nvPr/>
        </p:nvSpPr>
        <p:spPr>
          <a:xfrm>
            <a:off x="176442" y="273147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8996" y="3262916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Vaporize</a:t>
            </a:r>
            <a:endParaRPr lang="en-US" sz="3200" b="1" dirty="0"/>
          </a:p>
        </p:txBody>
      </p:sp>
      <p:sp>
        <p:nvSpPr>
          <p:cNvPr id="68" name="Oval 67"/>
          <p:cNvSpPr/>
          <p:nvPr/>
        </p:nvSpPr>
        <p:spPr>
          <a:xfrm>
            <a:off x="176442" y="3326703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6723" y="3932715"/>
            <a:ext cx="2481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Steam @ 100, have to vaporize! Need line 4</a:t>
            </a:r>
            <a:endParaRPr lang="en-US" sz="20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716743" y="5186956"/>
            <a:ext cx="339451" cy="789165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586921" y="1829880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360480" y="1829880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00766" y="1829880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(21.1g)</a:t>
            </a:r>
            <a:endParaRPr lang="en-US" sz="3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859057" y="1829880"/>
            <a:ext cx="1854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(2.09</a:t>
            </a:r>
            <a:r>
              <a:rPr lang="en-US" sz="2000" b="1" dirty="0" smtClean="0"/>
              <a:t>J/</a:t>
            </a:r>
            <a:r>
              <a:rPr lang="en-US" sz="2000" b="1" dirty="0" err="1" smtClean="0"/>
              <a:t>gC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8325920" y="1829880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0°       6°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395614" y="1829880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264.59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9212088" y="2037009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026348" y="2169322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445696" y="1443378"/>
            <a:ext cx="3389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Double Negative! Be Careful!</a:t>
            </a:r>
            <a:endParaRPr lang="en-US" sz="20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3586921" y="390589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4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360480" y="390589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mL = </a:t>
            </a:r>
            <a:endParaRPr lang="en-US" sz="32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311908" y="3905894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(21.1g)</a:t>
            </a:r>
            <a:endParaRPr lang="en-US" sz="3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503304" y="3905894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</a:t>
            </a:r>
            <a:r>
              <a:rPr lang="en-US" sz="2800" b="1" dirty="0" smtClean="0"/>
              <a:t>260</a:t>
            </a:r>
            <a:r>
              <a:rPr lang="en-US" sz="3200" b="1" dirty="0" smtClean="0"/>
              <a:t> </a:t>
            </a:r>
            <a:r>
              <a:rPr lang="en-US" sz="2400" b="1" dirty="0" smtClean="0"/>
              <a:t>J/g</a:t>
            </a:r>
            <a:r>
              <a:rPr lang="en-US" sz="3200" b="1" dirty="0" smtClean="0"/>
              <a:t>) = </a:t>
            </a:r>
            <a:endParaRPr lang="en-US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8426278" y="3905894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47686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65899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</a:t>
            </a:r>
            <a:endParaRPr lang="en-US" sz="3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52146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79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28" grpId="0" animBg="1"/>
      <p:bldP spid="59" grpId="0"/>
      <p:bldP spid="60" grpId="0"/>
      <p:bldP spid="61" grpId="0"/>
      <p:bldP spid="62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2" grpId="0"/>
      <p:bldP spid="74" grpId="0"/>
      <p:bldP spid="75" grpId="0"/>
      <p:bldP spid="76" grpId="0"/>
      <p:bldP spid="77" grpId="0"/>
      <p:bldP spid="78" grpId="0"/>
      <p:bldP spid="79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What is the heat transfer involved when you convert 51 grams of water 0°C to ice at -20.3°C?</a:t>
            </a:r>
          </a:p>
          <a:p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465184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28271" y="5286251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Freezing</a:t>
            </a:r>
            <a:endParaRPr lang="en-US" sz="3200" b="1" dirty="0"/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Cooling ice</a:t>
            </a:r>
            <a:endParaRPr lang="en-US" sz="3200" b="1" dirty="0"/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55219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54584" y="229003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345963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mL = 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328143" y="229003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47156" y="1596078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(51g)</a:t>
            </a:r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69854" y="1333490"/>
            <a:ext cx="2256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5400" b="1" dirty="0" smtClean="0"/>
              <a:t>-</a:t>
            </a:r>
            <a:r>
              <a:rPr lang="en-US" sz="3200" b="1" dirty="0" smtClean="0"/>
              <a:t> 334 </a:t>
            </a:r>
            <a:r>
              <a:rPr lang="en-US" sz="2400" b="1" dirty="0" smtClean="0"/>
              <a:t>J/g</a:t>
            </a:r>
            <a:r>
              <a:rPr lang="en-US" sz="3200" b="1" dirty="0" smtClean="0"/>
              <a:t>) = 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319942" y="1274374"/>
            <a:ext cx="1912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rgbClr val="0070C0"/>
                </a:solidFill>
              </a:rPr>
              <a:t>-</a:t>
            </a:r>
            <a:r>
              <a:rPr lang="en-US" sz="3200" b="1" i="1" dirty="0" smtClean="0">
                <a:solidFill>
                  <a:srgbClr val="0070C0"/>
                </a:solidFill>
              </a:rPr>
              <a:t> 17034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68429" y="229003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(51g)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39177" y="229003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/>
              <a:t>2.09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18751" y="6033890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1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9177" y="2290037"/>
            <a:ext cx="2445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-20.3°- 0°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16174" y="5904089"/>
            <a:ext cx="246663" cy="569343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9494" y="6248305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36876" y="5825321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59918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447002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+ </a:t>
            </a:r>
            <a:endParaRPr lang="en-US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333249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405485" y="3449521"/>
            <a:ext cx="2682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6000" b="1" i="1" dirty="0" smtClean="0">
                <a:solidFill>
                  <a:srgbClr val="FF0000"/>
                </a:solidFill>
              </a:rPr>
              <a:t>-</a:t>
            </a:r>
            <a:r>
              <a:rPr lang="en-US" sz="3200" b="1" i="1" dirty="0" smtClean="0">
                <a:solidFill>
                  <a:srgbClr val="FF0000"/>
                </a:solidFill>
              </a:rPr>
              <a:t>19197.78 J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644" y="2738903"/>
            <a:ext cx="3071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Going backwards! </a:t>
            </a:r>
          </a:p>
          <a:p>
            <a:r>
              <a:rPr lang="en-US" sz="2400" i="1" dirty="0" smtClean="0"/>
              <a:t>L will be negative!</a:t>
            </a:r>
          </a:p>
          <a:p>
            <a:r>
              <a:rPr lang="en-US" sz="2400" i="1" dirty="0" smtClean="0"/>
              <a:t>∆T will be negative</a:t>
            </a:r>
          </a:p>
          <a:p>
            <a:r>
              <a:rPr lang="en-US" sz="2400" i="1" dirty="0" smtClean="0"/>
              <a:t>Q will be negative!</a:t>
            </a:r>
            <a:endParaRPr lang="en-US" sz="2400" i="1" dirty="0"/>
          </a:p>
        </p:txBody>
      </p:sp>
      <p:sp>
        <p:nvSpPr>
          <p:cNvPr id="64" name="Rectangle 63"/>
          <p:cNvSpPr/>
          <p:nvPr/>
        </p:nvSpPr>
        <p:spPr>
          <a:xfrm>
            <a:off x="4345963" y="3778811"/>
            <a:ext cx="2619289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436359" y="5495886"/>
            <a:ext cx="116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LIQUID</a:t>
            </a:r>
            <a:r>
              <a:rPr lang="en-US" sz="2400" i="1" dirty="0" smtClean="0"/>
              <a:t> </a:t>
            </a:r>
            <a:br>
              <a:rPr lang="en-US" sz="2400" i="1" dirty="0" smtClean="0"/>
            </a:br>
            <a:r>
              <a:rPr lang="en-US" sz="2400" i="1" dirty="0" smtClean="0"/>
              <a:t>@ 0°c</a:t>
            </a:r>
            <a:endParaRPr lang="en-US" sz="2400" i="1" u="sng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887719" y="5966714"/>
            <a:ext cx="548640" cy="311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185269" y="1969002"/>
            <a:ext cx="212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rgbClr val="0070C0"/>
                </a:solidFill>
              </a:rPr>
              <a:t>-</a:t>
            </a:r>
            <a:r>
              <a:rPr lang="en-US" sz="3200" b="1" i="1" dirty="0" smtClean="0">
                <a:solidFill>
                  <a:srgbClr val="0070C0"/>
                </a:solidFill>
              </a:rPr>
              <a:t>2163.78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57834" y="4445938"/>
            <a:ext cx="7193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Negative because energy was RELEASED!</a:t>
            </a:r>
          </a:p>
          <a:p>
            <a:r>
              <a:rPr lang="en-US" sz="2800" i="1" dirty="0" smtClean="0"/>
              <a:t>Cooling down is EXOTHERMIC!</a:t>
            </a:r>
          </a:p>
          <a:p>
            <a:r>
              <a:rPr lang="en-US" sz="2800" i="1" dirty="0" smtClean="0"/>
              <a:t>Yes, that seems strange to us but it is true!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3598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27" grpId="0" animBg="1"/>
      <p:bldP spid="28" grpId="0" animBg="1"/>
      <p:bldP spid="59" grpId="0"/>
      <p:bldP spid="60" grpId="0"/>
      <p:bldP spid="61" grpId="0"/>
      <p:bldP spid="62" grpId="0"/>
      <p:bldP spid="63" grpId="0" uiExpand="1" build="p"/>
      <p:bldP spid="64" grpId="0" animBg="1"/>
      <p:bldP spid="43" grpId="0"/>
      <p:bldP spid="47" grpId="0"/>
      <p:bldP spid="4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What do they show us?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886" y="1593669"/>
            <a:ext cx="11800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 Heating or cooling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000" i="1" dirty="0" smtClean="0">
                <a:sym typeface="Wingdings" panose="05000000000000000000" pitchFamily="2" charset="2"/>
              </a:rPr>
              <a:t>the sloped parts of graph </a:t>
            </a:r>
            <a:endParaRPr lang="en-US" sz="4000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ym typeface="Wingdings" panose="05000000000000000000" pitchFamily="2" charset="2"/>
              </a:rPr>
              <a:t> Phase changes  </a:t>
            </a:r>
            <a:r>
              <a:rPr lang="en-US" sz="4000" i="1" dirty="0" smtClean="0">
                <a:sym typeface="Wingdings" panose="05000000000000000000" pitchFamily="2" charset="2"/>
              </a:rPr>
              <a:t>the flat parts of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336200"/>
            <a:ext cx="13063" cy="2185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1" y="5495925"/>
            <a:ext cx="2834639" cy="25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117" y="5566989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154751" y="4122178"/>
            <a:ext cx="2156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TEMP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90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What is the energy absorbed when you melt 75 grams of ice at -5°C to water at 90°C?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508043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39918" y="5329534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ice</a:t>
            </a:r>
            <a:endParaRPr lang="en-US" sz="3200" b="1" dirty="0"/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Melt ice</a:t>
            </a:r>
            <a:endParaRPr lang="en-US" sz="3200" b="1" dirty="0"/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86921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86921" y="322052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360480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mL = 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360480" y="322052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12836" y="2524761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(75g)</a:t>
            </a:r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75608" y="2524761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(334 </a:t>
            </a:r>
            <a:r>
              <a:rPr lang="en-US" sz="2400" b="1" dirty="0" smtClean="0"/>
              <a:t>J/g</a:t>
            </a:r>
            <a:r>
              <a:rPr lang="en-US" sz="3200" b="1" dirty="0" smtClean="0"/>
              <a:t>) = 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955702" y="2524761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25050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49037" y="322052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(75g)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20928" y="322052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(4.18</a:t>
            </a:r>
            <a:r>
              <a:rPr lang="en-US" sz="2000" b="1" dirty="0" smtClean="0"/>
              <a:t>J/</a:t>
            </a:r>
            <a:r>
              <a:rPr lang="en-US" sz="2000" b="1" dirty="0" err="1" smtClean="0"/>
              <a:t>gC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002726" y="606235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1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87791" y="322052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90° - 0°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0508" y="5914180"/>
            <a:ext cx="224022" cy="462057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157485" y="322052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28215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15389" y="6250510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86921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401424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+ </a:t>
            </a:r>
            <a:endParaRPr lang="en-US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224065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2  </a:t>
            </a:r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569833" y="5479029"/>
            <a:ext cx="243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i="1" dirty="0" smtClean="0">
                <a:solidFill>
                  <a:srgbClr val="FF0000"/>
                </a:solidFill>
              </a:rPr>
              <a:t>54048.75 J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468795" y="5479029"/>
            <a:ext cx="253681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86051" y="266768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liquid</a:t>
            </a:r>
            <a:endParaRPr lang="en-US" sz="3200" b="1" dirty="0"/>
          </a:p>
        </p:txBody>
      </p:sp>
      <p:sp>
        <p:nvSpPr>
          <p:cNvPr id="66" name="Oval 65"/>
          <p:cNvSpPr/>
          <p:nvPr/>
        </p:nvSpPr>
        <p:spPr>
          <a:xfrm>
            <a:off x="176442" y="273147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054" y="3257474"/>
            <a:ext cx="311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You aren’t “finishing” line 3! Stop early! Careful with you ∆T !</a:t>
            </a:r>
            <a:endParaRPr lang="en-US" sz="2400" i="1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716743" y="5499514"/>
            <a:ext cx="184048" cy="476608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∆T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66012" y="5379344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586921" y="1829880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360480" y="1829880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mC∆T</a:t>
            </a:r>
            <a:r>
              <a:rPr lang="en-US" sz="3200" b="1" dirty="0" smtClean="0"/>
              <a:t> = </a:t>
            </a:r>
            <a:endParaRPr lang="en-US" sz="3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700766" y="1829880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(75g)</a:t>
            </a:r>
            <a:endParaRPr lang="en-US" sz="3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559009" y="1829880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(2.09</a:t>
            </a:r>
            <a:r>
              <a:rPr lang="en-US" sz="2000" b="1" dirty="0" smtClean="0"/>
              <a:t>J/</a:t>
            </a:r>
            <a:r>
              <a:rPr lang="en-US" sz="2000" b="1" dirty="0" err="1" smtClean="0"/>
              <a:t>gC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8040160" y="1829880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0°       5°</a:t>
            </a:r>
            <a:r>
              <a:rPr lang="en-US" sz="3200" b="1" dirty="0" smtClean="0"/>
              <a:t>) =</a:t>
            </a:r>
            <a:endParaRPr lang="en-US" sz="3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109854" y="1829880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783.75 J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8926328" y="2037009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740588" y="2169322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159936" y="1443378"/>
            <a:ext cx="3389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Double Negative! Be Careful!</a:t>
            </a:r>
            <a:endParaRPr lang="en-US" sz="20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6165899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 </a:t>
            </a:r>
            <a:endParaRPr lang="en-US" sz="3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74236" y="3801508"/>
            <a:ext cx="3389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CAREFUL!</a:t>
            </a:r>
          </a:p>
          <a:p>
            <a:pPr algn="ctr"/>
            <a:r>
              <a:rPr lang="en-US" sz="2000" i="1" dirty="0" smtClean="0"/>
              <a:t>You are only going to 90°C ! You are stopping early!</a:t>
            </a:r>
          </a:p>
          <a:p>
            <a:pPr algn="ctr"/>
            <a:r>
              <a:rPr lang="en-US" sz="2000" i="1" dirty="0" err="1" smtClean="0"/>
              <a:t>Tfinal</a:t>
            </a:r>
            <a:r>
              <a:rPr lang="en-US" sz="2000" i="1" dirty="0" smtClean="0"/>
              <a:t> = 90°C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423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59" grpId="0"/>
      <p:bldP spid="60" grpId="0"/>
      <p:bldP spid="61" grpId="0"/>
      <p:bldP spid="62" grpId="0"/>
      <p:bldP spid="64" grpId="0" animBg="1"/>
      <p:bldP spid="65" grpId="0"/>
      <p:bldP spid="66" grpId="0" animBg="1"/>
      <p:bldP spid="69" grpId="0"/>
      <p:bldP spid="72" grpId="0"/>
      <p:bldP spid="28" grpId="0" animBg="1"/>
      <p:bldP spid="74" grpId="0"/>
      <p:bldP spid="75" grpId="0"/>
      <p:bldP spid="76" grpId="0"/>
      <p:bldP spid="77" grpId="0"/>
      <p:bldP spid="78" grpId="0"/>
      <p:bldP spid="79" grpId="0"/>
      <p:bldP spid="83" grpId="0"/>
      <p:bldP spid="89" grpId="0"/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YouTube Link to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youtu.be/g2srRytHiX0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84" y="421141"/>
            <a:ext cx="112490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350" y="2124075"/>
            <a:ext cx="11925300" cy="2609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247" y="421141"/>
            <a:ext cx="1528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108884  J </a:t>
            </a:r>
            <a:endParaRPr lang="en-US" b="1" dirty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4859" y="1542531"/>
            <a:ext cx="16422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245152 J</a:t>
            </a:r>
            <a:endParaRPr lang="en-US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89832"/>
            <a:ext cx="120015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680063"/>
            <a:ext cx="11811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55175" y="4585067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6552" y="4571626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2392" y="3716007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24727" y="3697797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8820" y="2807791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13909" y="508472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53940" y="416667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66263" y="314706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4405" y="483718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60473" y="3972854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14656" y="291623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05598" y="301221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53791" y="2157441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9870" y="220354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Melting</a:t>
            </a:r>
          </a:p>
          <a:p>
            <a:pPr algn="ctr"/>
            <a:r>
              <a:rPr lang="en-US" sz="2400" i="1" dirty="0" smtClean="0"/>
              <a:t>Solid </a:t>
            </a:r>
            <a:r>
              <a:rPr lang="en-US" sz="2400" i="1" dirty="0" smtClean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2392" y="1423399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Vaporizing 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50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Cooling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29495" y="2639056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78633" y="4530611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1285" y="3629273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3855" y="3629273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44328" y="4518745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439222" y="497593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42754" y="4205862"/>
            <a:ext cx="2221775" cy="134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21527" y="3408783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8814" y="4573401"/>
            <a:ext cx="11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18935" y="3803801"/>
            <a:ext cx="152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344" y="2809663"/>
            <a:ext cx="151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 </a:t>
            </a:r>
            <a:br>
              <a:rPr lang="en-US" sz="2400" i="1" dirty="0" smtClean="0"/>
            </a:br>
            <a:r>
              <a:rPr lang="en-US" sz="2400" i="1" dirty="0" smtClean="0"/>
              <a:t>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80413" y="2653827"/>
            <a:ext cx="642" cy="85962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81553" y="3513452"/>
            <a:ext cx="0" cy="87390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1894" y="3135333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Freezing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Solid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61225" y="1979328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Condensing </a:t>
            </a:r>
          </a:p>
          <a:p>
            <a:pPr algn="ctr"/>
            <a:r>
              <a:rPr lang="en-US" sz="2400" i="1" dirty="0" smtClean="0">
                <a:sym typeface="Wingdings" panose="05000000000000000000" pitchFamily="2" charset="2"/>
              </a:rPr>
              <a:t>Gas  Liquid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47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61211" y="2181497"/>
            <a:ext cx="1815738" cy="901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199" y="3203186"/>
            <a:ext cx="397546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1" y="4976948"/>
            <a:ext cx="3587932" cy="98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3131" y="2220686"/>
            <a:ext cx="3405051" cy="78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4418" y="3203186"/>
            <a:ext cx="440775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91780" y="4834475"/>
            <a:ext cx="4250392" cy="110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08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48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How is our math changed by NO ∆T?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17" y="1368739"/>
            <a:ext cx="4539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057401"/>
            <a:ext cx="6010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 = </a:t>
            </a:r>
            <a:r>
              <a:rPr lang="en-US" sz="3200" dirty="0" err="1" smtClean="0"/>
              <a:t>mC∆T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 = J/</a:t>
            </a:r>
            <a:r>
              <a:rPr lang="en-US" sz="3200" dirty="0" err="1" smtClean="0"/>
              <a:t>g°C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Has a temperature component.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So…. Cant use it for phase changes 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27695" y="1371600"/>
            <a:ext cx="4455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051034"/>
            <a:ext cx="60108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∆T = 0      BUT     Q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Get rid of ∆T, and replace C with something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400" b="1" dirty="0" smtClean="0">
                <a:sym typeface="Wingdings" panose="05000000000000000000" pitchFamily="2" charset="2"/>
              </a:rPr>
              <a:t>Q = 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L = “Latent Heat”  J/g</a:t>
            </a:r>
            <a:r>
              <a:rPr lang="en-US" sz="3200" dirty="0">
                <a:sym typeface="Wingdings" panose="05000000000000000000" pitchFamily="2" charset="2"/>
              </a:rPr>
              <a:t/>
            </a:r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 smtClean="0">
                <a:sym typeface="Wingdings" panose="05000000000000000000" pitchFamily="2" charset="2"/>
              </a:rPr>
              <a:t>The energy required to phase change one gram of substance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995247" y="2128841"/>
            <a:ext cx="65315" cy="431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Specific Heat and Latent Heat Labels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559859"/>
            <a:ext cx="426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245659"/>
            <a:ext cx="60108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solid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liquid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gas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Always positive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1187" y="1546412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239292"/>
            <a:ext cx="60108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L</a:t>
            </a:r>
            <a:r>
              <a:rPr lang="en-US" sz="4800" baseline="-25000" dirty="0" err="1" smtClean="0"/>
              <a:t>fusion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>
                <a:sym typeface="Wingdings" panose="05000000000000000000" pitchFamily="2" charset="2"/>
              </a:rPr>
              <a:t>L</a:t>
            </a:r>
            <a:r>
              <a:rPr lang="en-US" sz="4800" baseline="-25000" dirty="0" err="1" smtClean="0">
                <a:sym typeface="Wingdings" panose="05000000000000000000" pitchFamily="2" charset="2"/>
              </a:rPr>
              <a:t>vaporization</a:t>
            </a:r>
            <a:endParaRPr lang="en-US" sz="4800" baseline="-250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Positive if endothermic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(melting/vaporizing)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1" i="1" u="sng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Negative if exothermic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(condensing/freezing)</a:t>
            </a:r>
          </a:p>
        </p:txBody>
      </p:sp>
    </p:spTree>
    <p:extLst>
      <p:ext uri="{BB962C8B-B14F-4D97-AF65-F5344CB8AC3E}">
        <p14:creationId xmlns:p14="http://schemas.microsoft.com/office/powerpoint/2010/main" val="34904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Values to Memorize for Water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16245"/>
              </p:ext>
            </p:extLst>
          </p:nvPr>
        </p:nvGraphicFramePr>
        <p:xfrm>
          <a:off x="1976718" y="1629848"/>
          <a:ext cx="9656482" cy="4396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349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2455333">
                  <a:extLst>
                    <a:ext uri="{9D8B030D-6E8A-4147-A177-3AD203B41FA5}">
                      <a16:colId xmlns:a16="http://schemas.microsoft.com/office/drawing/2014/main" val="2574435116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42395539"/>
                    </a:ext>
                  </a:extLst>
                </a:gridCol>
              </a:tblGrid>
              <a:tr h="50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Heating/Cooling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ice</a:t>
                      </a:r>
                      <a:endParaRPr lang="en-US" sz="5400" b="1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2.09 </a:t>
                      </a:r>
                      <a:r>
                        <a:rPr lang="en-US" sz="2800" dirty="0" smtClean="0"/>
                        <a:t>J/</a:t>
                      </a:r>
                      <a:r>
                        <a:rPr lang="en-US" sz="2800" dirty="0" err="1" smtClean="0"/>
                        <a:t>g°C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fus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+/-   334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liq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4.18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vap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+/-   2260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steam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1.87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L is (+) or (–) depending on direction!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1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1087</Words>
  <Application>Microsoft Office PowerPoint</Application>
  <PresentationFormat>Widescreen</PresentationFormat>
  <Paragraphs>271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Agency FB</vt:lpstr>
      <vt:lpstr>Arial</vt:lpstr>
      <vt:lpstr>Calibri</vt:lpstr>
      <vt:lpstr>Calibri Light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 to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55</cp:revision>
  <cp:lastPrinted>2020-02-24T21:20:46Z</cp:lastPrinted>
  <dcterms:created xsi:type="dcterms:W3CDTF">2019-02-12T05:31:01Z</dcterms:created>
  <dcterms:modified xsi:type="dcterms:W3CDTF">2022-02-25T21:51:32Z</dcterms:modified>
</cp:coreProperties>
</file>