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6"/>
  </p:handoutMasterIdLst>
  <p:sldIdLst>
    <p:sldId id="256" r:id="rId2"/>
    <p:sldId id="257" r:id="rId3"/>
    <p:sldId id="258" r:id="rId4"/>
    <p:sldId id="271" r:id="rId5"/>
    <p:sldId id="259" r:id="rId6"/>
    <p:sldId id="274" r:id="rId7"/>
    <p:sldId id="261" r:id="rId8"/>
    <p:sldId id="262" r:id="rId9"/>
    <p:sldId id="263" r:id="rId10"/>
    <p:sldId id="280" r:id="rId11"/>
    <p:sldId id="264" r:id="rId12"/>
    <p:sldId id="265" r:id="rId13"/>
    <p:sldId id="267" r:id="rId14"/>
    <p:sldId id="281" r:id="rId15"/>
    <p:sldId id="266" r:id="rId16"/>
    <p:sldId id="268" r:id="rId17"/>
    <p:sldId id="275" r:id="rId18"/>
    <p:sldId id="273" r:id="rId19"/>
    <p:sldId id="276" r:id="rId20"/>
    <p:sldId id="277" r:id="rId21"/>
    <p:sldId id="278" r:id="rId22"/>
    <p:sldId id="279" r:id="rId23"/>
    <p:sldId id="269" r:id="rId24"/>
    <p:sldId id="270" r:id="rId25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40074" autoAdjust="0"/>
    <p:restoredTop sz="94660"/>
  </p:normalViewPr>
  <p:slideViewPr>
    <p:cSldViewPr snapToGrid="0">
      <p:cViewPr varScale="1">
        <p:scale>
          <a:sx n="59" d="100"/>
          <a:sy n="59" d="100"/>
        </p:scale>
        <p:origin x="84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40E8196-DDD5-4F55-B612-D7E3FB3ACF62}" type="datetimeFigureOut">
              <a:rPr lang="en-US" smtClean="0"/>
              <a:t>2/25/2022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1A608CB-4BD1-4CA1-97AF-3620A3C76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4851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7D422-2F6D-43B6-997B-2AED0277DC17}" type="datetimeFigureOut">
              <a:rPr lang="en-US" smtClean="0"/>
              <a:t>2/25/2022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71E8-EEFF-48D6-8CD3-1FB50B8DEE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00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7D422-2F6D-43B6-997B-2AED0277DC17}" type="datetimeFigureOut">
              <a:rPr lang="en-US" smtClean="0"/>
              <a:t>2/25/2022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71E8-EEFF-48D6-8CD3-1FB50B8DEE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965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7D422-2F6D-43B6-997B-2AED0277DC17}" type="datetimeFigureOut">
              <a:rPr lang="en-US" smtClean="0"/>
              <a:t>2/25/2022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71E8-EEFF-48D6-8CD3-1FB50B8DEE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760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7D422-2F6D-43B6-997B-2AED0277DC17}" type="datetimeFigureOut">
              <a:rPr lang="en-US" smtClean="0"/>
              <a:t>2/25/2022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71E8-EEFF-48D6-8CD3-1FB50B8DEE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130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7D422-2F6D-43B6-997B-2AED0277DC17}" type="datetimeFigureOut">
              <a:rPr lang="en-US" smtClean="0"/>
              <a:t>2/25/2022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71E8-EEFF-48D6-8CD3-1FB50B8DEE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834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7D422-2F6D-43B6-997B-2AED0277DC17}" type="datetimeFigureOut">
              <a:rPr lang="en-US" smtClean="0"/>
              <a:t>2/25/2022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71E8-EEFF-48D6-8CD3-1FB50B8DEE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653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7D422-2F6D-43B6-997B-2AED0277DC17}" type="datetimeFigureOut">
              <a:rPr lang="en-US" smtClean="0"/>
              <a:t>2/25/2022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71E8-EEFF-48D6-8CD3-1FB50B8DEE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732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7D422-2F6D-43B6-997B-2AED0277DC17}" type="datetimeFigureOut">
              <a:rPr lang="en-US" smtClean="0"/>
              <a:t>2/25/2022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71E8-EEFF-48D6-8CD3-1FB50B8DEE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469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7D422-2F6D-43B6-997B-2AED0277DC17}" type="datetimeFigureOut">
              <a:rPr lang="en-US" smtClean="0"/>
              <a:t>2/25/2022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71E8-EEFF-48D6-8CD3-1FB50B8DEE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833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7D422-2F6D-43B6-997B-2AED0277DC17}" type="datetimeFigureOut">
              <a:rPr lang="en-US" smtClean="0"/>
              <a:t>2/25/2022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71E8-EEFF-48D6-8CD3-1FB50B8DEE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471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7D422-2F6D-43B6-997B-2AED0277DC17}" type="datetimeFigureOut">
              <a:rPr lang="en-US" smtClean="0"/>
              <a:t>2/25/2022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71E8-EEFF-48D6-8CD3-1FB50B8DEE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796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27D422-2F6D-43B6-997B-2AED0277DC17}" type="datetimeFigureOut">
              <a:rPr lang="en-US" smtClean="0"/>
              <a:t>2/25/2022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DC71E8-EEFF-48D6-8CD3-1FB50B8DEE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519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g2srRytHiX0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microsoft.com/office/2007/relationships/hdphoto" Target="../media/hdphoto4.wdp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10972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5760720"/>
            <a:ext cx="12192000" cy="10972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1097282"/>
            <a:ext cx="12192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 smtClean="0">
                <a:latin typeface="Agency FB" panose="020B0503020202020204" pitchFamily="34" charset="0"/>
              </a:rPr>
              <a:t>N37</a:t>
            </a:r>
          </a:p>
          <a:p>
            <a:pPr algn="ctr"/>
            <a:r>
              <a:rPr lang="en-US" sz="7200" b="1" dirty="0" smtClean="0">
                <a:latin typeface="Agency FB" panose="020B0503020202020204" pitchFamily="34" charset="0"/>
              </a:rPr>
              <a:t>Heating and Cooling Curves</a:t>
            </a:r>
            <a:endParaRPr lang="en-US" sz="7200" b="1" dirty="0">
              <a:latin typeface="Agency FB" panose="020B0503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3448594"/>
            <a:ext cx="12192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u="sng" dirty="0" smtClean="0">
                <a:solidFill>
                  <a:srgbClr val="FF0000"/>
                </a:solidFill>
              </a:rPr>
              <a:t>Target: </a:t>
            </a:r>
            <a:r>
              <a:rPr lang="en-US" sz="4400" b="1" dirty="0" smtClean="0">
                <a:solidFill>
                  <a:srgbClr val="FF0000"/>
                </a:solidFill>
              </a:rPr>
              <a:t>I </a:t>
            </a:r>
            <a:r>
              <a:rPr lang="en-US" sz="4400" b="1" dirty="0" smtClean="0">
                <a:solidFill>
                  <a:srgbClr val="FF0000"/>
                </a:solidFill>
              </a:rPr>
              <a:t>can use heating and cooling curves to help calculate the energy changes during phase changes</a:t>
            </a:r>
            <a:endParaRPr lang="en-US" sz="4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7274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-4354" y="1200329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1219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 smtClean="0">
                <a:latin typeface="Agency FB" panose="020B0503020202020204" pitchFamily="34" charset="0"/>
              </a:rPr>
              <a:t>More Realistic Heating Curve of H2O</a:t>
            </a:r>
            <a:endParaRPr lang="en-US" sz="7200" b="1" dirty="0">
              <a:latin typeface="Agency FB" panose="020B0503020202020204" pitchFamily="34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788580" y="1599085"/>
            <a:ext cx="13063" cy="4775591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788581" y="6308819"/>
            <a:ext cx="10716482" cy="52794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788580" y="5381240"/>
            <a:ext cx="813164" cy="999311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1574434" y="5394515"/>
            <a:ext cx="100584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2565035" y="3835021"/>
            <a:ext cx="3238884" cy="1559494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5791671" y="3835639"/>
            <a:ext cx="2855001" cy="2981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8576872" y="1805488"/>
            <a:ext cx="673356" cy="2111484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H="1">
            <a:off x="1316619" y="5912056"/>
            <a:ext cx="1725831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4403313" y="4749325"/>
            <a:ext cx="1725831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>
            <a:off x="9506930" y="2757371"/>
            <a:ext cx="1725831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3117115" y="5664516"/>
            <a:ext cx="27083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Heating a solid</a:t>
            </a:r>
            <a:endParaRPr lang="en-US" sz="2400" i="1" dirty="0"/>
          </a:p>
        </p:txBody>
      </p:sp>
      <p:sp>
        <p:nvSpPr>
          <p:cNvPr id="30" name="TextBox 29"/>
          <p:cNvSpPr txBox="1"/>
          <p:nvPr/>
        </p:nvSpPr>
        <p:spPr>
          <a:xfrm>
            <a:off x="6309846" y="4555503"/>
            <a:ext cx="27083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Heating a liquid</a:t>
            </a:r>
            <a:endParaRPr lang="en-US" sz="2400" i="1" dirty="0"/>
          </a:p>
        </p:txBody>
      </p:sp>
      <p:sp>
        <p:nvSpPr>
          <p:cNvPr id="31" name="TextBox 30"/>
          <p:cNvSpPr txBox="1"/>
          <p:nvPr/>
        </p:nvSpPr>
        <p:spPr>
          <a:xfrm>
            <a:off x="9506930" y="3056321"/>
            <a:ext cx="27083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Heating a gas</a:t>
            </a:r>
            <a:endParaRPr lang="en-US" sz="2400" i="1" dirty="0"/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1942539" y="3775397"/>
            <a:ext cx="0" cy="1407579"/>
          </a:xfrm>
          <a:prstGeom prst="straightConnector1">
            <a:avLst/>
          </a:prstGeom>
          <a:ln w="762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7201418" y="2333127"/>
            <a:ext cx="0" cy="1407579"/>
          </a:xfrm>
          <a:prstGeom prst="straightConnector1">
            <a:avLst/>
          </a:prstGeom>
          <a:ln w="762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956811" y="2966726"/>
            <a:ext cx="20059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smtClean="0"/>
              <a:t>Melting</a:t>
            </a:r>
          </a:p>
          <a:p>
            <a:pPr algn="ctr"/>
            <a:r>
              <a:rPr lang="en-US" sz="2400" i="1" dirty="0" smtClean="0"/>
              <a:t>Solid </a:t>
            </a:r>
            <a:r>
              <a:rPr lang="en-US" sz="2400" i="1" dirty="0" smtClean="0">
                <a:sym typeface="Wingdings" panose="05000000000000000000" pitchFamily="2" charset="2"/>
              </a:rPr>
              <a:t> Liquid</a:t>
            </a:r>
            <a:endParaRPr lang="en-US" sz="2400" i="1" dirty="0"/>
          </a:p>
        </p:txBody>
      </p:sp>
      <p:sp>
        <p:nvSpPr>
          <p:cNvPr id="36" name="TextBox 35"/>
          <p:cNvSpPr txBox="1"/>
          <p:nvPr/>
        </p:nvSpPr>
        <p:spPr>
          <a:xfrm>
            <a:off x="6230019" y="1599085"/>
            <a:ext cx="20059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smtClean="0"/>
              <a:t>Vaporizing </a:t>
            </a:r>
          </a:p>
          <a:p>
            <a:pPr algn="ctr"/>
            <a:r>
              <a:rPr lang="en-US" sz="2400" i="1" dirty="0" smtClean="0"/>
              <a:t>Liquid </a:t>
            </a:r>
            <a:r>
              <a:rPr lang="en-US" sz="2400" i="1" dirty="0" smtClean="0">
                <a:sym typeface="Wingdings" panose="05000000000000000000" pitchFamily="2" charset="2"/>
              </a:rPr>
              <a:t> Gas</a:t>
            </a: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511117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  <p:bldP spid="31" grpId="0"/>
      <p:bldP spid="35" grpId="0"/>
      <p:bldP spid="3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-4354" y="1200329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91441"/>
            <a:ext cx="1219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400" b="1" dirty="0" smtClean="0">
                <a:latin typeface="Agency FB" panose="020B0503020202020204" pitchFamily="34" charset="0"/>
              </a:rPr>
              <a:t>Completely Labeled Heating Curve</a:t>
            </a:r>
            <a:endParaRPr lang="en-US" sz="6400" b="1" dirty="0">
              <a:latin typeface="Agency FB" panose="020B0503020202020204" pitchFamily="34" charset="0"/>
            </a:endParaRPr>
          </a:p>
        </p:txBody>
      </p:sp>
      <p:pic>
        <p:nvPicPr>
          <p:cNvPr id="7" name="Picture 6"/>
          <p:cNvPicPr/>
          <p:nvPr/>
        </p:nvPicPr>
        <p:blipFill>
          <a:blip r:embed="rId2"/>
          <a:stretch>
            <a:fillRect/>
          </a:stretch>
        </p:blipFill>
        <p:spPr>
          <a:xfrm>
            <a:off x="1546411" y="1509008"/>
            <a:ext cx="9238130" cy="5348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0196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447" y="0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093" y="1200329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3447" y="91441"/>
            <a:ext cx="1219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400" b="1" dirty="0" smtClean="0">
                <a:latin typeface="Agency FB" panose="020B0503020202020204" pitchFamily="34" charset="0"/>
              </a:rPr>
              <a:t>Calculate ONE line segment at a time!!!</a:t>
            </a:r>
            <a:endParaRPr lang="en-US" sz="6400" b="1" dirty="0">
              <a:latin typeface="Agency FB" panose="020B0503020202020204" pitchFamily="34" charset="0"/>
            </a:endParaRPr>
          </a:p>
        </p:txBody>
      </p:sp>
      <p:pic>
        <p:nvPicPr>
          <p:cNvPr id="7" name="Picture 6"/>
          <p:cNvPicPr/>
          <p:nvPr/>
        </p:nvPicPr>
        <p:blipFill>
          <a:blip r:embed="rId2"/>
          <a:stretch>
            <a:fillRect/>
          </a:stretch>
        </p:blipFill>
        <p:spPr>
          <a:xfrm>
            <a:off x="53792" y="1509008"/>
            <a:ext cx="9238130" cy="5348992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534524" y="4138756"/>
            <a:ext cx="1321175" cy="72907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" name="Straight Connector 2"/>
          <p:cNvCxnSpPr/>
          <p:nvPr/>
        </p:nvCxnSpPr>
        <p:spPr>
          <a:xfrm>
            <a:off x="349628" y="4061012"/>
            <a:ext cx="2568389" cy="2393576"/>
          </a:xfrm>
          <a:prstGeom prst="line">
            <a:avLst/>
          </a:prstGeom>
          <a:ln w="762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104468" y="3657600"/>
            <a:ext cx="2568389" cy="2393576"/>
          </a:xfrm>
          <a:prstGeom prst="line">
            <a:avLst/>
          </a:prstGeom>
          <a:ln w="762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2410388" y="1653988"/>
            <a:ext cx="2881031" cy="13447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3536580" y="2416135"/>
            <a:ext cx="2568389" cy="2393576"/>
          </a:xfrm>
          <a:prstGeom prst="line">
            <a:avLst/>
          </a:prstGeom>
          <a:ln w="762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7005922" y="4397188"/>
            <a:ext cx="2286000" cy="220531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5439337" y="2172661"/>
            <a:ext cx="2568389" cy="2393576"/>
          </a:xfrm>
          <a:prstGeom prst="line">
            <a:avLst/>
          </a:prstGeom>
          <a:ln w="762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591676" y="2552003"/>
            <a:ext cx="1264023" cy="78286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8727144" y="1414879"/>
            <a:ext cx="3254185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Calculate everything separately and then add up your answers. You could have up to five Q values to add up!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266896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-4354" y="1200329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91441"/>
            <a:ext cx="1219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400" b="1" dirty="0" smtClean="0">
                <a:latin typeface="Agency FB" panose="020B0503020202020204" pitchFamily="34" charset="0"/>
              </a:rPr>
              <a:t>Careful with ∆T Values!</a:t>
            </a:r>
            <a:endParaRPr lang="en-US" sz="6400" b="1" dirty="0">
              <a:latin typeface="Agency FB" panose="020B0503020202020204" pitchFamily="34" charset="0"/>
            </a:endParaRPr>
          </a:p>
        </p:txBody>
      </p:sp>
      <p:pic>
        <p:nvPicPr>
          <p:cNvPr id="7" name="Picture 6"/>
          <p:cNvPicPr/>
          <p:nvPr/>
        </p:nvPicPr>
        <p:blipFill>
          <a:blip r:embed="rId2"/>
          <a:stretch>
            <a:fillRect/>
          </a:stretch>
        </p:blipFill>
        <p:spPr>
          <a:xfrm>
            <a:off x="53792" y="1509008"/>
            <a:ext cx="9238130" cy="5348992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534524" y="4138756"/>
            <a:ext cx="1321175" cy="72907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" name="Straight Connector 2"/>
          <p:cNvCxnSpPr/>
          <p:nvPr/>
        </p:nvCxnSpPr>
        <p:spPr>
          <a:xfrm>
            <a:off x="349628" y="4061012"/>
            <a:ext cx="2568389" cy="2393576"/>
          </a:xfrm>
          <a:prstGeom prst="line">
            <a:avLst/>
          </a:prstGeom>
          <a:ln w="762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104468" y="3657600"/>
            <a:ext cx="2568389" cy="2393576"/>
          </a:xfrm>
          <a:prstGeom prst="line">
            <a:avLst/>
          </a:prstGeom>
          <a:ln w="762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2410388" y="1653988"/>
            <a:ext cx="2881031" cy="13447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3536580" y="2416135"/>
            <a:ext cx="2568389" cy="2393576"/>
          </a:xfrm>
          <a:prstGeom prst="line">
            <a:avLst/>
          </a:prstGeom>
          <a:ln w="762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7005922" y="4397188"/>
            <a:ext cx="2286000" cy="220531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5439337" y="2172661"/>
            <a:ext cx="2568389" cy="2393576"/>
          </a:xfrm>
          <a:prstGeom prst="line">
            <a:avLst/>
          </a:prstGeom>
          <a:ln w="762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591676" y="2552003"/>
            <a:ext cx="1264023" cy="78286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8461566" y="1580108"/>
            <a:ext cx="363406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B050"/>
                </a:solidFill>
              </a:rPr>
              <a:t>Use ONLY the temperature change on the ONE LINE you are working with at a time!</a:t>
            </a:r>
            <a:br>
              <a:rPr lang="en-US" sz="3200" b="1" dirty="0" smtClean="0">
                <a:solidFill>
                  <a:srgbClr val="00B050"/>
                </a:solidFill>
              </a:rPr>
            </a:br>
            <a:r>
              <a:rPr lang="en-US" sz="3200" i="1" dirty="0" smtClean="0"/>
              <a:t>You will see this on our practice problems in a minute…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315655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-4354" y="1200329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1219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 smtClean="0">
                <a:latin typeface="Agency FB" panose="020B0503020202020204" pitchFamily="34" charset="0"/>
              </a:rPr>
              <a:t>What phases are happening where?</a:t>
            </a:r>
            <a:endParaRPr lang="en-US" sz="7200" b="1" dirty="0">
              <a:latin typeface="Agency FB" panose="020B0503020202020204" pitchFamily="34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3926984" y="2327436"/>
            <a:ext cx="0" cy="3487782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3913921" y="5789094"/>
            <a:ext cx="4288973" cy="13061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3955931" y="4789785"/>
            <a:ext cx="635726" cy="999309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4577308" y="4776344"/>
            <a:ext cx="100584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5583148" y="3920725"/>
            <a:ext cx="557348" cy="90133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6125483" y="3902515"/>
            <a:ext cx="914400" cy="781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6999576" y="3012509"/>
            <a:ext cx="569768" cy="881709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H="1">
            <a:off x="4414665" y="5289439"/>
            <a:ext cx="1725831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6054696" y="4371394"/>
            <a:ext cx="1725831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>
            <a:off x="7467019" y="3351782"/>
            <a:ext cx="1725831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6215161" y="5041899"/>
            <a:ext cx="27083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ONLY Solid</a:t>
            </a:r>
            <a:endParaRPr lang="en-US" sz="2400" i="1" dirty="0"/>
          </a:p>
        </p:txBody>
      </p:sp>
      <p:sp>
        <p:nvSpPr>
          <p:cNvPr id="30" name="TextBox 29"/>
          <p:cNvSpPr txBox="1"/>
          <p:nvPr/>
        </p:nvSpPr>
        <p:spPr>
          <a:xfrm>
            <a:off x="7838667" y="4122250"/>
            <a:ext cx="27083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ONLY liquid</a:t>
            </a:r>
            <a:endParaRPr lang="en-US" sz="2400" i="1" dirty="0"/>
          </a:p>
        </p:txBody>
      </p:sp>
      <p:sp>
        <p:nvSpPr>
          <p:cNvPr id="31" name="TextBox 30"/>
          <p:cNvSpPr txBox="1"/>
          <p:nvPr/>
        </p:nvSpPr>
        <p:spPr>
          <a:xfrm>
            <a:off x="9315412" y="3120949"/>
            <a:ext cx="27083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ONLY gas</a:t>
            </a:r>
            <a:endParaRPr lang="en-US" sz="2400" i="1" dirty="0"/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5106354" y="3216935"/>
            <a:ext cx="0" cy="1407579"/>
          </a:xfrm>
          <a:prstGeom prst="straightConnector1">
            <a:avLst/>
          </a:prstGeom>
          <a:ln w="762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6554547" y="2362159"/>
            <a:ext cx="0" cy="1407579"/>
          </a:xfrm>
          <a:prstGeom prst="straightConnector1">
            <a:avLst/>
          </a:prstGeom>
          <a:ln w="762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3940048" y="2709552"/>
            <a:ext cx="24339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smtClean="0"/>
              <a:t>Solid AND Liquid</a:t>
            </a:r>
            <a:endParaRPr lang="en-US" sz="2400" i="1" dirty="0"/>
          </a:p>
        </p:txBody>
      </p:sp>
      <p:sp>
        <p:nvSpPr>
          <p:cNvPr id="36" name="TextBox 35"/>
          <p:cNvSpPr txBox="1"/>
          <p:nvPr/>
        </p:nvSpPr>
        <p:spPr>
          <a:xfrm>
            <a:off x="5292734" y="1805297"/>
            <a:ext cx="25236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smtClean="0"/>
              <a:t>Liquid AND Gas</a:t>
            </a:r>
            <a:endParaRPr lang="en-US" sz="2400" i="1" dirty="0"/>
          </a:p>
        </p:txBody>
      </p:sp>
      <p:sp>
        <p:nvSpPr>
          <p:cNvPr id="2" name="Oval 1"/>
          <p:cNvSpPr/>
          <p:nvPr/>
        </p:nvSpPr>
        <p:spPr>
          <a:xfrm>
            <a:off x="4414665" y="4583915"/>
            <a:ext cx="457200" cy="45798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A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5400157" y="4547352"/>
            <a:ext cx="457200" cy="45798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24" name="Oval 23"/>
          <p:cNvSpPr/>
          <p:nvPr/>
        </p:nvSpPr>
        <p:spPr>
          <a:xfrm>
            <a:off x="5943675" y="3670871"/>
            <a:ext cx="457200" cy="45798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C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25" name="Oval 24"/>
          <p:cNvSpPr/>
          <p:nvPr/>
        </p:nvSpPr>
        <p:spPr>
          <a:xfrm>
            <a:off x="6854166" y="3671152"/>
            <a:ext cx="457200" cy="45798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D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32" name="Oval 31"/>
          <p:cNvSpPr/>
          <p:nvPr/>
        </p:nvSpPr>
        <p:spPr>
          <a:xfrm>
            <a:off x="183519" y="1853264"/>
            <a:ext cx="457200" cy="45798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A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26876" y="1852647"/>
            <a:ext cx="23736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ONLY Solid at 0°C</a:t>
            </a:r>
            <a:endParaRPr lang="en-US" sz="2400" i="1" dirty="0"/>
          </a:p>
        </p:txBody>
      </p:sp>
      <p:sp>
        <p:nvSpPr>
          <p:cNvPr id="38" name="Oval 37"/>
          <p:cNvSpPr/>
          <p:nvPr/>
        </p:nvSpPr>
        <p:spPr>
          <a:xfrm>
            <a:off x="183519" y="2543761"/>
            <a:ext cx="457200" cy="45798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B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26876" y="2543144"/>
            <a:ext cx="27142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ONLY Liquid at 0°C</a:t>
            </a:r>
            <a:endParaRPr lang="en-US" sz="2400" i="1" dirty="0"/>
          </a:p>
        </p:txBody>
      </p:sp>
      <p:sp>
        <p:nvSpPr>
          <p:cNvPr id="40" name="Oval 39"/>
          <p:cNvSpPr/>
          <p:nvPr/>
        </p:nvSpPr>
        <p:spPr>
          <a:xfrm>
            <a:off x="183519" y="3234258"/>
            <a:ext cx="457200" cy="45798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C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26876" y="3233641"/>
            <a:ext cx="30206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ONLY Liquid at 100°C</a:t>
            </a:r>
            <a:endParaRPr lang="en-US" sz="2400" i="1" dirty="0"/>
          </a:p>
        </p:txBody>
      </p:sp>
      <p:sp>
        <p:nvSpPr>
          <p:cNvPr id="42" name="Oval 41"/>
          <p:cNvSpPr/>
          <p:nvPr/>
        </p:nvSpPr>
        <p:spPr>
          <a:xfrm>
            <a:off x="183519" y="3924754"/>
            <a:ext cx="457200" cy="45798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D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26876" y="3924137"/>
            <a:ext cx="2995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ONLY Gas at 100°C</a:t>
            </a: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2954846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  <p:bldP spid="31" grpId="0"/>
      <p:bldP spid="35" grpId="0"/>
      <p:bldP spid="36" grpId="0"/>
      <p:bldP spid="2" grpId="0" animBg="1"/>
      <p:bldP spid="23" grpId="0" animBg="1"/>
      <p:bldP spid="24" grpId="0" animBg="1"/>
      <p:bldP spid="25" grpId="0" animBg="1"/>
      <p:bldP spid="32" grpId="0" animBg="1"/>
      <p:bldP spid="37" grpId="0"/>
      <p:bldP spid="38" grpId="0" animBg="1"/>
      <p:bldP spid="39" grpId="0"/>
      <p:bldP spid="40" grpId="0" animBg="1"/>
      <p:bldP spid="41" grpId="0"/>
      <p:bldP spid="42" grpId="0" animBg="1"/>
      <p:bldP spid="4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447" y="0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093" y="1200329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3447" y="91441"/>
            <a:ext cx="1219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400" b="1" dirty="0" smtClean="0">
                <a:latin typeface="Agency FB" panose="020B0503020202020204" pitchFamily="34" charset="0"/>
              </a:rPr>
              <a:t>Practice Problems</a:t>
            </a:r>
            <a:endParaRPr lang="en-US" sz="6400" b="1" dirty="0">
              <a:latin typeface="Agency FB" panose="020B0503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5482" y="1601124"/>
            <a:ext cx="11353799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000" b="1" dirty="0"/>
              <a:t>Glue the questions in your notebook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000" b="1" dirty="0"/>
              <a:t>Show your work the way I do!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000" b="1" dirty="0"/>
              <a:t>Annotate the practice problems with comments, tips, warnings, explanations, </a:t>
            </a:r>
            <a:r>
              <a:rPr lang="en-US" sz="4000" b="1" dirty="0" err="1"/>
              <a:t>etc</a:t>
            </a:r>
            <a:r>
              <a:rPr lang="en-US" sz="4000" b="1" dirty="0"/>
              <a:t>! These are NOTES not just practice problems!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882058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447" y="0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093" y="1200329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3447" y="91441"/>
            <a:ext cx="1219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400" b="1" dirty="0" smtClean="0">
                <a:latin typeface="Agency FB" panose="020B0503020202020204" pitchFamily="34" charset="0"/>
              </a:rPr>
              <a:t>Practice Problems</a:t>
            </a:r>
            <a:endParaRPr lang="en-US" sz="6400" b="1" dirty="0">
              <a:latin typeface="Agency FB" panose="020B0503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5482" y="1601124"/>
            <a:ext cx="11410278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b="1" dirty="0" smtClean="0"/>
              <a:t>What is the energy needed to melt 326 grams of ice and heat it to 100°C?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b="1" dirty="0"/>
              <a:t>Determine the energy required to convert 21.1 grams of ice at </a:t>
            </a:r>
            <a:r>
              <a:rPr lang="en-US" sz="4000" b="1" dirty="0" smtClean="0"/>
              <a:t>-</a:t>
            </a:r>
            <a:r>
              <a:rPr lang="en-US" sz="4000" b="1" dirty="0"/>
              <a:t>6°C to steam at </a:t>
            </a:r>
            <a:r>
              <a:rPr lang="en-US" sz="4000" b="1" dirty="0" smtClean="0"/>
              <a:t>100°C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b="1" dirty="0"/>
              <a:t>What is the heat </a:t>
            </a:r>
            <a:r>
              <a:rPr lang="en-US" sz="4000" b="1" dirty="0" smtClean="0"/>
              <a:t>transfer involved when you convert </a:t>
            </a:r>
            <a:r>
              <a:rPr lang="en-US" sz="4000" b="1" dirty="0"/>
              <a:t>51 grams of </a:t>
            </a:r>
            <a:r>
              <a:rPr lang="en-US" sz="4000" b="1" dirty="0" smtClean="0"/>
              <a:t>water 0°C to ice at </a:t>
            </a:r>
            <a:r>
              <a:rPr lang="en-US" sz="4000" b="1" dirty="0"/>
              <a:t>-</a:t>
            </a:r>
            <a:r>
              <a:rPr lang="en-US" sz="4000" b="1" dirty="0" smtClean="0"/>
              <a:t>20.3°C?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b="1" dirty="0"/>
              <a:t>What is the energy absorbed when you melt 75 grams of ice at -5°C to </a:t>
            </a:r>
            <a:r>
              <a:rPr lang="en-US" sz="4000" b="1" dirty="0" smtClean="0"/>
              <a:t>water </a:t>
            </a:r>
            <a:r>
              <a:rPr lang="en-US" sz="4000" b="1" dirty="0"/>
              <a:t>at </a:t>
            </a:r>
            <a:r>
              <a:rPr lang="en-US" sz="4000" b="1" dirty="0" smtClean="0"/>
              <a:t>90°C</a:t>
            </a:r>
            <a:r>
              <a:rPr lang="en-US" sz="4000" b="1" dirty="0"/>
              <a:t>?</a:t>
            </a:r>
            <a:endParaRPr lang="en-US" sz="49600" b="1" dirty="0" smtClean="0"/>
          </a:p>
          <a:p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549165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447" y="0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093" y="1200329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49451" y="171081"/>
            <a:ext cx="12001522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7663" indent="-347663">
              <a:buFont typeface="+mj-lt"/>
              <a:buAutoNum type="arabicPeriod"/>
            </a:pPr>
            <a:r>
              <a:rPr lang="en-US" sz="3200" b="1" dirty="0" smtClean="0"/>
              <a:t>What is the energy needed to melt 326 grams of ice </a:t>
            </a:r>
            <a:br>
              <a:rPr lang="en-US" sz="3200" b="1" dirty="0" smtClean="0"/>
            </a:br>
            <a:r>
              <a:rPr lang="en-US" sz="3200" b="1" dirty="0" smtClean="0"/>
              <a:t>and heat it to 100°C?</a:t>
            </a:r>
          </a:p>
          <a:p>
            <a:endParaRPr lang="en-US" sz="5400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585367" y="4465184"/>
            <a:ext cx="0" cy="2194560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>
            <a:off x="1923016" y="5300958"/>
            <a:ext cx="0" cy="2743200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410227" y="5939059"/>
            <a:ext cx="36576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21947" y="5233333"/>
            <a:ext cx="36576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-46304" y="5032199"/>
            <a:ext cx="700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100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-48951" y="5734031"/>
            <a:ext cx="4186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693106" y="1413448"/>
            <a:ext cx="20517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Melt ice</a:t>
            </a:r>
            <a:endParaRPr lang="en-US" sz="3200" b="1" dirty="0"/>
          </a:p>
        </p:txBody>
      </p:sp>
      <p:sp>
        <p:nvSpPr>
          <p:cNvPr id="24" name="Oval 23"/>
          <p:cNvSpPr/>
          <p:nvPr/>
        </p:nvSpPr>
        <p:spPr>
          <a:xfrm>
            <a:off x="183497" y="1477235"/>
            <a:ext cx="457200" cy="4572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2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86051" y="2008675"/>
            <a:ext cx="20517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Heat liquid</a:t>
            </a:r>
            <a:endParaRPr lang="en-US" sz="3200" b="1" dirty="0"/>
          </a:p>
        </p:txBody>
      </p:sp>
      <p:sp>
        <p:nvSpPr>
          <p:cNvPr id="26" name="Oval 25"/>
          <p:cNvSpPr/>
          <p:nvPr/>
        </p:nvSpPr>
        <p:spPr>
          <a:xfrm>
            <a:off x="183497" y="2072462"/>
            <a:ext cx="457200" cy="4572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3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>
            <a:off x="3507351" y="1382467"/>
            <a:ext cx="0" cy="5486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3678051" y="1596078"/>
            <a:ext cx="11886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Q</a:t>
            </a:r>
            <a:r>
              <a:rPr lang="en-US" sz="3200" b="1" baseline="-25000" dirty="0" smtClean="0"/>
              <a:t>2</a:t>
            </a:r>
            <a:r>
              <a:rPr lang="en-US" sz="3200" b="1" dirty="0" smtClean="0"/>
              <a:t> = </a:t>
            </a:r>
            <a:endParaRPr lang="en-US" sz="3200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3677416" y="2290037"/>
            <a:ext cx="11886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Q</a:t>
            </a:r>
            <a:r>
              <a:rPr lang="en-US" sz="3200" b="1" baseline="-25000" dirty="0" smtClean="0"/>
              <a:t>3</a:t>
            </a:r>
            <a:r>
              <a:rPr lang="en-US" sz="3200" b="1" dirty="0" smtClean="0"/>
              <a:t> = </a:t>
            </a:r>
            <a:endParaRPr lang="en-US" sz="3200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4468795" y="1596078"/>
            <a:ext cx="11886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mL = </a:t>
            </a:r>
            <a:endParaRPr lang="en-US" sz="3200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4450975" y="2290037"/>
            <a:ext cx="15557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/>
              <a:t>mC∆T</a:t>
            </a:r>
            <a:r>
              <a:rPr lang="en-US" sz="3200" b="1" dirty="0" smtClean="0"/>
              <a:t> = </a:t>
            </a:r>
            <a:endParaRPr lang="en-US" sz="3200" b="1" dirty="0"/>
          </a:p>
        </p:txBody>
      </p:sp>
      <p:sp>
        <p:nvSpPr>
          <p:cNvPr id="37" name="TextBox 36"/>
          <p:cNvSpPr txBox="1"/>
          <p:nvPr/>
        </p:nvSpPr>
        <p:spPr>
          <a:xfrm>
            <a:off x="5369988" y="1596078"/>
            <a:ext cx="14609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(326g)</a:t>
            </a:r>
            <a:endParaRPr lang="en-US" sz="3200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6447080" y="1596078"/>
            <a:ext cx="22569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(334 </a:t>
            </a:r>
            <a:r>
              <a:rPr lang="en-US" sz="2400" b="1" dirty="0" smtClean="0"/>
              <a:t>J/g</a:t>
            </a:r>
            <a:r>
              <a:rPr lang="en-US" sz="3200" b="1" dirty="0" smtClean="0"/>
              <a:t>) = </a:t>
            </a:r>
            <a:endParaRPr lang="en-US" sz="3200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8227174" y="1596078"/>
            <a:ext cx="19126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smtClean="0">
                <a:solidFill>
                  <a:srgbClr val="0070C0"/>
                </a:solidFill>
              </a:rPr>
              <a:t>108884 J</a:t>
            </a:r>
            <a:endParaRPr lang="en-US" sz="3200" b="1" i="1" dirty="0">
              <a:solidFill>
                <a:srgbClr val="0070C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791261" y="2290037"/>
            <a:ext cx="14609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(326g)</a:t>
            </a:r>
            <a:endParaRPr lang="en-US" sz="3200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6863824" y="2290037"/>
            <a:ext cx="16837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(4.18</a:t>
            </a:r>
            <a:r>
              <a:rPr lang="en-US" sz="2000" b="1" dirty="0" smtClean="0"/>
              <a:t>J/</a:t>
            </a:r>
            <a:r>
              <a:rPr lang="en-US" sz="2000" b="1" dirty="0" err="1" smtClean="0"/>
              <a:t>gC</a:t>
            </a:r>
            <a:r>
              <a:rPr lang="en-US" sz="3200" b="1" dirty="0" smtClean="0"/>
              <a:t>)</a:t>
            </a:r>
            <a:endParaRPr lang="en-US" sz="3200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2075446" y="5388535"/>
            <a:ext cx="8440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B050"/>
                </a:solidFill>
              </a:rPr>
              <a:t>∆T</a:t>
            </a:r>
            <a:r>
              <a:rPr lang="en-US" sz="3200" b="1" baseline="-25000" dirty="0" smtClean="0">
                <a:solidFill>
                  <a:srgbClr val="00B050"/>
                </a:solidFill>
              </a:rPr>
              <a:t>3</a:t>
            </a:r>
            <a:r>
              <a:rPr lang="en-US" sz="3200" b="1" dirty="0" smtClean="0">
                <a:solidFill>
                  <a:srgbClr val="00B050"/>
                </a:solidFill>
              </a:rPr>
              <a:t>  </a:t>
            </a:r>
            <a:endParaRPr lang="en-US" sz="3200" b="1" dirty="0">
              <a:solidFill>
                <a:srgbClr val="00B05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8330687" y="2290037"/>
            <a:ext cx="22664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(</a:t>
            </a:r>
            <a:r>
              <a:rPr lang="en-US" sz="3200" b="1" dirty="0" smtClean="0">
                <a:solidFill>
                  <a:srgbClr val="00B050"/>
                </a:solidFill>
              </a:rPr>
              <a:t>100° - 0°</a:t>
            </a:r>
            <a:r>
              <a:rPr lang="en-US" sz="3200" b="1" dirty="0" smtClean="0"/>
              <a:t>) =</a:t>
            </a:r>
            <a:endParaRPr lang="en-US" sz="3200" b="1" dirty="0"/>
          </a:p>
        </p:txBody>
      </p:sp>
      <p:cxnSp>
        <p:nvCxnSpPr>
          <p:cNvPr id="50" name="Straight Connector 49"/>
          <p:cNvCxnSpPr/>
          <p:nvPr/>
        </p:nvCxnSpPr>
        <p:spPr>
          <a:xfrm flipV="1">
            <a:off x="1710172" y="5225523"/>
            <a:ext cx="352986" cy="74850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2031166" y="5230513"/>
            <a:ext cx="82296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923356" y="5953272"/>
            <a:ext cx="82296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V="1">
            <a:off x="1716743" y="5186956"/>
            <a:ext cx="339451" cy="789165"/>
          </a:xfrm>
          <a:prstGeom prst="line">
            <a:avLst/>
          </a:prstGeom>
          <a:ln w="152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V="1">
            <a:off x="599494" y="5952631"/>
            <a:ext cx="352986" cy="74850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flipV="1">
            <a:off x="2830027" y="4487688"/>
            <a:ext cx="352986" cy="74850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10391288" y="2290037"/>
            <a:ext cx="18007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smtClean="0">
                <a:solidFill>
                  <a:srgbClr val="0070C0"/>
                </a:solidFill>
              </a:rPr>
              <a:t>136268 J</a:t>
            </a:r>
            <a:endParaRPr lang="en-US" sz="3200" b="1" i="1" dirty="0">
              <a:solidFill>
                <a:srgbClr val="0070C0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857381" y="5808685"/>
            <a:ext cx="274320" cy="2743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1937304" y="5107001"/>
            <a:ext cx="274320" cy="2743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TextBox 58"/>
          <p:cNvSpPr txBox="1"/>
          <p:nvPr/>
        </p:nvSpPr>
        <p:spPr>
          <a:xfrm>
            <a:off x="3682750" y="3041526"/>
            <a:ext cx="11886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Q</a:t>
            </a:r>
            <a:r>
              <a:rPr lang="en-US" sz="3200" b="1" baseline="-25000" dirty="0" smtClean="0"/>
              <a:t>T</a:t>
            </a:r>
            <a:r>
              <a:rPr lang="en-US" sz="3200" b="1" dirty="0" smtClean="0"/>
              <a:t> = </a:t>
            </a:r>
            <a:endParaRPr lang="en-US" sz="3200" b="1" dirty="0"/>
          </a:p>
        </p:txBody>
      </p:sp>
      <p:sp>
        <p:nvSpPr>
          <p:cNvPr id="60" name="TextBox 59"/>
          <p:cNvSpPr txBox="1"/>
          <p:nvPr/>
        </p:nvSpPr>
        <p:spPr>
          <a:xfrm>
            <a:off x="4569834" y="3041526"/>
            <a:ext cx="11886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Q</a:t>
            </a:r>
            <a:r>
              <a:rPr lang="en-US" sz="3200" b="1" baseline="-25000" dirty="0" smtClean="0"/>
              <a:t>2</a:t>
            </a:r>
            <a:r>
              <a:rPr lang="en-US" sz="3200" b="1" dirty="0" smtClean="0"/>
              <a:t> + </a:t>
            </a:r>
            <a:endParaRPr lang="en-US" sz="3200" b="1" dirty="0"/>
          </a:p>
        </p:txBody>
      </p:sp>
      <p:sp>
        <p:nvSpPr>
          <p:cNvPr id="61" name="TextBox 60"/>
          <p:cNvSpPr txBox="1"/>
          <p:nvPr/>
        </p:nvSpPr>
        <p:spPr>
          <a:xfrm>
            <a:off x="5456081" y="3041526"/>
            <a:ext cx="11886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Q</a:t>
            </a:r>
            <a:r>
              <a:rPr lang="en-US" sz="3200" b="1" baseline="-25000" dirty="0" smtClean="0"/>
              <a:t>3</a:t>
            </a:r>
            <a:endParaRPr lang="en-US" sz="3200" b="1" dirty="0"/>
          </a:p>
        </p:txBody>
      </p:sp>
      <p:sp>
        <p:nvSpPr>
          <p:cNvPr id="62" name="TextBox 61"/>
          <p:cNvSpPr txBox="1"/>
          <p:nvPr/>
        </p:nvSpPr>
        <p:spPr>
          <a:xfrm>
            <a:off x="4569833" y="3778811"/>
            <a:ext cx="22939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= </a:t>
            </a:r>
            <a:r>
              <a:rPr lang="en-US" sz="3200" b="1" i="1" dirty="0" smtClean="0">
                <a:solidFill>
                  <a:srgbClr val="FF0000"/>
                </a:solidFill>
              </a:rPr>
              <a:t>245152 J</a:t>
            </a:r>
            <a:endParaRPr lang="en-US" sz="3200" b="1" i="1" dirty="0">
              <a:solidFill>
                <a:srgbClr val="FF0000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4857834" y="4445938"/>
            <a:ext cx="71931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/>
              <a:t>You could put it in kJ but we often don’t bother</a:t>
            </a:r>
            <a:endParaRPr lang="en-US" sz="2800" i="1" dirty="0"/>
          </a:p>
        </p:txBody>
      </p:sp>
      <p:sp>
        <p:nvSpPr>
          <p:cNvPr id="64" name="Rectangle 63"/>
          <p:cNvSpPr/>
          <p:nvPr/>
        </p:nvSpPr>
        <p:spPr>
          <a:xfrm>
            <a:off x="4468795" y="3778811"/>
            <a:ext cx="2244171" cy="58477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34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  <p:bldP spid="24" grpId="0" animBg="1"/>
      <p:bldP spid="25" grpId="0"/>
      <p:bldP spid="26" grpId="0" animBg="1"/>
      <p:bldP spid="33" grpId="0"/>
      <p:bldP spid="34" grpId="0"/>
      <p:bldP spid="35" grpId="0"/>
      <p:bldP spid="36" grpId="0"/>
      <p:bldP spid="37" grpId="0"/>
      <p:bldP spid="38" grpId="0"/>
      <p:bldP spid="39" grpId="0"/>
      <p:bldP spid="41" grpId="0"/>
      <p:bldP spid="42" grpId="0"/>
      <p:bldP spid="45" grpId="0"/>
      <p:bldP spid="46" grpId="0"/>
      <p:bldP spid="58" grpId="0"/>
      <p:bldP spid="27" grpId="0" animBg="1"/>
      <p:bldP spid="28" grpId="0" animBg="1"/>
      <p:bldP spid="59" grpId="0"/>
      <p:bldP spid="60" grpId="0"/>
      <p:bldP spid="61" grpId="0"/>
      <p:bldP spid="62" grpId="0"/>
      <p:bldP spid="63" grpId="0"/>
      <p:bldP spid="6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447" y="0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093" y="1200329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49451" y="171081"/>
            <a:ext cx="1200152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US" sz="3200" b="1" dirty="0"/>
              <a:t>Determine the energy required to convert 21.1 grams of </a:t>
            </a: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3200" b="1" dirty="0" smtClean="0"/>
              <a:t>ice </a:t>
            </a:r>
            <a:r>
              <a:rPr lang="en-US" sz="3200" b="1" dirty="0"/>
              <a:t>at -6°C to steam at </a:t>
            </a:r>
            <a:r>
              <a:rPr lang="en-US" sz="3200" b="1" dirty="0" smtClean="0"/>
              <a:t>100°C</a:t>
            </a:r>
            <a:endParaRPr lang="en-US" sz="3200" b="1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585367" y="4508043"/>
            <a:ext cx="0" cy="2194560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>
            <a:off x="1939918" y="5329534"/>
            <a:ext cx="0" cy="2743200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410227" y="5939059"/>
            <a:ext cx="36576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21947" y="5233333"/>
            <a:ext cx="36576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-46304" y="5032199"/>
            <a:ext cx="700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100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-48951" y="5734031"/>
            <a:ext cx="4186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693106" y="1413448"/>
            <a:ext cx="20517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Heat ice</a:t>
            </a:r>
            <a:endParaRPr lang="en-US" sz="3200" b="1" dirty="0"/>
          </a:p>
        </p:txBody>
      </p:sp>
      <p:sp>
        <p:nvSpPr>
          <p:cNvPr id="24" name="Oval 23"/>
          <p:cNvSpPr/>
          <p:nvPr/>
        </p:nvSpPr>
        <p:spPr>
          <a:xfrm>
            <a:off x="183497" y="1477235"/>
            <a:ext cx="457200" cy="4572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1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86051" y="2008675"/>
            <a:ext cx="20517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Melt ice</a:t>
            </a:r>
            <a:endParaRPr lang="en-US" sz="3200" b="1" dirty="0"/>
          </a:p>
        </p:txBody>
      </p:sp>
      <p:sp>
        <p:nvSpPr>
          <p:cNvPr id="26" name="Oval 25"/>
          <p:cNvSpPr/>
          <p:nvPr/>
        </p:nvSpPr>
        <p:spPr>
          <a:xfrm>
            <a:off x="183497" y="2072462"/>
            <a:ext cx="457200" cy="4572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2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>
            <a:off x="3507351" y="1382467"/>
            <a:ext cx="0" cy="5486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3586921" y="2524761"/>
            <a:ext cx="11886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Q</a:t>
            </a:r>
            <a:r>
              <a:rPr lang="en-US" sz="3200" b="1" baseline="-25000" dirty="0" smtClean="0"/>
              <a:t>2</a:t>
            </a:r>
            <a:r>
              <a:rPr lang="en-US" sz="3200" b="1" dirty="0" smtClean="0"/>
              <a:t> = </a:t>
            </a:r>
            <a:endParaRPr lang="en-US" sz="3200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3586921" y="3220527"/>
            <a:ext cx="11886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Q</a:t>
            </a:r>
            <a:r>
              <a:rPr lang="en-US" sz="3200" b="1" baseline="-25000" dirty="0" smtClean="0"/>
              <a:t>3</a:t>
            </a:r>
            <a:r>
              <a:rPr lang="en-US" sz="3200" b="1" dirty="0" smtClean="0"/>
              <a:t> = </a:t>
            </a:r>
            <a:endParaRPr lang="en-US" sz="3200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4360480" y="2524761"/>
            <a:ext cx="11886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mL = </a:t>
            </a:r>
            <a:endParaRPr lang="en-US" sz="3200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4360480" y="3220527"/>
            <a:ext cx="15557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/>
              <a:t>mC∆T</a:t>
            </a:r>
            <a:r>
              <a:rPr lang="en-US" sz="3200" b="1" dirty="0" smtClean="0"/>
              <a:t> = </a:t>
            </a:r>
            <a:endParaRPr lang="en-US" sz="3200" b="1" dirty="0"/>
          </a:p>
        </p:txBody>
      </p:sp>
      <p:sp>
        <p:nvSpPr>
          <p:cNvPr id="37" name="TextBox 36"/>
          <p:cNvSpPr txBox="1"/>
          <p:nvPr/>
        </p:nvSpPr>
        <p:spPr>
          <a:xfrm>
            <a:off x="5312836" y="2524761"/>
            <a:ext cx="14609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(21.1g)</a:t>
            </a:r>
            <a:endParaRPr lang="en-US" sz="3200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6504232" y="2524761"/>
            <a:ext cx="22569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(334 </a:t>
            </a:r>
            <a:r>
              <a:rPr lang="en-US" sz="2400" b="1" dirty="0" smtClean="0"/>
              <a:t>J/g</a:t>
            </a:r>
            <a:r>
              <a:rPr lang="en-US" sz="3200" b="1" dirty="0" smtClean="0"/>
              <a:t>) = </a:t>
            </a:r>
            <a:endParaRPr lang="en-US" sz="3200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8284326" y="2524761"/>
            <a:ext cx="19126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smtClean="0">
                <a:solidFill>
                  <a:srgbClr val="0070C0"/>
                </a:solidFill>
              </a:rPr>
              <a:t>7047.4 J</a:t>
            </a:r>
            <a:endParaRPr lang="en-US" sz="3200" b="1" i="1" dirty="0">
              <a:solidFill>
                <a:srgbClr val="0070C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749037" y="3220527"/>
            <a:ext cx="14609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(21.1g)</a:t>
            </a:r>
            <a:endParaRPr lang="en-US" sz="3200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6935264" y="3220527"/>
            <a:ext cx="19073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(4.18</a:t>
            </a:r>
            <a:r>
              <a:rPr lang="en-US" sz="2000" b="1" dirty="0" smtClean="0"/>
              <a:t>J/</a:t>
            </a:r>
            <a:r>
              <a:rPr lang="en-US" sz="2000" b="1" dirty="0" err="1" smtClean="0"/>
              <a:t>gC</a:t>
            </a:r>
            <a:r>
              <a:rPr lang="en-US" sz="3200" b="1" dirty="0" smtClean="0"/>
              <a:t>)</a:t>
            </a:r>
            <a:endParaRPr lang="en-US" sz="3200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1002726" y="6062355"/>
            <a:ext cx="8440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B050"/>
                </a:solidFill>
              </a:rPr>
              <a:t>∆T</a:t>
            </a:r>
            <a:r>
              <a:rPr lang="en-US" sz="3200" b="1" baseline="-25000" dirty="0" smtClean="0">
                <a:solidFill>
                  <a:srgbClr val="00B050"/>
                </a:solidFill>
              </a:rPr>
              <a:t>1</a:t>
            </a:r>
            <a:r>
              <a:rPr lang="en-US" sz="3200" b="1" dirty="0" smtClean="0">
                <a:solidFill>
                  <a:srgbClr val="00B050"/>
                </a:solidFill>
              </a:rPr>
              <a:t>  </a:t>
            </a:r>
            <a:endParaRPr lang="en-US" sz="3200" b="1" dirty="0">
              <a:solidFill>
                <a:srgbClr val="00B05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8402127" y="3220527"/>
            <a:ext cx="22664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(</a:t>
            </a:r>
            <a:r>
              <a:rPr lang="en-US" sz="3200" b="1" dirty="0" smtClean="0">
                <a:solidFill>
                  <a:srgbClr val="00B050"/>
                </a:solidFill>
              </a:rPr>
              <a:t>100° - 0°</a:t>
            </a:r>
            <a:r>
              <a:rPr lang="en-US" sz="3200" b="1" dirty="0" smtClean="0"/>
              <a:t>) =</a:t>
            </a:r>
            <a:endParaRPr lang="en-US" sz="3200" b="1" dirty="0"/>
          </a:p>
        </p:txBody>
      </p:sp>
      <p:cxnSp>
        <p:nvCxnSpPr>
          <p:cNvPr id="50" name="Straight Connector 49"/>
          <p:cNvCxnSpPr/>
          <p:nvPr/>
        </p:nvCxnSpPr>
        <p:spPr>
          <a:xfrm flipV="1">
            <a:off x="1710172" y="5225523"/>
            <a:ext cx="352986" cy="74850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2031166" y="5230513"/>
            <a:ext cx="82296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923356" y="5953272"/>
            <a:ext cx="82296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V="1">
            <a:off x="599494" y="5952631"/>
            <a:ext cx="352986" cy="74850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flipV="1">
            <a:off x="2830027" y="4487688"/>
            <a:ext cx="352986" cy="74850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V="1">
            <a:off x="760508" y="5914180"/>
            <a:ext cx="224022" cy="462057"/>
          </a:xfrm>
          <a:prstGeom prst="line">
            <a:avLst/>
          </a:prstGeom>
          <a:ln w="152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10471821" y="3220527"/>
            <a:ext cx="18007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smtClean="0">
                <a:solidFill>
                  <a:srgbClr val="0070C0"/>
                </a:solidFill>
              </a:rPr>
              <a:t>8819.8 J</a:t>
            </a:r>
            <a:endParaRPr lang="en-US" sz="3200" b="1" i="1" dirty="0">
              <a:solidFill>
                <a:srgbClr val="0070C0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615389" y="6250510"/>
            <a:ext cx="274320" cy="2743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2681290" y="5067597"/>
            <a:ext cx="274320" cy="2743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TextBox 58"/>
          <p:cNvSpPr txBox="1"/>
          <p:nvPr/>
        </p:nvSpPr>
        <p:spPr>
          <a:xfrm>
            <a:off x="3586921" y="4741744"/>
            <a:ext cx="11886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Q</a:t>
            </a:r>
            <a:r>
              <a:rPr lang="en-US" sz="3200" b="1" baseline="-25000" dirty="0" smtClean="0"/>
              <a:t>T</a:t>
            </a:r>
            <a:r>
              <a:rPr lang="en-US" sz="3200" b="1" dirty="0" smtClean="0"/>
              <a:t> = </a:t>
            </a:r>
            <a:endParaRPr lang="en-US" sz="3200" b="1" dirty="0"/>
          </a:p>
        </p:txBody>
      </p:sp>
      <p:sp>
        <p:nvSpPr>
          <p:cNvPr id="60" name="TextBox 59"/>
          <p:cNvSpPr txBox="1"/>
          <p:nvPr/>
        </p:nvSpPr>
        <p:spPr>
          <a:xfrm>
            <a:off x="4401424" y="4741744"/>
            <a:ext cx="11886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Q</a:t>
            </a:r>
            <a:r>
              <a:rPr lang="en-US" sz="3200" b="1" baseline="-25000" dirty="0" smtClean="0"/>
              <a:t>1</a:t>
            </a:r>
            <a:r>
              <a:rPr lang="en-US" sz="3200" b="1" dirty="0" smtClean="0"/>
              <a:t> + </a:t>
            </a:r>
            <a:endParaRPr lang="en-US" sz="3200" b="1" dirty="0"/>
          </a:p>
        </p:txBody>
      </p:sp>
      <p:sp>
        <p:nvSpPr>
          <p:cNvPr id="61" name="TextBox 60"/>
          <p:cNvSpPr txBox="1"/>
          <p:nvPr/>
        </p:nvSpPr>
        <p:spPr>
          <a:xfrm>
            <a:off x="5224065" y="4741744"/>
            <a:ext cx="11886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Q</a:t>
            </a:r>
            <a:r>
              <a:rPr lang="en-US" sz="3200" b="1" baseline="-25000" dirty="0" smtClean="0"/>
              <a:t>2  </a:t>
            </a:r>
            <a:r>
              <a:rPr lang="en-US" sz="3200" b="1" dirty="0" smtClean="0"/>
              <a:t>+</a:t>
            </a:r>
            <a:endParaRPr lang="en-US" sz="3200" b="1" dirty="0"/>
          </a:p>
        </p:txBody>
      </p:sp>
      <p:sp>
        <p:nvSpPr>
          <p:cNvPr id="62" name="TextBox 61"/>
          <p:cNvSpPr txBox="1"/>
          <p:nvPr/>
        </p:nvSpPr>
        <p:spPr>
          <a:xfrm>
            <a:off x="4569833" y="5479029"/>
            <a:ext cx="24357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= </a:t>
            </a:r>
            <a:r>
              <a:rPr lang="en-US" sz="3200" b="1" i="1" dirty="0" smtClean="0">
                <a:solidFill>
                  <a:srgbClr val="FF0000"/>
                </a:solidFill>
              </a:rPr>
              <a:t>63817.79 J</a:t>
            </a:r>
            <a:endParaRPr lang="en-US" sz="3200" b="1" i="1" dirty="0">
              <a:solidFill>
                <a:srgbClr val="FF0000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4468795" y="5479029"/>
            <a:ext cx="2536815" cy="58477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TextBox 64"/>
          <p:cNvSpPr txBox="1"/>
          <p:nvPr/>
        </p:nvSpPr>
        <p:spPr>
          <a:xfrm>
            <a:off x="686051" y="2667689"/>
            <a:ext cx="20517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Heat liquid</a:t>
            </a:r>
            <a:endParaRPr lang="en-US" sz="3200" b="1" dirty="0"/>
          </a:p>
        </p:txBody>
      </p:sp>
      <p:sp>
        <p:nvSpPr>
          <p:cNvPr id="66" name="Oval 65"/>
          <p:cNvSpPr/>
          <p:nvPr/>
        </p:nvSpPr>
        <p:spPr>
          <a:xfrm>
            <a:off x="176442" y="2731476"/>
            <a:ext cx="457200" cy="4572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3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678996" y="3262916"/>
            <a:ext cx="20517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Vaporize</a:t>
            </a:r>
            <a:endParaRPr lang="en-US" sz="3200" b="1" dirty="0"/>
          </a:p>
        </p:txBody>
      </p:sp>
      <p:sp>
        <p:nvSpPr>
          <p:cNvPr id="68" name="Oval 67"/>
          <p:cNvSpPr/>
          <p:nvPr/>
        </p:nvSpPr>
        <p:spPr>
          <a:xfrm>
            <a:off x="176442" y="3326703"/>
            <a:ext cx="457200" cy="4572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4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716723" y="3932715"/>
            <a:ext cx="24812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/>
              <a:t>Steam @ 100, have to vaporize! Need line 4</a:t>
            </a:r>
            <a:endParaRPr lang="en-US" sz="2000" i="1" dirty="0"/>
          </a:p>
        </p:txBody>
      </p:sp>
      <p:sp>
        <p:nvSpPr>
          <p:cNvPr id="72" name="TextBox 71"/>
          <p:cNvSpPr txBox="1"/>
          <p:nvPr/>
        </p:nvSpPr>
        <p:spPr>
          <a:xfrm>
            <a:off x="2075446" y="5388535"/>
            <a:ext cx="8440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B050"/>
                </a:solidFill>
              </a:rPr>
              <a:t>∆T</a:t>
            </a:r>
            <a:r>
              <a:rPr lang="en-US" sz="3200" b="1" baseline="-25000" dirty="0" smtClean="0">
                <a:solidFill>
                  <a:srgbClr val="00B050"/>
                </a:solidFill>
              </a:rPr>
              <a:t>3</a:t>
            </a:r>
            <a:r>
              <a:rPr lang="en-US" sz="3200" b="1" dirty="0" smtClean="0">
                <a:solidFill>
                  <a:srgbClr val="00B050"/>
                </a:solidFill>
              </a:rPr>
              <a:t>  </a:t>
            </a:r>
            <a:endParaRPr lang="en-US" sz="3200" b="1" dirty="0">
              <a:solidFill>
                <a:srgbClr val="00B050"/>
              </a:solidFill>
            </a:endParaRPr>
          </a:p>
        </p:txBody>
      </p:sp>
      <p:cxnSp>
        <p:nvCxnSpPr>
          <p:cNvPr id="73" name="Straight Connector 72"/>
          <p:cNvCxnSpPr/>
          <p:nvPr/>
        </p:nvCxnSpPr>
        <p:spPr>
          <a:xfrm flipV="1">
            <a:off x="1716743" y="5186956"/>
            <a:ext cx="339451" cy="789165"/>
          </a:xfrm>
          <a:prstGeom prst="line">
            <a:avLst/>
          </a:prstGeom>
          <a:ln w="152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3586921" y="1829880"/>
            <a:ext cx="11886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Q</a:t>
            </a:r>
            <a:r>
              <a:rPr lang="en-US" sz="3200" b="1" baseline="-25000" dirty="0" smtClean="0"/>
              <a:t>1</a:t>
            </a:r>
            <a:r>
              <a:rPr lang="en-US" sz="3200" b="1" dirty="0" smtClean="0"/>
              <a:t> = </a:t>
            </a:r>
            <a:endParaRPr lang="en-US" sz="3200" b="1" dirty="0"/>
          </a:p>
        </p:txBody>
      </p:sp>
      <p:sp>
        <p:nvSpPr>
          <p:cNvPr id="75" name="TextBox 74"/>
          <p:cNvSpPr txBox="1"/>
          <p:nvPr/>
        </p:nvSpPr>
        <p:spPr>
          <a:xfrm>
            <a:off x="4360480" y="1829880"/>
            <a:ext cx="15557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/>
              <a:t>mC∆T</a:t>
            </a:r>
            <a:r>
              <a:rPr lang="en-US" sz="3200" b="1" dirty="0" smtClean="0"/>
              <a:t> = </a:t>
            </a:r>
            <a:endParaRPr lang="en-US" sz="3200" b="1" dirty="0"/>
          </a:p>
        </p:txBody>
      </p:sp>
      <p:sp>
        <p:nvSpPr>
          <p:cNvPr id="76" name="TextBox 75"/>
          <p:cNvSpPr txBox="1"/>
          <p:nvPr/>
        </p:nvSpPr>
        <p:spPr>
          <a:xfrm>
            <a:off x="5700766" y="1829880"/>
            <a:ext cx="14609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(21.1g)</a:t>
            </a:r>
            <a:endParaRPr lang="en-US" sz="3200" b="1" dirty="0"/>
          </a:p>
        </p:txBody>
      </p:sp>
      <p:sp>
        <p:nvSpPr>
          <p:cNvPr id="77" name="TextBox 76"/>
          <p:cNvSpPr txBox="1"/>
          <p:nvPr/>
        </p:nvSpPr>
        <p:spPr>
          <a:xfrm>
            <a:off x="6859057" y="1829880"/>
            <a:ext cx="18548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(2.09</a:t>
            </a:r>
            <a:r>
              <a:rPr lang="en-US" sz="2000" b="1" dirty="0" smtClean="0"/>
              <a:t>J/</a:t>
            </a:r>
            <a:r>
              <a:rPr lang="en-US" sz="2000" b="1" dirty="0" err="1" smtClean="0"/>
              <a:t>gC</a:t>
            </a:r>
            <a:r>
              <a:rPr lang="en-US" sz="3200" b="1" dirty="0" smtClean="0"/>
              <a:t>)</a:t>
            </a:r>
            <a:endParaRPr lang="en-US" sz="3200" b="1" dirty="0"/>
          </a:p>
        </p:txBody>
      </p:sp>
      <p:sp>
        <p:nvSpPr>
          <p:cNvPr id="78" name="TextBox 77"/>
          <p:cNvSpPr txBox="1"/>
          <p:nvPr/>
        </p:nvSpPr>
        <p:spPr>
          <a:xfrm>
            <a:off x="8325920" y="1829880"/>
            <a:ext cx="22664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(</a:t>
            </a:r>
            <a:r>
              <a:rPr lang="en-US" sz="3200" b="1" dirty="0" smtClean="0">
                <a:solidFill>
                  <a:srgbClr val="00B050"/>
                </a:solidFill>
              </a:rPr>
              <a:t>0°       6°</a:t>
            </a:r>
            <a:r>
              <a:rPr lang="en-US" sz="3200" b="1" dirty="0" smtClean="0"/>
              <a:t>) =</a:t>
            </a:r>
            <a:endParaRPr lang="en-US" sz="3200" b="1" dirty="0"/>
          </a:p>
        </p:txBody>
      </p:sp>
      <p:sp>
        <p:nvSpPr>
          <p:cNvPr id="79" name="TextBox 78"/>
          <p:cNvSpPr txBox="1"/>
          <p:nvPr/>
        </p:nvSpPr>
        <p:spPr>
          <a:xfrm>
            <a:off x="10395614" y="1829880"/>
            <a:ext cx="18007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smtClean="0">
                <a:solidFill>
                  <a:srgbClr val="0070C0"/>
                </a:solidFill>
              </a:rPr>
              <a:t>264.59 J</a:t>
            </a:r>
            <a:endParaRPr lang="en-US" sz="3200" b="1" i="1" dirty="0">
              <a:solidFill>
                <a:srgbClr val="0070C0"/>
              </a:solidFill>
            </a:endParaRPr>
          </a:p>
        </p:txBody>
      </p:sp>
      <p:cxnSp>
        <p:nvCxnSpPr>
          <p:cNvPr id="81" name="Straight Connector 80"/>
          <p:cNvCxnSpPr/>
          <p:nvPr/>
        </p:nvCxnSpPr>
        <p:spPr>
          <a:xfrm>
            <a:off x="9212088" y="2037009"/>
            <a:ext cx="228600" cy="0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9026348" y="2169322"/>
            <a:ext cx="228600" cy="0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7445696" y="1443378"/>
            <a:ext cx="33899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 smtClean="0"/>
              <a:t>Double Negative! Be Careful!</a:t>
            </a:r>
            <a:endParaRPr lang="en-US" sz="2000" i="1" dirty="0"/>
          </a:p>
        </p:txBody>
      </p:sp>
      <p:sp>
        <p:nvSpPr>
          <p:cNvPr id="84" name="TextBox 83"/>
          <p:cNvSpPr txBox="1"/>
          <p:nvPr/>
        </p:nvSpPr>
        <p:spPr>
          <a:xfrm>
            <a:off x="3586921" y="3905894"/>
            <a:ext cx="11886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Q</a:t>
            </a:r>
            <a:r>
              <a:rPr lang="en-US" sz="3200" b="1" baseline="-25000" dirty="0" smtClean="0"/>
              <a:t>4</a:t>
            </a:r>
            <a:r>
              <a:rPr lang="en-US" sz="3200" b="1" dirty="0" smtClean="0"/>
              <a:t> = </a:t>
            </a:r>
            <a:endParaRPr lang="en-US" sz="3200" b="1" dirty="0"/>
          </a:p>
        </p:txBody>
      </p:sp>
      <p:sp>
        <p:nvSpPr>
          <p:cNvPr id="85" name="TextBox 84"/>
          <p:cNvSpPr txBox="1"/>
          <p:nvPr/>
        </p:nvSpPr>
        <p:spPr>
          <a:xfrm>
            <a:off x="4360480" y="3905894"/>
            <a:ext cx="11886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mL = </a:t>
            </a:r>
            <a:endParaRPr lang="en-US" sz="3200" b="1" dirty="0"/>
          </a:p>
        </p:txBody>
      </p:sp>
      <p:sp>
        <p:nvSpPr>
          <p:cNvPr id="86" name="TextBox 85"/>
          <p:cNvSpPr txBox="1"/>
          <p:nvPr/>
        </p:nvSpPr>
        <p:spPr>
          <a:xfrm>
            <a:off x="5311908" y="3905894"/>
            <a:ext cx="14609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(21.1g)</a:t>
            </a:r>
            <a:endParaRPr lang="en-US" sz="3200" b="1" dirty="0"/>
          </a:p>
        </p:txBody>
      </p:sp>
      <p:sp>
        <p:nvSpPr>
          <p:cNvPr id="87" name="TextBox 86"/>
          <p:cNvSpPr txBox="1"/>
          <p:nvPr/>
        </p:nvSpPr>
        <p:spPr>
          <a:xfrm>
            <a:off x="6503304" y="3905894"/>
            <a:ext cx="22569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(2</a:t>
            </a:r>
            <a:r>
              <a:rPr lang="en-US" sz="2800" b="1" dirty="0" smtClean="0"/>
              <a:t>260</a:t>
            </a:r>
            <a:r>
              <a:rPr lang="en-US" sz="3200" b="1" dirty="0" smtClean="0"/>
              <a:t> </a:t>
            </a:r>
            <a:r>
              <a:rPr lang="en-US" sz="2400" b="1" dirty="0" smtClean="0"/>
              <a:t>J/g</a:t>
            </a:r>
            <a:r>
              <a:rPr lang="en-US" sz="3200" b="1" dirty="0" smtClean="0"/>
              <a:t>) = </a:t>
            </a:r>
            <a:endParaRPr lang="en-US" sz="3200" b="1" dirty="0"/>
          </a:p>
        </p:txBody>
      </p:sp>
      <p:sp>
        <p:nvSpPr>
          <p:cNvPr id="88" name="TextBox 87"/>
          <p:cNvSpPr txBox="1"/>
          <p:nvPr/>
        </p:nvSpPr>
        <p:spPr>
          <a:xfrm>
            <a:off x="8426278" y="3905894"/>
            <a:ext cx="19126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smtClean="0">
                <a:solidFill>
                  <a:srgbClr val="0070C0"/>
                </a:solidFill>
              </a:rPr>
              <a:t>47686 J</a:t>
            </a:r>
            <a:endParaRPr lang="en-US" sz="3200" b="1" i="1" dirty="0">
              <a:solidFill>
                <a:srgbClr val="0070C0"/>
              </a:solidFill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6165899" y="4737661"/>
            <a:ext cx="11886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Q</a:t>
            </a:r>
            <a:r>
              <a:rPr lang="en-US" sz="3200" b="1" baseline="-25000" dirty="0" smtClean="0"/>
              <a:t>3</a:t>
            </a:r>
            <a:r>
              <a:rPr lang="en-US" sz="3200" b="1" dirty="0" smtClean="0"/>
              <a:t> + </a:t>
            </a:r>
            <a:endParaRPr lang="en-US" sz="3200" b="1" dirty="0"/>
          </a:p>
        </p:txBody>
      </p:sp>
      <p:sp>
        <p:nvSpPr>
          <p:cNvPr id="90" name="TextBox 89"/>
          <p:cNvSpPr txBox="1"/>
          <p:nvPr/>
        </p:nvSpPr>
        <p:spPr>
          <a:xfrm>
            <a:off x="7052146" y="4737661"/>
            <a:ext cx="11886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Q</a:t>
            </a:r>
            <a:r>
              <a:rPr lang="en-US" sz="3200" b="1" baseline="-25000" dirty="0" smtClean="0"/>
              <a:t>4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547938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  <p:bldP spid="24" grpId="0" animBg="1"/>
      <p:bldP spid="25" grpId="0"/>
      <p:bldP spid="26" grpId="0" animBg="1"/>
      <p:bldP spid="33" grpId="0"/>
      <p:bldP spid="34" grpId="0"/>
      <p:bldP spid="35" grpId="0"/>
      <p:bldP spid="36" grpId="0"/>
      <p:bldP spid="37" grpId="0"/>
      <p:bldP spid="38" grpId="0"/>
      <p:bldP spid="39" grpId="0"/>
      <p:bldP spid="41" grpId="0"/>
      <p:bldP spid="42" grpId="0"/>
      <p:bldP spid="45" grpId="0"/>
      <p:bldP spid="46" grpId="0"/>
      <p:bldP spid="58" grpId="0"/>
      <p:bldP spid="27" grpId="0" animBg="1"/>
      <p:bldP spid="28" grpId="0" animBg="1"/>
      <p:bldP spid="59" grpId="0"/>
      <p:bldP spid="60" grpId="0"/>
      <p:bldP spid="61" grpId="0"/>
      <p:bldP spid="62" grpId="0"/>
      <p:bldP spid="64" grpId="0" animBg="1"/>
      <p:bldP spid="65" grpId="0"/>
      <p:bldP spid="66" grpId="0" animBg="1"/>
      <p:bldP spid="67" grpId="0"/>
      <p:bldP spid="68" grpId="0" animBg="1"/>
      <p:bldP spid="69" grpId="0"/>
      <p:bldP spid="72" grpId="0"/>
      <p:bldP spid="74" grpId="0"/>
      <p:bldP spid="75" grpId="0"/>
      <p:bldP spid="76" grpId="0"/>
      <p:bldP spid="77" grpId="0"/>
      <p:bldP spid="78" grpId="0"/>
      <p:bldP spid="79" grpId="0"/>
      <p:bldP spid="83" grpId="0"/>
      <p:bldP spid="84" grpId="0"/>
      <p:bldP spid="85" grpId="0"/>
      <p:bldP spid="86" grpId="0"/>
      <p:bldP spid="87" grpId="0"/>
      <p:bldP spid="88" grpId="0"/>
      <p:bldP spid="89" grpId="0"/>
      <p:bldP spid="9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447" y="0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093" y="1200329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49451" y="171081"/>
            <a:ext cx="12001522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sz="3200" b="1" dirty="0"/>
              <a:t>What is the heat transfer involved when you convert 51 grams of water 0°C to ice at -20.3°C?</a:t>
            </a:r>
          </a:p>
          <a:p>
            <a:endParaRPr lang="en-US" sz="5400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585367" y="4465184"/>
            <a:ext cx="0" cy="2194560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>
            <a:off x="1928271" y="5286251"/>
            <a:ext cx="0" cy="2743200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410227" y="5939059"/>
            <a:ext cx="36576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21947" y="5233333"/>
            <a:ext cx="36576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-46304" y="5032199"/>
            <a:ext cx="700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100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-48951" y="5734031"/>
            <a:ext cx="4186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693106" y="1413448"/>
            <a:ext cx="20517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Freezing</a:t>
            </a:r>
            <a:endParaRPr lang="en-US" sz="3200" b="1" dirty="0"/>
          </a:p>
        </p:txBody>
      </p:sp>
      <p:sp>
        <p:nvSpPr>
          <p:cNvPr id="24" name="Oval 23"/>
          <p:cNvSpPr/>
          <p:nvPr/>
        </p:nvSpPr>
        <p:spPr>
          <a:xfrm>
            <a:off x="183497" y="1477235"/>
            <a:ext cx="457200" cy="4572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2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86051" y="2008675"/>
            <a:ext cx="20517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Cooling ice</a:t>
            </a:r>
            <a:endParaRPr lang="en-US" sz="3200" b="1" dirty="0"/>
          </a:p>
        </p:txBody>
      </p:sp>
      <p:sp>
        <p:nvSpPr>
          <p:cNvPr id="26" name="Oval 25"/>
          <p:cNvSpPr/>
          <p:nvPr/>
        </p:nvSpPr>
        <p:spPr>
          <a:xfrm>
            <a:off x="183497" y="2072462"/>
            <a:ext cx="457200" cy="4572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1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>
            <a:off x="3507351" y="1382467"/>
            <a:ext cx="0" cy="5486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3555219" y="1596078"/>
            <a:ext cx="11886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Q</a:t>
            </a:r>
            <a:r>
              <a:rPr lang="en-US" sz="3200" b="1" baseline="-25000" dirty="0" smtClean="0"/>
              <a:t>2</a:t>
            </a:r>
            <a:r>
              <a:rPr lang="en-US" sz="3200" b="1" dirty="0" smtClean="0"/>
              <a:t> = </a:t>
            </a:r>
            <a:endParaRPr lang="en-US" sz="3200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3554584" y="2290037"/>
            <a:ext cx="11886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Q</a:t>
            </a:r>
            <a:r>
              <a:rPr lang="en-US" sz="3200" b="1" baseline="-25000" dirty="0" smtClean="0"/>
              <a:t>1</a:t>
            </a:r>
            <a:r>
              <a:rPr lang="en-US" sz="3200" b="1" dirty="0" smtClean="0"/>
              <a:t> = </a:t>
            </a:r>
            <a:endParaRPr lang="en-US" sz="3200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4345963" y="1596078"/>
            <a:ext cx="11886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mL = </a:t>
            </a:r>
            <a:endParaRPr lang="en-US" sz="3200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4328143" y="2290037"/>
            <a:ext cx="15557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/>
              <a:t>mC∆T</a:t>
            </a:r>
            <a:r>
              <a:rPr lang="en-US" sz="3200" b="1" dirty="0" smtClean="0"/>
              <a:t> = </a:t>
            </a:r>
            <a:endParaRPr lang="en-US" sz="3200" b="1" dirty="0"/>
          </a:p>
        </p:txBody>
      </p:sp>
      <p:sp>
        <p:nvSpPr>
          <p:cNvPr id="37" name="TextBox 36"/>
          <p:cNvSpPr txBox="1"/>
          <p:nvPr/>
        </p:nvSpPr>
        <p:spPr>
          <a:xfrm>
            <a:off x="5247156" y="1596078"/>
            <a:ext cx="14609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(51g)</a:t>
            </a:r>
            <a:endParaRPr lang="en-US" sz="3200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6169854" y="1333490"/>
            <a:ext cx="22569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(</a:t>
            </a:r>
            <a:r>
              <a:rPr lang="en-US" sz="5400" b="1" dirty="0" smtClean="0"/>
              <a:t>-</a:t>
            </a:r>
            <a:r>
              <a:rPr lang="en-US" sz="3200" b="1" dirty="0" smtClean="0"/>
              <a:t> 334 </a:t>
            </a:r>
            <a:r>
              <a:rPr lang="en-US" sz="2400" b="1" dirty="0" smtClean="0"/>
              <a:t>J/g</a:t>
            </a:r>
            <a:r>
              <a:rPr lang="en-US" sz="3200" b="1" dirty="0" smtClean="0"/>
              <a:t>) = </a:t>
            </a:r>
            <a:endParaRPr lang="en-US" sz="3200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8319942" y="1274374"/>
            <a:ext cx="19126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i="1" dirty="0" smtClean="0">
                <a:solidFill>
                  <a:srgbClr val="0070C0"/>
                </a:solidFill>
              </a:rPr>
              <a:t>-</a:t>
            </a:r>
            <a:r>
              <a:rPr lang="en-US" sz="3200" b="1" i="1" dirty="0" smtClean="0">
                <a:solidFill>
                  <a:srgbClr val="0070C0"/>
                </a:solidFill>
              </a:rPr>
              <a:t> 17034 J</a:t>
            </a:r>
            <a:endParaRPr lang="en-US" sz="3200" b="1" i="1" dirty="0">
              <a:solidFill>
                <a:srgbClr val="0070C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668429" y="2290037"/>
            <a:ext cx="14609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(51g)</a:t>
            </a:r>
            <a:endParaRPr lang="en-US" sz="3200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6539177" y="2290037"/>
            <a:ext cx="16837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(</a:t>
            </a:r>
            <a:r>
              <a:rPr lang="en-US" sz="3200" b="1" dirty="0"/>
              <a:t>2.09</a:t>
            </a:r>
            <a:r>
              <a:rPr lang="en-US" sz="2000" b="1" dirty="0"/>
              <a:t>J/</a:t>
            </a:r>
            <a:r>
              <a:rPr lang="en-US" sz="2000" b="1" dirty="0" err="1"/>
              <a:t>gC</a:t>
            </a:r>
            <a:r>
              <a:rPr lang="en-US" sz="3200" b="1" dirty="0"/>
              <a:t>)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018751" y="6033890"/>
            <a:ext cx="8440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B050"/>
                </a:solidFill>
              </a:rPr>
              <a:t>∆T</a:t>
            </a:r>
            <a:r>
              <a:rPr lang="en-US" sz="3200" b="1" baseline="-25000" dirty="0" smtClean="0">
                <a:solidFill>
                  <a:srgbClr val="00B050"/>
                </a:solidFill>
              </a:rPr>
              <a:t>1</a:t>
            </a:r>
            <a:r>
              <a:rPr lang="en-US" sz="3200" b="1" dirty="0" smtClean="0">
                <a:solidFill>
                  <a:srgbClr val="00B050"/>
                </a:solidFill>
              </a:rPr>
              <a:t>  </a:t>
            </a:r>
            <a:endParaRPr lang="en-US" sz="3200" b="1" dirty="0">
              <a:solidFill>
                <a:srgbClr val="00B05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8009177" y="2290037"/>
            <a:ext cx="24450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(</a:t>
            </a:r>
            <a:r>
              <a:rPr lang="en-US" sz="3200" b="1" dirty="0" smtClean="0">
                <a:solidFill>
                  <a:srgbClr val="00B050"/>
                </a:solidFill>
              </a:rPr>
              <a:t>-20.3°- 0°</a:t>
            </a:r>
            <a:r>
              <a:rPr lang="en-US" sz="3200" b="1" dirty="0" smtClean="0"/>
              <a:t>) =</a:t>
            </a:r>
            <a:endParaRPr lang="en-US" sz="3200" b="1" dirty="0"/>
          </a:p>
        </p:txBody>
      </p:sp>
      <p:cxnSp>
        <p:nvCxnSpPr>
          <p:cNvPr id="50" name="Straight Connector 49"/>
          <p:cNvCxnSpPr/>
          <p:nvPr/>
        </p:nvCxnSpPr>
        <p:spPr>
          <a:xfrm flipV="1">
            <a:off x="1710172" y="5225523"/>
            <a:ext cx="352986" cy="74850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2031166" y="5230513"/>
            <a:ext cx="82296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923356" y="5953272"/>
            <a:ext cx="82296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V="1">
            <a:off x="599494" y="5952631"/>
            <a:ext cx="352986" cy="74850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V="1">
            <a:off x="716174" y="5904089"/>
            <a:ext cx="246663" cy="569343"/>
          </a:xfrm>
          <a:prstGeom prst="line">
            <a:avLst/>
          </a:prstGeom>
          <a:ln w="152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flipV="1">
            <a:off x="2830027" y="4487688"/>
            <a:ext cx="352986" cy="74850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599494" y="6248305"/>
            <a:ext cx="274320" cy="2743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1536876" y="5825321"/>
            <a:ext cx="274320" cy="2743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TextBox 58"/>
          <p:cNvSpPr txBox="1"/>
          <p:nvPr/>
        </p:nvSpPr>
        <p:spPr>
          <a:xfrm>
            <a:off x="3559918" y="3041526"/>
            <a:ext cx="11886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Q</a:t>
            </a:r>
            <a:r>
              <a:rPr lang="en-US" sz="3200" b="1" baseline="-25000" dirty="0" smtClean="0"/>
              <a:t>T</a:t>
            </a:r>
            <a:r>
              <a:rPr lang="en-US" sz="3200" b="1" dirty="0" smtClean="0"/>
              <a:t> = </a:t>
            </a:r>
            <a:endParaRPr lang="en-US" sz="3200" b="1" dirty="0"/>
          </a:p>
        </p:txBody>
      </p:sp>
      <p:sp>
        <p:nvSpPr>
          <p:cNvPr id="60" name="TextBox 59"/>
          <p:cNvSpPr txBox="1"/>
          <p:nvPr/>
        </p:nvSpPr>
        <p:spPr>
          <a:xfrm>
            <a:off x="4447002" y="3041526"/>
            <a:ext cx="11886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Q</a:t>
            </a:r>
            <a:r>
              <a:rPr lang="en-US" sz="3200" b="1" baseline="-25000" dirty="0" smtClean="0"/>
              <a:t>2</a:t>
            </a:r>
            <a:r>
              <a:rPr lang="en-US" sz="3200" b="1" dirty="0" smtClean="0"/>
              <a:t> + </a:t>
            </a:r>
            <a:endParaRPr lang="en-US" sz="3200" b="1" dirty="0"/>
          </a:p>
        </p:txBody>
      </p:sp>
      <p:sp>
        <p:nvSpPr>
          <p:cNvPr id="61" name="TextBox 60"/>
          <p:cNvSpPr txBox="1"/>
          <p:nvPr/>
        </p:nvSpPr>
        <p:spPr>
          <a:xfrm>
            <a:off x="5333249" y="3041526"/>
            <a:ext cx="11886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Q</a:t>
            </a:r>
            <a:r>
              <a:rPr lang="en-US" sz="3200" b="1" baseline="-25000" dirty="0"/>
              <a:t>1</a:t>
            </a:r>
            <a:endParaRPr lang="en-US" sz="3200" b="1" dirty="0"/>
          </a:p>
        </p:txBody>
      </p:sp>
      <p:sp>
        <p:nvSpPr>
          <p:cNvPr id="62" name="TextBox 61"/>
          <p:cNvSpPr txBox="1"/>
          <p:nvPr/>
        </p:nvSpPr>
        <p:spPr>
          <a:xfrm>
            <a:off x="4405485" y="3449521"/>
            <a:ext cx="268239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= </a:t>
            </a:r>
            <a:r>
              <a:rPr lang="en-US" sz="6000" b="1" i="1" dirty="0" smtClean="0">
                <a:solidFill>
                  <a:srgbClr val="FF0000"/>
                </a:solidFill>
              </a:rPr>
              <a:t>-</a:t>
            </a:r>
            <a:r>
              <a:rPr lang="en-US" sz="3200" b="1" i="1" dirty="0" smtClean="0">
                <a:solidFill>
                  <a:srgbClr val="FF0000"/>
                </a:solidFill>
              </a:rPr>
              <a:t>19197.78 J</a:t>
            </a:r>
            <a:endParaRPr lang="en-US" sz="3200" b="1" i="1" dirty="0">
              <a:solidFill>
                <a:srgbClr val="FF0000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242644" y="2738903"/>
            <a:ext cx="307151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/>
              <a:t>Going backwards! </a:t>
            </a:r>
          </a:p>
          <a:p>
            <a:r>
              <a:rPr lang="en-US" sz="2400" i="1" dirty="0" smtClean="0"/>
              <a:t>L will be negative!</a:t>
            </a:r>
          </a:p>
          <a:p>
            <a:r>
              <a:rPr lang="en-US" sz="2400" i="1" dirty="0" smtClean="0"/>
              <a:t>∆T will be negative</a:t>
            </a:r>
          </a:p>
          <a:p>
            <a:r>
              <a:rPr lang="en-US" sz="2400" i="1" dirty="0" smtClean="0"/>
              <a:t>Q will be negative!</a:t>
            </a:r>
            <a:endParaRPr lang="en-US" sz="2400" i="1" dirty="0"/>
          </a:p>
        </p:txBody>
      </p:sp>
      <p:sp>
        <p:nvSpPr>
          <p:cNvPr id="64" name="Rectangle 63"/>
          <p:cNvSpPr/>
          <p:nvPr/>
        </p:nvSpPr>
        <p:spPr>
          <a:xfrm>
            <a:off x="4345963" y="3778811"/>
            <a:ext cx="2619289" cy="58477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2436359" y="5495886"/>
            <a:ext cx="11686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u="sng" dirty="0" smtClean="0"/>
              <a:t>LIQUID</a:t>
            </a:r>
            <a:r>
              <a:rPr lang="en-US" sz="2400" i="1" dirty="0" smtClean="0"/>
              <a:t> </a:t>
            </a:r>
            <a:br>
              <a:rPr lang="en-US" sz="2400" i="1" dirty="0" smtClean="0"/>
            </a:br>
            <a:r>
              <a:rPr lang="en-US" sz="2400" i="1" dirty="0" smtClean="0"/>
              <a:t>@ 0°c</a:t>
            </a:r>
            <a:endParaRPr lang="en-US" sz="2400" i="1" u="sng" dirty="0"/>
          </a:p>
        </p:txBody>
      </p:sp>
      <p:cxnSp>
        <p:nvCxnSpPr>
          <p:cNvPr id="9" name="Straight Arrow Connector 8"/>
          <p:cNvCxnSpPr/>
          <p:nvPr/>
        </p:nvCxnSpPr>
        <p:spPr>
          <a:xfrm flipH="1" flipV="1">
            <a:off x="1887719" y="5966714"/>
            <a:ext cx="548640" cy="31132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10185269" y="1969002"/>
            <a:ext cx="212187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i="1" dirty="0" smtClean="0">
                <a:solidFill>
                  <a:srgbClr val="0070C0"/>
                </a:solidFill>
              </a:rPr>
              <a:t>-</a:t>
            </a:r>
            <a:r>
              <a:rPr lang="en-US" sz="3200" b="1" i="1" dirty="0" smtClean="0">
                <a:solidFill>
                  <a:srgbClr val="0070C0"/>
                </a:solidFill>
              </a:rPr>
              <a:t>2163.78 J</a:t>
            </a:r>
            <a:endParaRPr lang="en-US" sz="3200" b="1" i="1" dirty="0">
              <a:solidFill>
                <a:srgbClr val="0070C0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4857834" y="4445938"/>
            <a:ext cx="719313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/>
              <a:t>Negative because energy was RELEASED!</a:t>
            </a:r>
          </a:p>
          <a:p>
            <a:r>
              <a:rPr lang="en-US" sz="2800" i="1" dirty="0" smtClean="0"/>
              <a:t>Cooling down is EXOTHERMIC!</a:t>
            </a:r>
          </a:p>
          <a:p>
            <a:r>
              <a:rPr lang="en-US" sz="2800" i="1" dirty="0" smtClean="0"/>
              <a:t>Yes, that seems strange to us but it is true!</a:t>
            </a:r>
            <a:endParaRPr lang="en-US" sz="2800" i="1" dirty="0"/>
          </a:p>
        </p:txBody>
      </p:sp>
    </p:spTree>
    <p:extLst>
      <p:ext uri="{BB962C8B-B14F-4D97-AF65-F5344CB8AC3E}">
        <p14:creationId xmlns:p14="http://schemas.microsoft.com/office/powerpoint/2010/main" val="1359814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  <p:bldP spid="24" grpId="0" animBg="1"/>
      <p:bldP spid="25" grpId="0"/>
      <p:bldP spid="26" grpId="0" animBg="1"/>
      <p:bldP spid="33" grpId="0"/>
      <p:bldP spid="34" grpId="0"/>
      <p:bldP spid="35" grpId="0"/>
      <p:bldP spid="36" grpId="0"/>
      <p:bldP spid="37" grpId="0"/>
      <p:bldP spid="38" grpId="0"/>
      <p:bldP spid="39" grpId="0"/>
      <p:bldP spid="41" grpId="0"/>
      <p:bldP spid="42" grpId="0"/>
      <p:bldP spid="45" grpId="0"/>
      <p:bldP spid="46" grpId="0"/>
      <p:bldP spid="27" grpId="0" animBg="1"/>
      <p:bldP spid="28" grpId="0" animBg="1"/>
      <p:bldP spid="59" grpId="0"/>
      <p:bldP spid="60" grpId="0"/>
      <p:bldP spid="61" grpId="0"/>
      <p:bldP spid="62" grpId="0"/>
      <p:bldP spid="63" grpId="0" uiExpand="1" build="p"/>
      <p:bldP spid="64" grpId="0" animBg="1"/>
      <p:bldP spid="43" grpId="0"/>
      <p:bldP spid="47" grpId="0"/>
      <p:bldP spid="48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-4354" y="1200329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1219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 smtClean="0">
                <a:latin typeface="Agency FB" panose="020B0503020202020204" pitchFamily="34" charset="0"/>
              </a:rPr>
              <a:t>What do they show us?</a:t>
            </a:r>
            <a:endParaRPr lang="en-US" sz="7200" b="1" dirty="0">
              <a:latin typeface="Agency FB" panose="020B0503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91886" y="1593669"/>
            <a:ext cx="11800114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400" dirty="0" smtClean="0"/>
              <a:t> Heating or cooling </a:t>
            </a:r>
            <a:r>
              <a:rPr lang="en-US" sz="4400" dirty="0" smtClean="0">
                <a:sym typeface="Wingdings" panose="05000000000000000000" pitchFamily="2" charset="2"/>
              </a:rPr>
              <a:t> </a:t>
            </a:r>
            <a:r>
              <a:rPr lang="en-US" sz="4000" i="1" dirty="0" smtClean="0">
                <a:sym typeface="Wingdings" panose="05000000000000000000" pitchFamily="2" charset="2"/>
              </a:rPr>
              <a:t>the sloped parts of graph </a:t>
            </a:r>
            <a:endParaRPr lang="en-US" sz="4000" i="1" dirty="0" smtClean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400" dirty="0" smtClean="0">
                <a:sym typeface="Wingdings" panose="05000000000000000000" pitchFamily="2" charset="2"/>
              </a:rPr>
              <a:t> Phase changes  </a:t>
            </a:r>
            <a:r>
              <a:rPr lang="en-US" sz="4000" i="1" dirty="0" smtClean="0">
                <a:sym typeface="Wingdings" panose="05000000000000000000" pitchFamily="2" charset="2"/>
              </a:rPr>
              <a:t>the flat parts of graph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44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4572000" y="3336200"/>
            <a:ext cx="13063" cy="218506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 flipV="1">
            <a:off x="4572001" y="5495925"/>
            <a:ext cx="2834639" cy="25343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233117" y="5566989"/>
            <a:ext cx="34094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TIME</a:t>
            </a:r>
            <a:endParaRPr lang="en-US" b="1" dirty="0"/>
          </a:p>
        </p:txBody>
      </p:sp>
      <p:sp>
        <p:nvSpPr>
          <p:cNvPr id="13" name="TextBox 12"/>
          <p:cNvSpPr txBox="1"/>
          <p:nvPr/>
        </p:nvSpPr>
        <p:spPr>
          <a:xfrm rot="16200000">
            <a:off x="3154751" y="4122178"/>
            <a:ext cx="21567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TEMP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4169013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447" y="0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093" y="1200329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49451" y="171081"/>
            <a:ext cx="1200152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en-US" sz="3200" b="1" dirty="0"/>
              <a:t>What is the energy absorbed when you melt 75 grams of ice at -5°C to water at 90°C?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585367" y="4508043"/>
            <a:ext cx="0" cy="2194560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>
            <a:off x="1939918" y="5329534"/>
            <a:ext cx="0" cy="2743200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410227" y="5939059"/>
            <a:ext cx="36576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21947" y="5233333"/>
            <a:ext cx="36576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-46304" y="5032199"/>
            <a:ext cx="700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100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-48951" y="5734031"/>
            <a:ext cx="4186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693106" y="1413448"/>
            <a:ext cx="20517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Heat ice</a:t>
            </a:r>
            <a:endParaRPr lang="en-US" sz="3200" b="1" dirty="0"/>
          </a:p>
        </p:txBody>
      </p:sp>
      <p:sp>
        <p:nvSpPr>
          <p:cNvPr id="24" name="Oval 23"/>
          <p:cNvSpPr/>
          <p:nvPr/>
        </p:nvSpPr>
        <p:spPr>
          <a:xfrm>
            <a:off x="183497" y="1477235"/>
            <a:ext cx="457200" cy="4572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1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86051" y="2008675"/>
            <a:ext cx="20517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Melt ice</a:t>
            </a:r>
            <a:endParaRPr lang="en-US" sz="3200" b="1" dirty="0"/>
          </a:p>
        </p:txBody>
      </p:sp>
      <p:sp>
        <p:nvSpPr>
          <p:cNvPr id="26" name="Oval 25"/>
          <p:cNvSpPr/>
          <p:nvPr/>
        </p:nvSpPr>
        <p:spPr>
          <a:xfrm>
            <a:off x="183497" y="2072462"/>
            <a:ext cx="457200" cy="4572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2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>
            <a:off x="3507351" y="1382467"/>
            <a:ext cx="0" cy="5486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3586921" y="2524761"/>
            <a:ext cx="11886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Q</a:t>
            </a:r>
            <a:r>
              <a:rPr lang="en-US" sz="3200" b="1" baseline="-25000" dirty="0" smtClean="0"/>
              <a:t>2</a:t>
            </a:r>
            <a:r>
              <a:rPr lang="en-US" sz="3200" b="1" dirty="0" smtClean="0"/>
              <a:t> = </a:t>
            </a:r>
            <a:endParaRPr lang="en-US" sz="3200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3586921" y="3220527"/>
            <a:ext cx="11886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Q</a:t>
            </a:r>
            <a:r>
              <a:rPr lang="en-US" sz="3200" b="1" baseline="-25000" dirty="0" smtClean="0"/>
              <a:t>3</a:t>
            </a:r>
            <a:r>
              <a:rPr lang="en-US" sz="3200" b="1" dirty="0" smtClean="0"/>
              <a:t> = </a:t>
            </a:r>
            <a:endParaRPr lang="en-US" sz="3200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4360480" y="2524761"/>
            <a:ext cx="11886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mL = </a:t>
            </a:r>
            <a:endParaRPr lang="en-US" sz="3200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4360480" y="3220527"/>
            <a:ext cx="15557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/>
              <a:t>mC∆T</a:t>
            </a:r>
            <a:r>
              <a:rPr lang="en-US" sz="3200" b="1" dirty="0" smtClean="0"/>
              <a:t> = </a:t>
            </a:r>
            <a:endParaRPr lang="en-US" sz="3200" b="1" dirty="0"/>
          </a:p>
        </p:txBody>
      </p:sp>
      <p:sp>
        <p:nvSpPr>
          <p:cNvPr id="37" name="TextBox 36"/>
          <p:cNvSpPr txBox="1"/>
          <p:nvPr/>
        </p:nvSpPr>
        <p:spPr>
          <a:xfrm>
            <a:off x="5312836" y="2524761"/>
            <a:ext cx="14609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(75g)</a:t>
            </a:r>
            <a:endParaRPr lang="en-US" sz="3200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6175608" y="2524761"/>
            <a:ext cx="22569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(334 </a:t>
            </a:r>
            <a:r>
              <a:rPr lang="en-US" sz="2400" b="1" dirty="0" smtClean="0"/>
              <a:t>J/g</a:t>
            </a:r>
            <a:r>
              <a:rPr lang="en-US" sz="3200" b="1" dirty="0" smtClean="0"/>
              <a:t>) = </a:t>
            </a:r>
            <a:endParaRPr lang="en-US" sz="3200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7955702" y="2524761"/>
            <a:ext cx="19126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smtClean="0">
                <a:solidFill>
                  <a:srgbClr val="0070C0"/>
                </a:solidFill>
              </a:rPr>
              <a:t>25050 J</a:t>
            </a:r>
            <a:endParaRPr lang="en-US" sz="3200" b="1" i="1" dirty="0">
              <a:solidFill>
                <a:srgbClr val="0070C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749037" y="3220527"/>
            <a:ext cx="14609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(75g)</a:t>
            </a:r>
            <a:endParaRPr lang="en-US" sz="3200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6620928" y="3220527"/>
            <a:ext cx="16837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(4.18</a:t>
            </a:r>
            <a:r>
              <a:rPr lang="en-US" sz="2000" b="1" dirty="0" smtClean="0"/>
              <a:t>J/</a:t>
            </a:r>
            <a:r>
              <a:rPr lang="en-US" sz="2000" b="1" dirty="0" err="1" smtClean="0"/>
              <a:t>gC</a:t>
            </a:r>
            <a:r>
              <a:rPr lang="en-US" sz="3200" b="1" dirty="0" smtClean="0"/>
              <a:t>)</a:t>
            </a:r>
            <a:endParaRPr lang="en-US" sz="3200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1002726" y="6062355"/>
            <a:ext cx="8440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B050"/>
                </a:solidFill>
              </a:rPr>
              <a:t>∆T</a:t>
            </a:r>
            <a:r>
              <a:rPr lang="en-US" sz="3200" b="1" baseline="-25000" dirty="0" smtClean="0">
                <a:solidFill>
                  <a:srgbClr val="00B050"/>
                </a:solidFill>
              </a:rPr>
              <a:t>1</a:t>
            </a:r>
            <a:r>
              <a:rPr lang="en-US" sz="3200" b="1" dirty="0" smtClean="0">
                <a:solidFill>
                  <a:srgbClr val="00B050"/>
                </a:solidFill>
              </a:rPr>
              <a:t>  </a:t>
            </a:r>
            <a:endParaRPr lang="en-US" sz="3200" b="1" dirty="0">
              <a:solidFill>
                <a:srgbClr val="00B05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8087791" y="3220527"/>
            <a:ext cx="22664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(</a:t>
            </a:r>
            <a:r>
              <a:rPr lang="en-US" sz="3200" b="1" dirty="0" smtClean="0">
                <a:solidFill>
                  <a:srgbClr val="00B050"/>
                </a:solidFill>
              </a:rPr>
              <a:t>90° - 0°</a:t>
            </a:r>
            <a:r>
              <a:rPr lang="en-US" sz="3200" b="1" dirty="0" smtClean="0"/>
              <a:t>) =</a:t>
            </a:r>
            <a:endParaRPr lang="en-US" sz="3200" b="1" dirty="0"/>
          </a:p>
        </p:txBody>
      </p:sp>
      <p:cxnSp>
        <p:nvCxnSpPr>
          <p:cNvPr id="50" name="Straight Connector 49"/>
          <p:cNvCxnSpPr/>
          <p:nvPr/>
        </p:nvCxnSpPr>
        <p:spPr>
          <a:xfrm flipV="1">
            <a:off x="1710172" y="5225523"/>
            <a:ext cx="352986" cy="74850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2031166" y="5230513"/>
            <a:ext cx="82296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923356" y="5953272"/>
            <a:ext cx="82296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V="1">
            <a:off x="599494" y="5952631"/>
            <a:ext cx="352986" cy="74850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flipV="1">
            <a:off x="2830027" y="4487688"/>
            <a:ext cx="352986" cy="74850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V="1">
            <a:off x="760508" y="5914180"/>
            <a:ext cx="224022" cy="462057"/>
          </a:xfrm>
          <a:prstGeom prst="line">
            <a:avLst/>
          </a:prstGeom>
          <a:ln w="152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10157485" y="3220527"/>
            <a:ext cx="18007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smtClean="0">
                <a:solidFill>
                  <a:srgbClr val="0070C0"/>
                </a:solidFill>
              </a:rPr>
              <a:t>28215 J</a:t>
            </a:r>
            <a:endParaRPr lang="en-US" sz="3200" b="1" i="1" dirty="0">
              <a:solidFill>
                <a:srgbClr val="0070C0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615389" y="6250510"/>
            <a:ext cx="274320" cy="2743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TextBox 58"/>
          <p:cNvSpPr txBox="1"/>
          <p:nvPr/>
        </p:nvSpPr>
        <p:spPr>
          <a:xfrm>
            <a:off x="3586921" y="4741744"/>
            <a:ext cx="11886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Q</a:t>
            </a:r>
            <a:r>
              <a:rPr lang="en-US" sz="3200" b="1" baseline="-25000" dirty="0" smtClean="0"/>
              <a:t>T</a:t>
            </a:r>
            <a:r>
              <a:rPr lang="en-US" sz="3200" b="1" dirty="0" smtClean="0"/>
              <a:t> = </a:t>
            </a:r>
            <a:endParaRPr lang="en-US" sz="3200" b="1" dirty="0"/>
          </a:p>
        </p:txBody>
      </p:sp>
      <p:sp>
        <p:nvSpPr>
          <p:cNvPr id="60" name="TextBox 59"/>
          <p:cNvSpPr txBox="1"/>
          <p:nvPr/>
        </p:nvSpPr>
        <p:spPr>
          <a:xfrm>
            <a:off x="4401424" y="4741744"/>
            <a:ext cx="11886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Q</a:t>
            </a:r>
            <a:r>
              <a:rPr lang="en-US" sz="3200" b="1" baseline="-25000" dirty="0" smtClean="0"/>
              <a:t>1</a:t>
            </a:r>
            <a:r>
              <a:rPr lang="en-US" sz="3200" b="1" dirty="0" smtClean="0"/>
              <a:t> + </a:t>
            </a:r>
            <a:endParaRPr lang="en-US" sz="3200" b="1" dirty="0"/>
          </a:p>
        </p:txBody>
      </p:sp>
      <p:sp>
        <p:nvSpPr>
          <p:cNvPr id="61" name="TextBox 60"/>
          <p:cNvSpPr txBox="1"/>
          <p:nvPr/>
        </p:nvSpPr>
        <p:spPr>
          <a:xfrm>
            <a:off x="5224065" y="4741744"/>
            <a:ext cx="11886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Q</a:t>
            </a:r>
            <a:r>
              <a:rPr lang="en-US" sz="3200" b="1" baseline="-25000" dirty="0" smtClean="0"/>
              <a:t>2  </a:t>
            </a:r>
            <a:r>
              <a:rPr lang="en-US" sz="3200" b="1" dirty="0" smtClean="0"/>
              <a:t>+</a:t>
            </a:r>
            <a:endParaRPr lang="en-US" sz="3200" b="1" dirty="0"/>
          </a:p>
        </p:txBody>
      </p:sp>
      <p:sp>
        <p:nvSpPr>
          <p:cNvPr id="62" name="TextBox 61"/>
          <p:cNvSpPr txBox="1"/>
          <p:nvPr/>
        </p:nvSpPr>
        <p:spPr>
          <a:xfrm>
            <a:off x="4569833" y="5479029"/>
            <a:ext cx="24357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= </a:t>
            </a:r>
            <a:r>
              <a:rPr lang="en-US" sz="3200" b="1" i="1" dirty="0" smtClean="0">
                <a:solidFill>
                  <a:srgbClr val="FF0000"/>
                </a:solidFill>
              </a:rPr>
              <a:t>54048.75 J</a:t>
            </a:r>
            <a:endParaRPr lang="en-US" sz="3200" b="1" i="1" dirty="0">
              <a:solidFill>
                <a:srgbClr val="FF0000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4468795" y="5479029"/>
            <a:ext cx="2536815" cy="58477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TextBox 64"/>
          <p:cNvSpPr txBox="1"/>
          <p:nvPr/>
        </p:nvSpPr>
        <p:spPr>
          <a:xfrm>
            <a:off x="686051" y="2667689"/>
            <a:ext cx="20517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Heat liquid</a:t>
            </a:r>
            <a:endParaRPr lang="en-US" sz="3200" b="1" dirty="0"/>
          </a:p>
        </p:txBody>
      </p:sp>
      <p:sp>
        <p:nvSpPr>
          <p:cNvPr id="66" name="Oval 65"/>
          <p:cNvSpPr/>
          <p:nvPr/>
        </p:nvSpPr>
        <p:spPr>
          <a:xfrm>
            <a:off x="176442" y="2731476"/>
            <a:ext cx="457200" cy="4572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3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572054" y="3257474"/>
            <a:ext cx="31116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You aren’t “finishing” line 3! Stop early! Careful with you ∆T !</a:t>
            </a:r>
            <a:endParaRPr lang="en-US" sz="2400" i="1" dirty="0"/>
          </a:p>
        </p:txBody>
      </p:sp>
      <p:cxnSp>
        <p:nvCxnSpPr>
          <p:cNvPr id="73" name="Straight Connector 72"/>
          <p:cNvCxnSpPr/>
          <p:nvPr/>
        </p:nvCxnSpPr>
        <p:spPr>
          <a:xfrm flipV="1">
            <a:off x="1716743" y="5499514"/>
            <a:ext cx="184048" cy="476608"/>
          </a:xfrm>
          <a:prstGeom prst="line">
            <a:avLst/>
          </a:prstGeom>
          <a:ln w="152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2075446" y="5388535"/>
            <a:ext cx="8440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B050"/>
                </a:solidFill>
              </a:rPr>
              <a:t>∆T</a:t>
            </a:r>
            <a:r>
              <a:rPr lang="en-US" sz="3200" b="1" baseline="-25000" dirty="0" smtClean="0">
                <a:solidFill>
                  <a:srgbClr val="00B050"/>
                </a:solidFill>
              </a:rPr>
              <a:t>3</a:t>
            </a:r>
            <a:r>
              <a:rPr lang="en-US" sz="3200" b="1" dirty="0" smtClean="0">
                <a:solidFill>
                  <a:srgbClr val="00B050"/>
                </a:solidFill>
              </a:rPr>
              <a:t>  </a:t>
            </a:r>
            <a:endParaRPr lang="en-US" sz="3200" b="1" dirty="0">
              <a:solidFill>
                <a:srgbClr val="00B050"/>
              </a:solidFill>
            </a:endParaRPr>
          </a:p>
        </p:txBody>
      </p:sp>
      <p:sp>
        <p:nvSpPr>
          <p:cNvPr id="28" name="Oval 27"/>
          <p:cNvSpPr/>
          <p:nvPr/>
        </p:nvSpPr>
        <p:spPr>
          <a:xfrm>
            <a:off x="1766012" y="5379344"/>
            <a:ext cx="274320" cy="2743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TextBox 73"/>
          <p:cNvSpPr txBox="1"/>
          <p:nvPr/>
        </p:nvSpPr>
        <p:spPr>
          <a:xfrm>
            <a:off x="3586921" y="1829880"/>
            <a:ext cx="11886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Q</a:t>
            </a:r>
            <a:r>
              <a:rPr lang="en-US" sz="3200" b="1" baseline="-25000" dirty="0" smtClean="0"/>
              <a:t>1</a:t>
            </a:r>
            <a:r>
              <a:rPr lang="en-US" sz="3200" b="1" dirty="0" smtClean="0"/>
              <a:t> = </a:t>
            </a:r>
            <a:endParaRPr lang="en-US" sz="3200" b="1" dirty="0"/>
          </a:p>
        </p:txBody>
      </p:sp>
      <p:sp>
        <p:nvSpPr>
          <p:cNvPr id="75" name="TextBox 74"/>
          <p:cNvSpPr txBox="1"/>
          <p:nvPr/>
        </p:nvSpPr>
        <p:spPr>
          <a:xfrm>
            <a:off x="4360480" y="1829880"/>
            <a:ext cx="15557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/>
              <a:t>mC∆T</a:t>
            </a:r>
            <a:r>
              <a:rPr lang="en-US" sz="3200" b="1" dirty="0" smtClean="0"/>
              <a:t> = </a:t>
            </a:r>
            <a:endParaRPr lang="en-US" sz="3200" b="1" dirty="0"/>
          </a:p>
        </p:txBody>
      </p:sp>
      <p:sp>
        <p:nvSpPr>
          <p:cNvPr id="76" name="TextBox 75"/>
          <p:cNvSpPr txBox="1"/>
          <p:nvPr/>
        </p:nvSpPr>
        <p:spPr>
          <a:xfrm>
            <a:off x="5700766" y="1829880"/>
            <a:ext cx="14609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(75g)</a:t>
            </a:r>
            <a:endParaRPr lang="en-US" sz="3200" b="1" dirty="0"/>
          </a:p>
        </p:txBody>
      </p:sp>
      <p:sp>
        <p:nvSpPr>
          <p:cNvPr id="77" name="TextBox 76"/>
          <p:cNvSpPr txBox="1"/>
          <p:nvPr/>
        </p:nvSpPr>
        <p:spPr>
          <a:xfrm>
            <a:off x="6559009" y="1829880"/>
            <a:ext cx="16837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(2.09</a:t>
            </a:r>
            <a:r>
              <a:rPr lang="en-US" sz="2000" b="1" dirty="0" smtClean="0"/>
              <a:t>J/</a:t>
            </a:r>
            <a:r>
              <a:rPr lang="en-US" sz="2000" b="1" dirty="0" err="1" smtClean="0"/>
              <a:t>gC</a:t>
            </a:r>
            <a:r>
              <a:rPr lang="en-US" sz="3200" b="1" dirty="0" smtClean="0"/>
              <a:t>)</a:t>
            </a:r>
            <a:endParaRPr lang="en-US" sz="3200" b="1" dirty="0"/>
          </a:p>
        </p:txBody>
      </p:sp>
      <p:sp>
        <p:nvSpPr>
          <p:cNvPr id="78" name="TextBox 77"/>
          <p:cNvSpPr txBox="1"/>
          <p:nvPr/>
        </p:nvSpPr>
        <p:spPr>
          <a:xfrm>
            <a:off x="8040160" y="1829880"/>
            <a:ext cx="22664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(</a:t>
            </a:r>
            <a:r>
              <a:rPr lang="en-US" sz="3200" b="1" dirty="0" smtClean="0">
                <a:solidFill>
                  <a:srgbClr val="00B050"/>
                </a:solidFill>
              </a:rPr>
              <a:t>0°       5°</a:t>
            </a:r>
            <a:r>
              <a:rPr lang="en-US" sz="3200" b="1" dirty="0" smtClean="0"/>
              <a:t>) =</a:t>
            </a:r>
            <a:endParaRPr lang="en-US" sz="3200" b="1" dirty="0"/>
          </a:p>
        </p:txBody>
      </p:sp>
      <p:sp>
        <p:nvSpPr>
          <p:cNvPr id="79" name="TextBox 78"/>
          <p:cNvSpPr txBox="1"/>
          <p:nvPr/>
        </p:nvSpPr>
        <p:spPr>
          <a:xfrm>
            <a:off x="10109854" y="1829880"/>
            <a:ext cx="18007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smtClean="0">
                <a:solidFill>
                  <a:srgbClr val="0070C0"/>
                </a:solidFill>
              </a:rPr>
              <a:t>783.75 J</a:t>
            </a:r>
            <a:endParaRPr lang="en-US" sz="3200" b="1" i="1" dirty="0">
              <a:solidFill>
                <a:srgbClr val="0070C0"/>
              </a:solidFill>
            </a:endParaRPr>
          </a:p>
        </p:txBody>
      </p:sp>
      <p:cxnSp>
        <p:nvCxnSpPr>
          <p:cNvPr id="81" name="Straight Connector 80"/>
          <p:cNvCxnSpPr/>
          <p:nvPr/>
        </p:nvCxnSpPr>
        <p:spPr>
          <a:xfrm>
            <a:off x="8926328" y="2037009"/>
            <a:ext cx="228600" cy="0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8740588" y="2169322"/>
            <a:ext cx="228600" cy="0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7159936" y="1443378"/>
            <a:ext cx="33899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 smtClean="0"/>
              <a:t>Double Negative! Be Careful!</a:t>
            </a:r>
            <a:endParaRPr lang="en-US" sz="2000" i="1" dirty="0"/>
          </a:p>
        </p:txBody>
      </p:sp>
      <p:sp>
        <p:nvSpPr>
          <p:cNvPr id="89" name="TextBox 88"/>
          <p:cNvSpPr txBox="1"/>
          <p:nvPr/>
        </p:nvSpPr>
        <p:spPr>
          <a:xfrm>
            <a:off x="6165899" y="4737661"/>
            <a:ext cx="11886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Q</a:t>
            </a:r>
            <a:r>
              <a:rPr lang="en-US" sz="3200" b="1" baseline="-25000" dirty="0" smtClean="0"/>
              <a:t>3</a:t>
            </a:r>
            <a:r>
              <a:rPr lang="en-US" sz="3200" b="1" dirty="0" smtClean="0"/>
              <a:t>  </a:t>
            </a:r>
            <a:endParaRPr lang="en-US" sz="3200" b="1" dirty="0"/>
          </a:p>
        </p:txBody>
      </p:sp>
      <p:sp>
        <p:nvSpPr>
          <p:cNvPr id="70" name="TextBox 69"/>
          <p:cNvSpPr txBox="1"/>
          <p:nvPr/>
        </p:nvSpPr>
        <p:spPr>
          <a:xfrm>
            <a:off x="7274236" y="3801508"/>
            <a:ext cx="338990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dirty="0" smtClean="0"/>
              <a:t>CAREFUL!</a:t>
            </a:r>
          </a:p>
          <a:p>
            <a:pPr algn="ctr"/>
            <a:r>
              <a:rPr lang="en-US" sz="2000" i="1" dirty="0" smtClean="0"/>
              <a:t>You are only going to 90°C ! You are stopping early!</a:t>
            </a:r>
          </a:p>
          <a:p>
            <a:pPr algn="ctr"/>
            <a:r>
              <a:rPr lang="en-US" sz="2000" i="1" dirty="0" err="1" smtClean="0"/>
              <a:t>Tfinal</a:t>
            </a:r>
            <a:r>
              <a:rPr lang="en-US" sz="2000" i="1" dirty="0" smtClean="0"/>
              <a:t> = 90°C</a:t>
            </a:r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2442353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  <p:bldP spid="24" grpId="0" animBg="1"/>
      <p:bldP spid="25" grpId="0"/>
      <p:bldP spid="26" grpId="0" animBg="1"/>
      <p:bldP spid="33" grpId="0"/>
      <p:bldP spid="34" grpId="0"/>
      <p:bldP spid="35" grpId="0"/>
      <p:bldP spid="36" grpId="0"/>
      <p:bldP spid="37" grpId="0"/>
      <p:bldP spid="38" grpId="0"/>
      <p:bldP spid="39" grpId="0"/>
      <p:bldP spid="41" grpId="0"/>
      <p:bldP spid="42" grpId="0"/>
      <p:bldP spid="45" grpId="0"/>
      <p:bldP spid="46" grpId="0"/>
      <p:bldP spid="58" grpId="0"/>
      <p:bldP spid="27" grpId="0" animBg="1"/>
      <p:bldP spid="59" grpId="0"/>
      <p:bldP spid="60" grpId="0"/>
      <p:bldP spid="61" grpId="0"/>
      <p:bldP spid="62" grpId="0"/>
      <p:bldP spid="64" grpId="0" animBg="1"/>
      <p:bldP spid="65" grpId="0"/>
      <p:bldP spid="66" grpId="0" animBg="1"/>
      <p:bldP spid="69" grpId="0"/>
      <p:bldP spid="72" grpId="0"/>
      <p:bldP spid="28" grpId="0" animBg="1"/>
      <p:bldP spid="74" grpId="0"/>
      <p:bldP spid="75" grpId="0"/>
      <p:bldP spid="76" grpId="0"/>
      <p:bldP spid="77" grpId="0"/>
      <p:bldP spid="78" grpId="0"/>
      <p:bldP spid="79" grpId="0"/>
      <p:bldP spid="83" grpId="0"/>
      <p:bldP spid="89" grpId="0"/>
      <p:bldP spid="7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789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YouTube Link to Presentation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hlinkClick r:id="rId2"/>
              </a:rPr>
              <a:t>https://</a:t>
            </a:r>
            <a:r>
              <a:rPr lang="en-US" smtClean="0">
                <a:hlinkClick r:id="rId2"/>
              </a:rPr>
              <a:t>youtu.be/g2srRytHiX0</a:t>
            </a:r>
            <a:r>
              <a:rPr lang="en-US" smtClean="0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3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66984" y="421141"/>
            <a:ext cx="11249025" cy="17049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33350" y="2124075"/>
            <a:ext cx="11925300" cy="260985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243247" y="421141"/>
            <a:ext cx="152855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Lucida Handwriting" panose="03010101010101010101" pitchFamily="66" charset="0"/>
              </a:rPr>
              <a:t>108884  J </a:t>
            </a:r>
            <a:endParaRPr lang="en-US" b="1" dirty="0">
              <a:latin typeface="Lucida Handwriting" panose="03010101010101010101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274859" y="1542531"/>
            <a:ext cx="1642281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Lucida Handwriting" panose="03010101010101010101" pitchFamily="66" charset="0"/>
              </a:rPr>
              <a:t>245152 J</a:t>
            </a:r>
            <a:endParaRPr lang="en-US" b="1" dirty="0">
              <a:latin typeface="Lucida Handwriting" panose="030101010101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704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90500" y="289832"/>
            <a:ext cx="12001500" cy="22288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90500" y="2680063"/>
            <a:ext cx="11811000" cy="243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1278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-4354" y="1200329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1219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 smtClean="0">
                <a:latin typeface="Agency FB" panose="020B0503020202020204" pitchFamily="34" charset="0"/>
              </a:rPr>
              <a:t>Heating Curve</a:t>
            </a:r>
            <a:endParaRPr lang="en-US" sz="7200" b="1" dirty="0">
              <a:latin typeface="Agency FB" panose="020B0503020202020204" pitchFamily="34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3026228" y="2122718"/>
            <a:ext cx="0" cy="3487782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3013165" y="5584376"/>
            <a:ext cx="4288973" cy="13061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3055175" y="4585067"/>
            <a:ext cx="635726" cy="999309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3676552" y="4571626"/>
            <a:ext cx="100584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4682392" y="3716007"/>
            <a:ext cx="557348" cy="90133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5224727" y="3697797"/>
            <a:ext cx="914400" cy="781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6098820" y="2807791"/>
            <a:ext cx="569768" cy="881709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H="1">
            <a:off x="3513909" y="5084721"/>
            <a:ext cx="1725831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5153940" y="4166676"/>
            <a:ext cx="1725831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>
            <a:off x="6566263" y="3147064"/>
            <a:ext cx="1725831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5314405" y="4837181"/>
            <a:ext cx="27083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Heating a solid</a:t>
            </a:r>
            <a:endParaRPr lang="en-US" sz="2400" i="1" dirty="0"/>
          </a:p>
        </p:txBody>
      </p:sp>
      <p:sp>
        <p:nvSpPr>
          <p:cNvPr id="30" name="TextBox 29"/>
          <p:cNvSpPr txBox="1"/>
          <p:nvPr/>
        </p:nvSpPr>
        <p:spPr>
          <a:xfrm>
            <a:off x="7060473" y="3972854"/>
            <a:ext cx="27083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Heating a liquid</a:t>
            </a:r>
            <a:endParaRPr lang="en-US" sz="2400" i="1" dirty="0"/>
          </a:p>
        </p:txBody>
      </p:sp>
      <p:sp>
        <p:nvSpPr>
          <p:cNvPr id="31" name="TextBox 30"/>
          <p:cNvSpPr txBox="1"/>
          <p:nvPr/>
        </p:nvSpPr>
        <p:spPr>
          <a:xfrm>
            <a:off x="8414656" y="2916231"/>
            <a:ext cx="27083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Heating a gas</a:t>
            </a:r>
            <a:endParaRPr lang="en-US" sz="2400" i="1" dirty="0"/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4205598" y="3012217"/>
            <a:ext cx="0" cy="1407579"/>
          </a:xfrm>
          <a:prstGeom prst="straightConnector1">
            <a:avLst/>
          </a:prstGeom>
          <a:ln w="762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5653791" y="2157441"/>
            <a:ext cx="0" cy="1407579"/>
          </a:xfrm>
          <a:prstGeom prst="straightConnector1">
            <a:avLst/>
          </a:prstGeom>
          <a:ln w="762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3219870" y="2203546"/>
            <a:ext cx="20059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smtClean="0"/>
              <a:t>Melting</a:t>
            </a:r>
          </a:p>
          <a:p>
            <a:pPr algn="ctr"/>
            <a:r>
              <a:rPr lang="en-US" sz="2400" i="1" dirty="0" smtClean="0"/>
              <a:t>Solid </a:t>
            </a:r>
            <a:r>
              <a:rPr lang="en-US" sz="2400" i="1" dirty="0" smtClean="0">
                <a:sym typeface="Wingdings" panose="05000000000000000000" pitchFamily="2" charset="2"/>
              </a:rPr>
              <a:t> Liquid</a:t>
            </a:r>
            <a:endParaRPr lang="en-US" sz="2400" i="1" dirty="0"/>
          </a:p>
        </p:txBody>
      </p:sp>
      <p:sp>
        <p:nvSpPr>
          <p:cNvPr id="36" name="TextBox 35"/>
          <p:cNvSpPr txBox="1"/>
          <p:nvPr/>
        </p:nvSpPr>
        <p:spPr>
          <a:xfrm>
            <a:off x="4682392" y="1423399"/>
            <a:ext cx="20059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smtClean="0"/>
              <a:t>Vaporizing </a:t>
            </a:r>
          </a:p>
          <a:p>
            <a:pPr algn="ctr"/>
            <a:r>
              <a:rPr lang="en-US" sz="2400" i="1" dirty="0" smtClean="0"/>
              <a:t>Liquid </a:t>
            </a:r>
            <a:r>
              <a:rPr lang="en-US" sz="2400" i="1" dirty="0" smtClean="0">
                <a:sym typeface="Wingdings" panose="05000000000000000000" pitchFamily="2" charset="2"/>
              </a:rPr>
              <a:t> Gas</a:t>
            </a: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3695009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  <p:bldP spid="31" grpId="0"/>
      <p:bldP spid="35" grpId="0"/>
      <p:bldP spid="3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-4354" y="1200329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1219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 smtClean="0">
                <a:latin typeface="Agency FB" panose="020B0503020202020204" pitchFamily="34" charset="0"/>
              </a:rPr>
              <a:t>Cooling Curve</a:t>
            </a:r>
            <a:endParaRPr lang="en-US" sz="7200" b="1" dirty="0">
              <a:latin typeface="Agency FB" panose="020B0503020202020204" pitchFamily="34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3026228" y="2122718"/>
            <a:ext cx="0" cy="3487782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3013165" y="5584376"/>
            <a:ext cx="4288973" cy="13061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029495" y="2639056"/>
            <a:ext cx="635726" cy="999309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5078633" y="4530611"/>
            <a:ext cx="100584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521285" y="3629273"/>
            <a:ext cx="557348" cy="90133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3623855" y="3629273"/>
            <a:ext cx="914400" cy="781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044328" y="4518745"/>
            <a:ext cx="569768" cy="881709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H="1">
            <a:off x="6439222" y="4975931"/>
            <a:ext cx="1725831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2442754" y="4205862"/>
            <a:ext cx="2221775" cy="13438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1621527" y="3408783"/>
            <a:ext cx="1725831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8188814" y="4573401"/>
            <a:ext cx="11248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smtClean="0"/>
              <a:t>Cooling</a:t>
            </a:r>
            <a:br>
              <a:rPr lang="en-US" sz="2400" i="1" dirty="0" smtClean="0"/>
            </a:br>
            <a:r>
              <a:rPr lang="en-US" sz="2400" i="1" dirty="0" smtClean="0"/>
              <a:t> a solid</a:t>
            </a:r>
            <a:endParaRPr lang="en-US" sz="2400" i="1" dirty="0"/>
          </a:p>
        </p:txBody>
      </p:sp>
      <p:sp>
        <p:nvSpPr>
          <p:cNvPr id="30" name="TextBox 29"/>
          <p:cNvSpPr txBox="1"/>
          <p:nvPr/>
        </p:nvSpPr>
        <p:spPr>
          <a:xfrm>
            <a:off x="1018935" y="3803801"/>
            <a:ext cx="15244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smtClean="0"/>
              <a:t>Cooling</a:t>
            </a:r>
            <a:br>
              <a:rPr lang="en-US" sz="2400" i="1" dirty="0" smtClean="0"/>
            </a:br>
            <a:r>
              <a:rPr lang="en-US" sz="2400" i="1" dirty="0" smtClean="0"/>
              <a:t>a liquid</a:t>
            </a:r>
            <a:endParaRPr lang="en-US" sz="2400" i="1" dirty="0"/>
          </a:p>
        </p:txBody>
      </p:sp>
      <p:sp>
        <p:nvSpPr>
          <p:cNvPr id="31" name="TextBox 30"/>
          <p:cNvSpPr txBox="1"/>
          <p:nvPr/>
        </p:nvSpPr>
        <p:spPr>
          <a:xfrm>
            <a:off x="267344" y="2809663"/>
            <a:ext cx="15177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smtClean="0"/>
              <a:t>Cooling </a:t>
            </a:r>
            <a:br>
              <a:rPr lang="en-US" sz="2400" i="1" dirty="0" smtClean="0"/>
            </a:br>
            <a:r>
              <a:rPr lang="en-US" sz="2400" i="1" dirty="0" smtClean="0"/>
              <a:t>a gas</a:t>
            </a:r>
            <a:endParaRPr lang="en-US" sz="2400" i="1" dirty="0"/>
          </a:p>
        </p:txBody>
      </p:sp>
      <p:cxnSp>
        <p:nvCxnSpPr>
          <p:cNvPr id="33" name="Straight Arrow Connector 32"/>
          <p:cNvCxnSpPr/>
          <p:nvPr/>
        </p:nvCxnSpPr>
        <p:spPr>
          <a:xfrm flipH="1">
            <a:off x="4080413" y="2653827"/>
            <a:ext cx="642" cy="859625"/>
          </a:xfrm>
          <a:prstGeom prst="straightConnector1">
            <a:avLst/>
          </a:prstGeom>
          <a:ln w="762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5581553" y="3513452"/>
            <a:ext cx="0" cy="873905"/>
          </a:xfrm>
          <a:prstGeom prst="straightConnector1">
            <a:avLst/>
          </a:prstGeom>
          <a:ln w="762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5621894" y="3135333"/>
            <a:ext cx="20059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smtClean="0"/>
              <a:t>Freezing</a:t>
            </a:r>
          </a:p>
          <a:p>
            <a:pPr algn="ctr"/>
            <a:r>
              <a:rPr lang="en-US" sz="2400" i="1" dirty="0" smtClean="0"/>
              <a:t>Liquid </a:t>
            </a:r>
            <a:r>
              <a:rPr lang="en-US" sz="2400" i="1" dirty="0" smtClean="0">
                <a:sym typeface="Wingdings" panose="05000000000000000000" pitchFamily="2" charset="2"/>
              </a:rPr>
              <a:t> Solid</a:t>
            </a:r>
            <a:endParaRPr lang="en-US" sz="2400" i="1" dirty="0"/>
          </a:p>
        </p:txBody>
      </p:sp>
      <p:sp>
        <p:nvSpPr>
          <p:cNvPr id="36" name="TextBox 35"/>
          <p:cNvSpPr txBox="1"/>
          <p:nvPr/>
        </p:nvSpPr>
        <p:spPr>
          <a:xfrm>
            <a:off x="4161225" y="1979328"/>
            <a:ext cx="20059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smtClean="0"/>
              <a:t>Condensing </a:t>
            </a:r>
          </a:p>
          <a:p>
            <a:pPr algn="ctr"/>
            <a:r>
              <a:rPr lang="en-US" sz="2400" i="1" dirty="0" smtClean="0">
                <a:sym typeface="Wingdings" panose="05000000000000000000" pitchFamily="2" charset="2"/>
              </a:rPr>
              <a:t>Gas  Liquid</a:t>
            </a: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214474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  <p:bldP spid="31" grpId="0"/>
      <p:bldP spid="35" grpId="0"/>
      <p:bldP spid="3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-4354" y="1200329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91441"/>
            <a:ext cx="1219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400" b="1" dirty="0" smtClean="0">
                <a:latin typeface="Agency FB" panose="020B0503020202020204" pitchFamily="34" charset="0"/>
              </a:rPr>
              <a:t>Why are some areas sloped and some flat?</a:t>
            </a:r>
            <a:endParaRPr lang="en-US" sz="6400" b="1" dirty="0">
              <a:latin typeface="Agency FB" panose="020B0503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0880464"/>
              </p:ext>
            </p:extLst>
          </p:nvPr>
        </p:nvGraphicFramePr>
        <p:xfrm>
          <a:off x="1815354" y="1549166"/>
          <a:ext cx="9238128" cy="447838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69030">
                  <a:extLst>
                    <a:ext uri="{9D8B030D-6E8A-4147-A177-3AD203B41FA5}">
                      <a16:colId xmlns:a16="http://schemas.microsoft.com/office/drawing/2014/main" val="2175063566"/>
                    </a:ext>
                  </a:extLst>
                </a:gridCol>
                <a:gridCol w="4969098">
                  <a:extLst>
                    <a:ext uri="{9D8B030D-6E8A-4147-A177-3AD203B41FA5}">
                      <a16:colId xmlns:a16="http://schemas.microsoft.com/office/drawing/2014/main" val="3292352087"/>
                    </a:ext>
                  </a:extLst>
                </a:gridCol>
              </a:tblGrid>
              <a:tr h="505823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FF0000"/>
                          </a:solidFill>
                        </a:rPr>
                        <a:t>Heating</a:t>
                      </a:r>
                      <a:endParaRPr lang="en-US" sz="2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92D050"/>
                          </a:solidFill>
                        </a:rPr>
                        <a:t>Phase Changes</a:t>
                      </a:r>
                      <a:endParaRPr lang="en-US" sz="2800" b="1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1726894"/>
                  </a:ext>
                </a:extLst>
              </a:tr>
              <a:tr h="565331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Issue:</a:t>
                      </a:r>
                    </a:p>
                    <a:p>
                      <a:pPr algn="ctr"/>
                      <a:r>
                        <a:rPr lang="en-US" sz="3200" b="1" dirty="0" smtClean="0"/>
                        <a:t>SPEED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/>
                        <a:t>Issue: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 smtClean="0"/>
                        <a:t>POSITION</a:t>
                      </a:r>
                      <a:endParaRPr lang="en-US" sz="3200" b="1" i="0" u="none" baseline="0" dirty="0" smtClean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4584512"/>
                  </a:ext>
                </a:extLst>
              </a:tr>
              <a:tr h="1338943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All the energy is going towards </a:t>
                      </a:r>
                      <a:r>
                        <a:rPr lang="en-US" sz="3200" b="1" dirty="0" smtClean="0"/>
                        <a:t>SPEEDING</a:t>
                      </a:r>
                      <a:r>
                        <a:rPr lang="en-US" sz="3200" b="1" baseline="0" dirty="0" smtClean="0"/>
                        <a:t> UP </a:t>
                      </a:r>
                      <a:r>
                        <a:rPr lang="en-US" sz="3200" baseline="0" dirty="0" smtClean="0"/>
                        <a:t>the molecules</a:t>
                      </a:r>
                      <a:endParaRPr lang="en-US" sz="3200" dirty="0" smtClean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i="0" u="none" baseline="0" dirty="0" smtClean="0"/>
                        <a:t>All the energy is going towards </a:t>
                      </a:r>
                      <a:r>
                        <a:rPr lang="en-US" sz="3200" b="1" i="0" u="none" baseline="0" dirty="0" smtClean="0"/>
                        <a:t>SPREADING OUT </a:t>
                      </a:r>
                      <a:r>
                        <a:rPr lang="en-US" sz="3200" i="0" u="none" baseline="0" dirty="0" smtClean="0"/>
                        <a:t>the molecules </a:t>
                      </a:r>
                      <a:endParaRPr lang="en-US" sz="3200" dirty="0" smtClean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5231651"/>
                  </a:ext>
                </a:extLst>
              </a:tr>
              <a:tr h="1338943">
                <a:tc>
                  <a:txBody>
                    <a:bodyPr/>
                    <a:lstStyle/>
                    <a:p>
                      <a:pPr algn="ctr"/>
                      <a:r>
                        <a:rPr lang="en-US" sz="2800" baseline="0" dirty="0" smtClean="0"/>
                        <a:t>Results in a temperature change</a:t>
                      </a:r>
                      <a:endParaRPr lang="en-US" sz="2800" baseline="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Results</a:t>
                      </a:r>
                      <a:r>
                        <a:rPr lang="en-US" sz="2800" baseline="0" dirty="0" smtClean="0"/>
                        <a:t> in </a:t>
                      </a:r>
                      <a:r>
                        <a:rPr lang="en-US" sz="2800" b="1" baseline="0" dirty="0" smtClean="0"/>
                        <a:t>NO </a:t>
                      </a:r>
                      <a:r>
                        <a:rPr lang="en-US" sz="2800" baseline="0" dirty="0" smtClean="0"/>
                        <a:t>temperature change</a:t>
                      </a:r>
                      <a:endParaRPr lang="en-US" sz="2800" dirty="0" smtClean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0739034"/>
                  </a:ext>
                </a:extLst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3161211" y="2181497"/>
            <a:ext cx="1815738" cy="90133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981199" y="3203186"/>
            <a:ext cx="3975463" cy="13949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133601" y="4976948"/>
            <a:ext cx="3587932" cy="98999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093131" y="2220686"/>
            <a:ext cx="3405051" cy="7853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434418" y="3203186"/>
            <a:ext cx="4407753" cy="13949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591780" y="4834475"/>
            <a:ext cx="4250392" cy="110633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939835" y="6052428"/>
            <a:ext cx="39754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(Cooling would just be the opposite of these things!)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790892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-4354" y="1200329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91441"/>
            <a:ext cx="1219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400" b="1" dirty="0" smtClean="0">
                <a:latin typeface="Agency FB" panose="020B0503020202020204" pitchFamily="34" charset="0"/>
              </a:rPr>
              <a:t>Why are some areas sloped and some flat?</a:t>
            </a:r>
            <a:endParaRPr lang="en-US" sz="6400" b="1" dirty="0">
              <a:latin typeface="Agency FB" panose="020B0503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0880464"/>
              </p:ext>
            </p:extLst>
          </p:nvPr>
        </p:nvGraphicFramePr>
        <p:xfrm>
          <a:off x="1815354" y="1549166"/>
          <a:ext cx="9238128" cy="447838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69030">
                  <a:extLst>
                    <a:ext uri="{9D8B030D-6E8A-4147-A177-3AD203B41FA5}">
                      <a16:colId xmlns:a16="http://schemas.microsoft.com/office/drawing/2014/main" val="2175063566"/>
                    </a:ext>
                  </a:extLst>
                </a:gridCol>
                <a:gridCol w="4969098">
                  <a:extLst>
                    <a:ext uri="{9D8B030D-6E8A-4147-A177-3AD203B41FA5}">
                      <a16:colId xmlns:a16="http://schemas.microsoft.com/office/drawing/2014/main" val="3292352087"/>
                    </a:ext>
                  </a:extLst>
                </a:gridCol>
              </a:tblGrid>
              <a:tr h="505823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FF0000"/>
                          </a:solidFill>
                        </a:rPr>
                        <a:t>Heating</a:t>
                      </a:r>
                      <a:endParaRPr lang="en-US" sz="2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92D050"/>
                          </a:solidFill>
                        </a:rPr>
                        <a:t>Phase Changes</a:t>
                      </a:r>
                      <a:endParaRPr lang="en-US" sz="2800" b="1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1726894"/>
                  </a:ext>
                </a:extLst>
              </a:tr>
              <a:tr h="565331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Issue:</a:t>
                      </a:r>
                    </a:p>
                    <a:p>
                      <a:pPr algn="ctr"/>
                      <a:r>
                        <a:rPr lang="en-US" sz="3200" b="1" dirty="0" smtClean="0"/>
                        <a:t>SPEED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/>
                        <a:t>Issue: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 smtClean="0"/>
                        <a:t>POSITION</a:t>
                      </a:r>
                      <a:endParaRPr lang="en-US" sz="3200" b="1" i="0" u="none" baseline="0" dirty="0" smtClean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4584512"/>
                  </a:ext>
                </a:extLst>
              </a:tr>
              <a:tr h="1338943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All the energy is going towards </a:t>
                      </a:r>
                      <a:r>
                        <a:rPr lang="en-US" sz="3200" b="1" dirty="0" smtClean="0"/>
                        <a:t>SPEEDING</a:t>
                      </a:r>
                      <a:r>
                        <a:rPr lang="en-US" sz="3200" b="1" baseline="0" dirty="0" smtClean="0"/>
                        <a:t> UP </a:t>
                      </a:r>
                      <a:r>
                        <a:rPr lang="en-US" sz="3200" baseline="0" dirty="0" smtClean="0"/>
                        <a:t>the molecules</a:t>
                      </a:r>
                      <a:endParaRPr lang="en-US" sz="3200" dirty="0" smtClean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i="0" u="none" baseline="0" dirty="0" smtClean="0"/>
                        <a:t>All the energy is going towards </a:t>
                      </a:r>
                      <a:r>
                        <a:rPr lang="en-US" sz="3200" b="1" i="0" u="none" baseline="0" dirty="0" smtClean="0"/>
                        <a:t>SPREADING OUT </a:t>
                      </a:r>
                      <a:r>
                        <a:rPr lang="en-US" sz="3200" i="0" u="none" baseline="0" dirty="0" smtClean="0"/>
                        <a:t>the molecules </a:t>
                      </a:r>
                      <a:endParaRPr lang="en-US" sz="3200" dirty="0" smtClean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5231651"/>
                  </a:ext>
                </a:extLst>
              </a:tr>
              <a:tr h="1338943">
                <a:tc>
                  <a:txBody>
                    <a:bodyPr/>
                    <a:lstStyle/>
                    <a:p>
                      <a:pPr algn="ctr"/>
                      <a:r>
                        <a:rPr lang="en-US" sz="2800" baseline="0" dirty="0" smtClean="0"/>
                        <a:t>Results in a temperature change</a:t>
                      </a:r>
                      <a:endParaRPr lang="en-US" sz="2800" baseline="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Results</a:t>
                      </a:r>
                      <a:r>
                        <a:rPr lang="en-US" sz="2800" baseline="0" dirty="0" smtClean="0"/>
                        <a:t> in </a:t>
                      </a:r>
                      <a:r>
                        <a:rPr lang="en-US" sz="2800" b="1" baseline="0" dirty="0" smtClean="0"/>
                        <a:t>NO </a:t>
                      </a:r>
                      <a:r>
                        <a:rPr lang="en-US" sz="2800" baseline="0" dirty="0" smtClean="0"/>
                        <a:t>temperature change</a:t>
                      </a:r>
                      <a:endParaRPr lang="en-US" sz="2800" dirty="0" smtClean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0739034"/>
                  </a:ext>
                </a:extLst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939835" y="6052428"/>
            <a:ext cx="39754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(Cooling would just be the opposite of these things!)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804825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-4354" y="1200329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91441"/>
            <a:ext cx="1219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400" b="1" dirty="0" smtClean="0">
                <a:latin typeface="Agency FB" panose="020B0503020202020204" pitchFamily="34" charset="0"/>
              </a:rPr>
              <a:t>How is our math changed by NO ∆T?</a:t>
            </a:r>
            <a:endParaRPr lang="en-US" sz="6400" b="1" dirty="0">
              <a:latin typeface="Agency FB" panose="020B0503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47917" y="1368739"/>
            <a:ext cx="45399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u="sng" dirty="0" smtClean="0">
                <a:solidFill>
                  <a:srgbClr val="FF0000"/>
                </a:solidFill>
              </a:rPr>
              <a:t>HEATING/COOLING</a:t>
            </a:r>
            <a:endParaRPr lang="en-US" sz="4000" b="1" u="sng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2388" y="2057401"/>
            <a:ext cx="6010836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Q = </a:t>
            </a:r>
            <a:r>
              <a:rPr lang="en-US" sz="3200" dirty="0" err="1" smtClean="0"/>
              <a:t>mC∆T</a:t>
            </a:r>
            <a:endParaRPr lang="en-US" sz="32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C = J/</a:t>
            </a:r>
            <a:r>
              <a:rPr lang="en-US" sz="3200" dirty="0" err="1" smtClean="0"/>
              <a:t>g°C</a:t>
            </a:r>
            <a:r>
              <a:rPr lang="en-US" sz="3200" dirty="0" smtClean="0"/>
              <a:t>  </a:t>
            </a:r>
            <a:r>
              <a:rPr lang="en-US" sz="3200" dirty="0" smtClean="0">
                <a:sym typeface="Wingdings" panose="05000000000000000000" pitchFamily="2" charset="2"/>
              </a:rPr>
              <a:t> Has a temperature component.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1400" dirty="0">
              <a:sym typeface="Wingdings" panose="05000000000000000000" pitchFamily="2" charset="2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sym typeface="Wingdings" panose="05000000000000000000" pitchFamily="2" charset="2"/>
              </a:rPr>
              <a:t>So…. Cant use it for phase changes </a:t>
            </a:r>
            <a:endParaRPr lang="en-US" sz="3200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6427695" y="1371600"/>
            <a:ext cx="44554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 smtClean="0">
                <a:solidFill>
                  <a:srgbClr val="92D050"/>
                </a:solidFill>
              </a:rPr>
              <a:t>PHASE CHANGES</a:t>
            </a:r>
            <a:endParaRPr lang="en-US" sz="4000" b="1" u="sng" dirty="0">
              <a:solidFill>
                <a:srgbClr val="92D05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293224" y="2051034"/>
            <a:ext cx="6010836" cy="44473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∆T = 0      BUT     Q = 0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sym typeface="Wingdings" panose="05000000000000000000" pitchFamily="2" charset="2"/>
              </a:rPr>
              <a:t>Get rid of ∆T, and replace C with something else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100" dirty="0">
              <a:sym typeface="Wingdings" panose="05000000000000000000" pitchFamily="2" charset="2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5400" b="1" dirty="0" smtClean="0">
                <a:sym typeface="Wingdings" panose="05000000000000000000" pitchFamily="2" charset="2"/>
              </a:rPr>
              <a:t>Q = mL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1200" dirty="0" smtClean="0">
              <a:sym typeface="Wingdings" panose="05000000000000000000" pitchFamily="2" charset="2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sym typeface="Wingdings" panose="05000000000000000000" pitchFamily="2" charset="2"/>
              </a:rPr>
              <a:t>L = “Latent Heat”  J/g</a:t>
            </a:r>
            <a:r>
              <a:rPr lang="en-US" sz="3200" dirty="0">
                <a:sym typeface="Wingdings" panose="05000000000000000000" pitchFamily="2" charset="2"/>
              </a:rPr>
              <a:t/>
            </a:r>
            <a:br>
              <a:rPr lang="en-US" sz="3200" dirty="0">
                <a:sym typeface="Wingdings" panose="05000000000000000000" pitchFamily="2" charset="2"/>
              </a:rPr>
            </a:br>
            <a:r>
              <a:rPr lang="en-US" sz="3200" dirty="0" smtClean="0">
                <a:sym typeface="Wingdings" panose="05000000000000000000" pitchFamily="2" charset="2"/>
              </a:rPr>
              <a:t>The energy required to phase change one gram of substance</a:t>
            </a:r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9995247" y="2128841"/>
            <a:ext cx="65315" cy="43107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0042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-4354" y="1200329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91441"/>
            <a:ext cx="1219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400" b="1" dirty="0" smtClean="0">
                <a:latin typeface="Agency FB" panose="020B0503020202020204" pitchFamily="34" charset="0"/>
              </a:rPr>
              <a:t>Specific Heat and Latent Heat Labels</a:t>
            </a:r>
            <a:endParaRPr lang="en-US" sz="6400" b="1" dirty="0">
              <a:latin typeface="Agency FB" panose="020B0503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7199" y="1559859"/>
            <a:ext cx="42627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u="sng" dirty="0" smtClean="0">
                <a:solidFill>
                  <a:srgbClr val="FF0000"/>
                </a:solidFill>
              </a:rPr>
              <a:t>HEATING/COOLING</a:t>
            </a:r>
            <a:endParaRPr lang="en-US" sz="4000" b="1" u="sng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2388" y="2245659"/>
            <a:ext cx="6010836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800" dirty="0" err="1" smtClean="0"/>
              <a:t>C</a:t>
            </a:r>
            <a:r>
              <a:rPr lang="en-US" sz="4800" baseline="-25000" dirty="0" err="1" smtClean="0"/>
              <a:t>solid</a:t>
            </a:r>
            <a:endParaRPr lang="en-US" sz="4800" baseline="-250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800" dirty="0" err="1" smtClean="0"/>
              <a:t>C</a:t>
            </a:r>
            <a:r>
              <a:rPr lang="en-US" sz="4800" baseline="-25000" dirty="0" err="1" smtClean="0"/>
              <a:t>liquid</a:t>
            </a:r>
            <a:endParaRPr lang="en-US" sz="4800" baseline="-250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800" dirty="0" err="1" smtClean="0"/>
              <a:t>C</a:t>
            </a:r>
            <a:r>
              <a:rPr lang="en-US" sz="4800" baseline="-25000" dirty="0" err="1" smtClean="0"/>
              <a:t>gas</a:t>
            </a:r>
            <a:endParaRPr lang="en-US" sz="4800" baseline="-250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14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dirty="0" smtClean="0"/>
              <a:t>Always positive values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921187" y="1546412"/>
            <a:ext cx="43927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u="sng" dirty="0" smtClean="0">
                <a:solidFill>
                  <a:srgbClr val="92D050"/>
                </a:solidFill>
              </a:rPr>
              <a:t>PHASE CHANGES</a:t>
            </a:r>
            <a:endParaRPr lang="en-US" sz="4000" b="1" u="sng" dirty="0">
              <a:solidFill>
                <a:srgbClr val="92D05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293224" y="2239292"/>
            <a:ext cx="6010836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800" dirty="0" err="1" smtClean="0"/>
              <a:t>L</a:t>
            </a:r>
            <a:r>
              <a:rPr lang="en-US" sz="4800" baseline="-25000" dirty="0" err="1" smtClean="0"/>
              <a:t>fusion</a:t>
            </a:r>
            <a:endParaRPr lang="en-US" sz="4800" baseline="-250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800" dirty="0" err="1" smtClean="0">
                <a:sym typeface="Wingdings" panose="05000000000000000000" pitchFamily="2" charset="2"/>
              </a:rPr>
              <a:t>L</a:t>
            </a:r>
            <a:r>
              <a:rPr lang="en-US" sz="4800" baseline="-25000" dirty="0" err="1" smtClean="0">
                <a:sym typeface="Wingdings" panose="05000000000000000000" pitchFamily="2" charset="2"/>
              </a:rPr>
              <a:t>vaporization</a:t>
            </a:r>
            <a:endParaRPr lang="en-US" sz="4800" baseline="-25000" dirty="0" smtClean="0">
              <a:sym typeface="Wingdings" panose="05000000000000000000" pitchFamily="2" charset="2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1400" dirty="0">
              <a:sym typeface="Wingdings" panose="05000000000000000000" pitchFamily="2" charset="2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b="1" i="1" u="sng" dirty="0" smtClean="0">
                <a:sym typeface="Wingdings" panose="05000000000000000000" pitchFamily="2" charset="2"/>
              </a:rPr>
              <a:t>Positive if endothermic process </a:t>
            </a:r>
            <a:r>
              <a:rPr lang="en-US" sz="3200" b="1" i="1" u="sng" dirty="0" smtClean="0">
                <a:sym typeface="Wingdings" panose="05000000000000000000" pitchFamily="2" charset="2"/>
              </a:rPr>
              <a:t>(melting/vaporizing)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1400" b="1" i="1" u="sng" dirty="0" smtClean="0">
              <a:sym typeface="Wingdings" panose="05000000000000000000" pitchFamily="2" charset="2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b="1" i="1" u="sng" dirty="0" smtClean="0">
                <a:sym typeface="Wingdings" panose="05000000000000000000" pitchFamily="2" charset="2"/>
              </a:rPr>
              <a:t>Negative if exothermic process </a:t>
            </a:r>
            <a:r>
              <a:rPr lang="en-US" sz="3200" b="1" i="1" u="sng" dirty="0" smtClean="0">
                <a:sym typeface="Wingdings" panose="05000000000000000000" pitchFamily="2" charset="2"/>
              </a:rPr>
              <a:t>(condensing/freezing)</a:t>
            </a:r>
          </a:p>
        </p:txBody>
      </p:sp>
    </p:spTree>
    <p:extLst>
      <p:ext uri="{BB962C8B-B14F-4D97-AF65-F5344CB8AC3E}">
        <p14:creationId xmlns:p14="http://schemas.microsoft.com/office/powerpoint/2010/main" val="3490477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-4354" y="1200329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91441"/>
            <a:ext cx="1219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400" b="1" dirty="0" smtClean="0">
                <a:latin typeface="Agency FB" panose="020B0503020202020204" pitchFamily="34" charset="0"/>
              </a:rPr>
              <a:t>Values to Memorize for Water</a:t>
            </a:r>
            <a:endParaRPr lang="en-US" sz="6400" b="1" dirty="0">
              <a:latin typeface="Agency FB" panose="020B0503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6016245"/>
              </p:ext>
            </p:extLst>
          </p:nvPr>
        </p:nvGraphicFramePr>
        <p:xfrm>
          <a:off x="1976718" y="1629848"/>
          <a:ext cx="9656482" cy="43963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16349">
                  <a:extLst>
                    <a:ext uri="{9D8B030D-6E8A-4147-A177-3AD203B41FA5}">
                      <a16:colId xmlns:a16="http://schemas.microsoft.com/office/drawing/2014/main" val="2175063566"/>
                    </a:ext>
                  </a:extLst>
                </a:gridCol>
                <a:gridCol w="2455333">
                  <a:extLst>
                    <a:ext uri="{9D8B030D-6E8A-4147-A177-3AD203B41FA5}">
                      <a16:colId xmlns:a16="http://schemas.microsoft.com/office/drawing/2014/main" val="2574435116"/>
                    </a:ext>
                  </a:extLst>
                </a:gridCol>
                <a:gridCol w="1879600">
                  <a:extLst>
                    <a:ext uri="{9D8B030D-6E8A-4147-A177-3AD203B41FA5}">
                      <a16:colId xmlns:a16="http://schemas.microsoft.com/office/drawing/2014/main" val="3292352087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3642395539"/>
                    </a:ext>
                  </a:extLst>
                </a:gridCol>
              </a:tblGrid>
              <a:tr h="505823">
                <a:tc gridSpan="2"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FF0000"/>
                          </a:solidFill>
                        </a:rPr>
                        <a:t>Heating/Cooling</a:t>
                      </a:r>
                      <a:endParaRPr lang="en-US" sz="2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92D050"/>
                          </a:solidFill>
                        </a:rPr>
                        <a:t>Phase Changes</a:t>
                      </a:r>
                      <a:endParaRPr lang="en-US" sz="2800" b="1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1726894"/>
                  </a:ext>
                </a:extLst>
              </a:tr>
              <a:tr h="1200310">
                <a:tc>
                  <a:txBody>
                    <a:bodyPr/>
                    <a:lstStyle/>
                    <a:p>
                      <a:pPr algn="ctr"/>
                      <a:r>
                        <a:rPr lang="en-US" sz="5400" dirty="0" err="1" smtClean="0"/>
                        <a:t>C</a:t>
                      </a:r>
                      <a:r>
                        <a:rPr lang="en-US" sz="5400" baseline="-25000" dirty="0" err="1" smtClean="0"/>
                        <a:t>ice</a:t>
                      </a:r>
                      <a:endParaRPr lang="en-US" sz="5400" b="1" baseline="-25000" dirty="0" smtClean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/>
                        <a:t>2.09 </a:t>
                      </a:r>
                      <a:r>
                        <a:rPr lang="en-US" sz="2800" dirty="0" smtClean="0"/>
                        <a:t>J/</a:t>
                      </a:r>
                      <a:r>
                        <a:rPr lang="en-US" sz="2800" dirty="0" err="1" smtClean="0"/>
                        <a:t>g°C</a:t>
                      </a:r>
                      <a:endParaRPr lang="en-US" sz="2800" b="1" dirty="0" smtClean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dirty="0" err="1" smtClean="0"/>
                        <a:t>L</a:t>
                      </a:r>
                      <a:r>
                        <a:rPr lang="en-US" sz="5400" baseline="-25000" dirty="0" err="1" smtClean="0"/>
                        <a:t>fus</a:t>
                      </a:r>
                      <a:endParaRPr lang="en-US" sz="5400" baseline="-25000" dirty="0" smtClean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dirty="0" smtClean="0"/>
                        <a:t>+/-   334 </a:t>
                      </a:r>
                      <a:r>
                        <a:rPr lang="en-US" sz="2800" dirty="0" smtClean="0"/>
                        <a:t>J/g</a:t>
                      </a:r>
                      <a:endParaRPr lang="en-US" sz="2800" b="1" dirty="0" smtClean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4584512"/>
                  </a:ext>
                </a:extLst>
              </a:tr>
              <a:tr h="1338943">
                <a:tc>
                  <a:txBody>
                    <a:bodyPr/>
                    <a:lstStyle/>
                    <a:p>
                      <a:pPr algn="ctr"/>
                      <a:r>
                        <a:rPr lang="en-US" sz="5400" dirty="0" err="1" smtClean="0"/>
                        <a:t>C</a:t>
                      </a:r>
                      <a:r>
                        <a:rPr lang="en-US" sz="5400" baseline="-25000" dirty="0" err="1" smtClean="0"/>
                        <a:t>liq</a:t>
                      </a:r>
                      <a:endParaRPr lang="en-US" sz="5400" baseline="-25000" dirty="0" smtClean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800" dirty="0" smtClean="0"/>
                        <a:t>4.18 </a:t>
                      </a:r>
                      <a:r>
                        <a:rPr lang="en-US" sz="3200" dirty="0" smtClean="0"/>
                        <a:t>J/</a:t>
                      </a:r>
                      <a:r>
                        <a:rPr lang="en-US" sz="3200" dirty="0" err="1" smtClean="0"/>
                        <a:t>g°C</a:t>
                      </a:r>
                      <a:endParaRPr lang="en-US" sz="3200" b="1" dirty="0" smtClean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400" dirty="0" err="1" smtClean="0"/>
                        <a:t>L</a:t>
                      </a:r>
                      <a:r>
                        <a:rPr lang="en-US" sz="5400" baseline="-25000" dirty="0" err="1" smtClean="0"/>
                        <a:t>vap</a:t>
                      </a:r>
                      <a:endParaRPr lang="en-US" sz="5400" baseline="-25000" dirty="0" smtClean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dirty="0" smtClean="0"/>
                        <a:t>+/-   2260 </a:t>
                      </a:r>
                      <a:r>
                        <a:rPr lang="en-US" sz="2800" dirty="0" smtClean="0"/>
                        <a:t>J/g</a:t>
                      </a:r>
                      <a:endParaRPr lang="en-US" sz="2800" b="1" dirty="0" smtClean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5231651"/>
                  </a:ext>
                </a:extLst>
              </a:tr>
              <a:tr h="1338943">
                <a:tc>
                  <a:txBody>
                    <a:bodyPr/>
                    <a:lstStyle/>
                    <a:p>
                      <a:pPr algn="ctr"/>
                      <a:r>
                        <a:rPr lang="en-US" sz="5400" dirty="0" err="1" smtClean="0"/>
                        <a:t>C</a:t>
                      </a:r>
                      <a:r>
                        <a:rPr lang="en-US" sz="5400" baseline="-25000" dirty="0" err="1" smtClean="0"/>
                        <a:t>steam</a:t>
                      </a:r>
                      <a:endParaRPr lang="en-US" sz="5400" baseline="-25000" dirty="0" smtClean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800" dirty="0" smtClean="0"/>
                        <a:t>1.87 </a:t>
                      </a:r>
                      <a:r>
                        <a:rPr lang="en-US" sz="3200" dirty="0" smtClean="0"/>
                        <a:t>J/</a:t>
                      </a:r>
                      <a:r>
                        <a:rPr lang="en-US" sz="3200" dirty="0" err="1" smtClean="0"/>
                        <a:t>g°C</a:t>
                      </a:r>
                      <a:endParaRPr lang="en-US" sz="3200" b="1" dirty="0" smtClean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i="1" dirty="0" smtClean="0"/>
                        <a:t>L is (+) or (–) depending on direction!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5400" dirty="0" smtClean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07390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1615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1210</TotalTime>
  <Words>1087</Words>
  <Application>Microsoft Office PowerPoint</Application>
  <PresentationFormat>Widescreen</PresentationFormat>
  <Paragraphs>271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Agency FB</vt:lpstr>
      <vt:lpstr>Arial</vt:lpstr>
      <vt:lpstr>Calibri</vt:lpstr>
      <vt:lpstr>Calibri Light</vt:lpstr>
      <vt:lpstr>Lucida Handwriting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YouTube Link to Presentation</vt:lpstr>
      <vt:lpstr>PowerPoint Presentation</vt:lpstr>
      <vt:lpstr>PowerPoint Presentation</vt:lpstr>
    </vt:vector>
  </TitlesOfParts>
  <Company>SRVUSD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Farmer, Stephanie [DH]</dc:creator>
  <cp:lastModifiedBy>Farmer, Stephanie [DH]</cp:lastModifiedBy>
  <cp:revision>55</cp:revision>
  <cp:lastPrinted>2020-02-24T21:20:46Z</cp:lastPrinted>
  <dcterms:created xsi:type="dcterms:W3CDTF">2019-02-12T05:31:01Z</dcterms:created>
  <dcterms:modified xsi:type="dcterms:W3CDTF">2022-02-25T21:51:32Z</dcterms:modified>
</cp:coreProperties>
</file>