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3" r:id="rId2"/>
  </p:sldMasterIdLst>
  <p:sldIdLst>
    <p:sldId id="256" r:id="rId3"/>
    <p:sldId id="279" r:id="rId4"/>
    <p:sldId id="280" r:id="rId5"/>
    <p:sldId id="272" r:id="rId6"/>
    <p:sldId id="273" r:id="rId7"/>
    <p:sldId id="274" r:id="rId8"/>
    <p:sldId id="282" r:id="rId9"/>
    <p:sldId id="275" r:id="rId10"/>
    <p:sldId id="277" r:id="rId11"/>
    <p:sldId id="276" r:id="rId12"/>
    <p:sldId id="265" r:id="rId13"/>
    <p:sldId id="270" r:id="rId14"/>
    <p:sldId id="271" r:id="rId15"/>
    <p:sldId id="278" r:id="rId16"/>
    <p:sldId id="268" r:id="rId17"/>
    <p:sldId id="269" r:id="rId18"/>
    <p:sldId id="266" r:id="rId19"/>
    <p:sldId id="261" r:id="rId20"/>
    <p:sldId id="260" r:id="rId21"/>
    <p:sldId id="281" r:id="rId22"/>
    <p:sldId id="267" r:id="rId23"/>
    <p:sldId id="284" r:id="rId24"/>
    <p:sldId id="285" r:id="rId25"/>
    <p:sldId id="286" r:id="rId26"/>
    <p:sldId id="287" r:id="rId27"/>
    <p:sldId id="28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053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3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29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2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0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81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3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64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86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01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8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6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73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1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9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4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6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0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21" Type="http://schemas.openxmlformats.org/officeDocument/2006/relationships/image" Target="../media/image6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5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9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8.png"/><Relationship Id="rId10" Type="http://schemas.openxmlformats.org/officeDocument/2006/relationships/tags" Target="../tags/tag27.xml"/><Relationship Id="rId19" Type="http://schemas.openxmlformats.org/officeDocument/2006/relationships/image" Target="../media/image11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7z5ixKMBQs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04502" y="148471"/>
            <a:ext cx="10244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N38 - Odds and Ends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647" y="2082748"/>
            <a:ext cx="101367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339725">
              <a:buFont typeface="Arial" panose="020B0604020202020204" pitchFamily="34" charset="0"/>
              <a:buChar char="•"/>
            </a:pPr>
            <a:r>
              <a:rPr lang="en-US" sz="3200" b="1" dirty="0" smtClean="0"/>
              <a:t>Molar heat capacities to calculate changes in heat energy with moles instead of grams.</a:t>
            </a:r>
            <a:endParaRPr lang="en-US" sz="3200" b="1" dirty="0"/>
          </a:p>
          <a:p>
            <a:pPr marL="571500" indent="-339725">
              <a:buFont typeface="Arial" panose="020B0604020202020204" pitchFamily="34" charset="0"/>
              <a:buChar char="•"/>
            </a:pPr>
            <a:r>
              <a:rPr lang="en-US" sz="3200" b="1" dirty="0" smtClean="0"/>
              <a:t>Heat change during a chemical reaction</a:t>
            </a:r>
          </a:p>
          <a:p>
            <a:pPr marL="571500" indent="-339725">
              <a:buFont typeface="Arial" panose="020B0604020202020204" pitchFamily="34" charset="0"/>
              <a:buChar char="•"/>
            </a:pPr>
            <a:r>
              <a:rPr lang="en-US" sz="3200" b="1" dirty="0"/>
              <a:t>Label reaction diagrams.</a:t>
            </a:r>
          </a:p>
          <a:p>
            <a:pPr marL="571500" indent="-339725">
              <a:buFont typeface="Arial" panose="020B0604020202020204" pitchFamily="34" charset="0"/>
              <a:buChar char="•"/>
            </a:pPr>
            <a:r>
              <a:rPr lang="en-US" sz="3200" b="1" dirty="0" smtClean="0"/>
              <a:t>Interpret phase diagrams.</a:t>
            </a:r>
          </a:p>
          <a:p>
            <a:pPr marL="571500" indent="-339725">
              <a:buFont typeface="Arial" panose="020B0604020202020204" pitchFamily="34" charset="0"/>
              <a:buChar char="•"/>
            </a:pPr>
            <a:r>
              <a:rPr lang="en-US" sz="3200" b="1" dirty="0" smtClean="0"/>
              <a:t>Calorimetry for solid and liquid mixtures. </a:t>
            </a: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2148" y="143693"/>
            <a:ext cx="11329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gency FB" panose="020B0503020202020204" pitchFamily="34" charset="0"/>
              </a:rPr>
              <a:t>But what is “Activation Energy?”</a:t>
            </a:r>
            <a:endParaRPr lang="en-US" sz="6000" b="1" dirty="0">
              <a:latin typeface="Agency FB" panose="020B0503020202020204" pitchFamily="34" charset="0"/>
            </a:endParaRPr>
          </a:p>
        </p:txBody>
      </p:sp>
      <p:pic>
        <p:nvPicPr>
          <p:cNvPr id="4098" name="Picture 2" descr="Image result for reaction dia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2" y="1609557"/>
            <a:ext cx="4544928" cy="305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7937" y="2936443"/>
            <a:ext cx="6270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Δ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686008" y="1387818"/>
            <a:ext cx="650163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Activation energy: </a:t>
            </a:r>
            <a:br>
              <a:rPr lang="en-US" sz="3200" b="1" u="sng" dirty="0" smtClean="0"/>
            </a:br>
            <a:r>
              <a:rPr lang="en-US" sz="3200" dirty="0" smtClean="0"/>
              <a:t>the smallest amount of energy required for molecules to be “activated” in order to undergo a specific chemical change</a:t>
            </a:r>
          </a:p>
          <a:p>
            <a:pPr marL="457200" indent="-457200">
              <a:buFontTx/>
              <a:buChar char="-"/>
            </a:pPr>
            <a:r>
              <a:rPr lang="en-US" sz="3200" b="1" i="1" dirty="0" smtClean="0"/>
              <a:t>Speed them up to hit hard enough</a:t>
            </a:r>
          </a:p>
          <a:p>
            <a:pPr marL="457200" indent="-457200">
              <a:buFontTx/>
              <a:buChar char="-"/>
            </a:pPr>
            <a:r>
              <a:rPr lang="en-US" sz="3200" b="1" i="1" dirty="0" smtClean="0"/>
              <a:t>Proper orientation to collide in the right spot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894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Phase Diagrams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947" y="1719167"/>
            <a:ext cx="34954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graph representing the phases of a substance at a given temperature and pressure</a:t>
            </a:r>
            <a:endParaRPr lang="en-US" sz="2800" b="1" dirty="0"/>
          </a:p>
        </p:txBody>
      </p:sp>
      <p:pic>
        <p:nvPicPr>
          <p:cNvPr id="1026" name="Picture 2" descr="Image result for phase diagram simple 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363" y="1451750"/>
            <a:ext cx="6605992" cy="5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6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Phase Diagrams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924" y="2190198"/>
            <a:ext cx="3495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Triple point- </a:t>
            </a:r>
            <a:endParaRPr lang="en-US" sz="3200" b="1" u="sng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point (temp and pressure) where solid, liquid and gas can coexist simultaneously.</a:t>
            </a:r>
          </a:p>
        </p:txBody>
      </p:sp>
      <p:pic>
        <p:nvPicPr>
          <p:cNvPr id="1026" name="Picture 2" descr="Image result for phase diagram simple 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363" y="1451750"/>
            <a:ext cx="6605992" cy="5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98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Phase Diagrams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924" y="1451750"/>
            <a:ext cx="36483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Critical point- </a:t>
            </a:r>
            <a:r>
              <a:rPr lang="en-US" sz="3200" dirty="0" smtClean="0"/>
              <a:t>Above this point, gas and liquid have the same densities and have odd combinations of properties and cannot be distinguished from each other</a:t>
            </a:r>
            <a:endParaRPr lang="en-US" sz="3200" dirty="0"/>
          </a:p>
        </p:txBody>
      </p:sp>
      <p:pic>
        <p:nvPicPr>
          <p:cNvPr id="1026" name="Picture 2" descr="Image result for phase diagram simple 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363" y="1451750"/>
            <a:ext cx="6605992" cy="5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2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Supercritical Fluids!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8034" y="1383209"/>
            <a:ext cx="5603966" cy="5462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29180ED9-208C-4637-A96A-1C6B617F1CB2" descr="image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r="7434" b="6650"/>
          <a:stretch/>
        </p:blipFill>
        <p:spPr bwMode="auto">
          <a:xfrm>
            <a:off x="1423851" y="1383209"/>
            <a:ext cx="8987247" cy="547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3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7715" y="279400"/>
            <a:ext cx="91440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A typical phase diagram for a substance is given below.  At what point on the diagram do solid and liquid exist at equilibrium?</a:t>
            </a:r>
          </a:p>
        </p:txBody>
      </p:sp>
      <p:grpSp>
        <p:nvGrpSpPr>
          <p:cNvPr id="286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31817" y="2198188"/>
            <a:ext cx="8077200" cy="685800"/>
            <a:chOff x="609600" y="2159000"/>
            <a:chExt cx="8077200" cy="685800"/>
          </a:xfrm>
        </p:grpSpPr>
        <p:sp>
          <p:nvSpPr>
            <p:cNvPr id="28689" name="TextBox 2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447800" y="21717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A</a:t>
              </a:r>
            </a:p>
          </p:txBody>
        </p:sp>
        <p:pic>
          <p:nvPicPr>
            <p:cNvPr id="28690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1590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6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31817" y="3112588"/>
            <a:ext cx="8077200" cy="685800"/>
            <a:chOff x="609600" y="3073400"/>
            <a:chExt cx="8077200" cy="685800"/>
          </a:xfrm>
        </p:grpSpPr>
        <p:sp>
          <p:nvSpPr>
            <p:cNvPr id="28687" name="Text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447800" y="30861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B</a:t>
              </a:r>
            </a:p>
          </p:txBody>
        </p:sp>
        <p:pic>
          <p:nvPicPr>
            <p:cNvPr id="28688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734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7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31817" y="4026988"/>
            <a:ext cx="8077200" cy="685800"/>
            <a:chOff x="609600" y="3987800"/>
            <a:chExt cx="8077200" cy="685800"/>
          </a:xfrm>
        </p:grpSpPr>
        <p:sp>
          <p:nvSpPr>
            <p:cNvPr id="28685" name="Text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005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C</a:t>
              </a:r>
            </a:p>
          </p:txBody>
        </p:sp>
        <p:pic>
          <p:nvPicPr>
            <p:cNvPr id="28686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9878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8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931817" y="4941388"/>
            <a:ext cx="8077200" cy="685800"/>
            <a:chOff x="609600" y="4902200"/>
            <a:chExt cx="8077200" cy="685800"/>
          </a:xfrm>
        </p:grpSpPr>
        <p:sp>
          <p:nvSpPr>
            <p:cNvPr id="28683" name="Text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7800" y="49149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D</a:t>
              </a:r>
            </a:p>
          </p:txBody>
        </p:sp>
        <p:pic>
          <p:nvPicPr>
            <p:cNvPr id="28684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49022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9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931817" y="5855788"/>
            <a:ext cx="8077200" cy="685800"/>
            <a:chOff x="609600" y="5816600"/>
            <a:chExt cx="8077200" cy="685800"/>
          </a:xfrm>
        </p:grpSpPr>
        <p:sp>
          <p:nvSpPr>
            <p:cNvPr id="28681" name="Text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47800" y="58293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E</a:t>
              </a:r>
            </a:p>
          </p:txBody>
        </p:sp>
        <p:pic>
          <p:nvPicPr>
            <p:cNvPr id="28682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8166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680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5"/>
          <a:stretch>
            <a:fillRect/>
          </a:stretch>
        </p:blipFill>
        <p:spPr bwMode="auto">
          <a:xfrm>
            <a:off x="2834640" y="2007688"/>
            <a:ext cx="57800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75110" y="3087604"/>
            <a:ext cx="1765241" cy="7234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75064" y="2584714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SOLID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684" y="2745831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LIQUID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31574" y="4562110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GAS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9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777" y="1676400"/>
            <a:ext cx="6211389" cy="471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TextBox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9966" y="127000"/>
            <a:ext cx="91440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The phase diagram of a substance is given below.  What occurs when the substance is heated from 100° C to 120 °C at 3 </a:t>
            </a:r>
            <a:r>
              <a:rPr lang="en-US" altLang="en-US" sz="2800" b="1" dirty="0" err="1">
                <a:solidFill>
                  <a:srgbClr val="000000"/>
                </a:solidFill>
              </a:rPr>
              <a:t>atm</a:t>
            </a:r>
            <a:r>
              <a:rPr lang="en-US" altLang="en-US" sz="2800" b="1" dirty="0">
                <a:solidFill>
                  <a:srgbClr val="000000"/>
                </a:solidFill>
              </a:rPr>
              <a:t> pressure?</a:t>
            </a:r>
          </a:p>
        </p:txBody>
      </p:sp>
      <p:grpSp>
        <p:nvGrpSpPr>
          <p:cNvPr id="296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31371" y="2080623"/>
            <a:ext cx="8077200" cy="685800"/>
            <a:chOff x="609600" y="2159000"/>
            <a:chExt cx="8077200" cy="685800"/>
          </a:xfrm>
        </p:grpSpPr>
        <p:sp>
          <p:nvSpPr>
            <p:cNvPr id="29713" name="TextBox 2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447800" y="21717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It melts</a:t>
              </a:r>
            </a:p>
          </p:txBody>
        </p:sp>
        <p:pic>
          <p:nvPicPr>
            <p:cNvPr id="2971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1590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0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31371" y="2995023"/>
            <a:ext cx="8077200" cy="685800"/>
            <a:chOff x="609600" y="3073400"/>
            <a:chExt cx="8077200" cy="685800"/>
          </a:xfrm>
        </p:grpSpPr>
        <p:sp>
          <p:nvSpPr>
            <p:cNvPr id="29711" name="Text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447800" y="30861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It sublimes</a:t>
              </a:r>
            </a:p>
          </p:txBody>
        </p:sp>
        <p:pic>
          <p:nvPicPr>
            <p:cNvPr id="29712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734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1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31371" y="3909423"/>
            <a:ext cx="8077200" cy="685800"/>
            <a:chOff x="609600" y="3987800"/>
            <a:chExt cx="8077200" cy="685800"/>
          </a:xfrm>
        </p:grpSpPr>
        <p:sp>
          <p:nvSpPr>
            <p:cNvPr id="29709" name="Text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005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</a:rPr>
                <a:t>It </a:t>
              </a:r>
              <a:r>
                <a:rPr lang="en-US" altLang="en-US" sz="2400" dirty="0" smtClean="0">
                  <a:solidFill>
                    <a:srgbClr val="000000"/>
                  </a:solidFill>
                </a:rPr>
                <a:t>vaporizes</a:t>
              </a:r>
              <a:endParaRPr lang="en-US" altLang="en-US" sz="2400" dirty="0">
                <a:solidFill>
                  <a:srgbClr val="000000"/>
                </a:solidFill>
              </a:endParaRPr>
            </a:p>
          </p:txBody>
        </p:sp>
        <p:pic>
          <p:nvPicPr>
            <p:cNvPr id="297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9878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2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31371" y="4823823"/>
            <a:ext cx="8077200" cy="685800"/>
            <a:chOff x="609600" y="4902200"/>
            <a:chExt cx="8077200" cy="685800"/>
          </a:xfrm>
        </p:grpSpPr>
        <p:sp>
          <p:nvSpPr>
            <p:cNvPr id="29707" name="Text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7800" y="49149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It freezes</a:t>
              </a:r>
            </a:p>
          </p:txBody>
        </p:sp>
        <p:pic>
          <p:nvPicPr>
            <p:cNvPr id="29708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49022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3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31371" y="5738223"/>
            <a:ext cx="8077200" cy="685800"/>
            <a:chOff x="609600" y="5816600"/>
            <a:chExt cx="8077200" cy="685800"/>
          </a:xfrm>
        </p:grpSpPr>
        <p:sp>
          <p:nvSpPr>
            <p:cNvPr id="29705" name="Text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47800" y="5829300"/>
              <a:ext cx="723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No phase change occurs</a:t>
              </a:r>
            </a:p>
          </p:txBody>
        </p:sp>
        <p:pic>
          <p:nvPicPr>
            <p:cNvPr id="2970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8166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" name="Straight Connector 2"/>
          <p:cNvCxnSpPr/>
          <p:nvPr/>
        </p:nvCxnSpPr>
        <p:spPr>
          <a:xfrm>
            <a:off x="4946754" y="3617323"/>
            <a:ext cx="427219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592428" y="2626723"/>
            <a:ext cx="10083" cy="259080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643266" y="2625092"/>
            <a:ext cx="0" cy="2675644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89071" y="2218544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SOLID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5655" y="2056110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LIQUID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56427" y="4636873"/>
            <a:ext cx="1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GAS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0751" y="3913389"/>
            <a:ext cx="2768026" cy="7234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05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13955" y="1935204"/>
            <a:ext cx="12174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“Mixed Phase Calorimetry”</a:t>
            </a:r>
          </a:p>
          <a:p>
            <a:pPr algn="ctr"/>
            <a:r>
              <a:rPr lang="en-US" sz="4800" dirty="0" smtClean="0">
                <a:latin typeface="+mj-lt"/>
                <a:cs typeface="Arial" panose="020B0604020202020204" pitchFamily="34" charset="0"/>
              </a:rPr>
              <a:t>When you have a mixture </a:t>
            </a:r>
            <a:br>
              <a:rPr lang="en-US" sz="4800" dirty="0" smtClean="0">
                <a:latin typeface="+mj-lt"/>
                <a:cs typeface="Arial" panose="020B0604020202020204" pitchFamily="34" charset="0"/>
              </a:rPr>
            </a:br>
            <a:r>
              <a:rPr lang="en-US" sz="4800" dirty="0" smtClean="0">
                <a:latin typeface="+mj-lt"/>
                <a:cs typeface="Arial" panose="020B0604020202020204" pitchFamily="34" charset="0"/>
              </a:rPr>
              <a:t>of solids, liquids, gases</a:t>
            </a:r>
            <a:endParaRPr lang="en-US" sz="4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8378"/>
            <a:ext cx="10554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Think About It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180" y="1622851"/>
            <a:ext cx="9483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happens when (in terms of heat) when you add ice to your water bottle?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41" y="3001740"/>
            <a:ext cx="2171700" cy="2105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076" y="2867077"/>
            <a:ext cx="2143125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67661" y="3553918"/>
            <a:ext cx="704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408024" y="3369252"/>
            <a:ext cx="4467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Ice is absorbing, water is releasing energy…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13338" y="5409194"/>
            <a:ext cx="68423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We can still calculate Q!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312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3693"/>
            <a:ext cx="9980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gency FB" panose="020B0503020202020204" pitchFamily="34" charset="0"/>
              </a:rPr>
              <a:t>Mixtures of Solids and Liquids</a:t>
            </a:r>
            <a:endParaRPr lang="en-US" sz="6000" b="1" dirty="0"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1616503"/>
            <a:ext cx="92746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smtClean="0"/>
              <a:t>The Problem: </a:t>
            </a:r>
            <a:r>
              <a:rPr lang="en-US" altLang="en-US" sz="3200" dirty="0" smtClean="0"/>
              <a:t>We are going to do problems that involve a phase change AND heating. Something like you drop ice into water, what temperature will the mixture be at the end?</a:t>
            </a:r>
          </a:p>
          <a:p>
            <a:endParaRPr lang="en-US" altLang="en-US" sz="3200" dirty="0"/>
          </a:p>
          <a:p>
            <a:r>
              <a:rPr lang="en-US" altLang="en-US" sz="3200" b="1" dirty="0"/>
              <a:t>To solve this, think about </a:t>
            </a:r>
            <a:r>
              <a:rPr lang="en-US" altLang="en-US" sz="3200" b="1" dirty="0" smtClean="0"/>
              <a:t>this: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/>
              <a:t>A</a:t>
            </a:r>
            <a:r>
              <a:rPr lang="en-US" altLang="en-US" sz="3200" dirty="0" smtClean="0"/>
              <a:t>s </a:t>
            </a:r>
            <a:r>
              <a:rPr lang="en-US" altLang="en-US" sz="3200" dirty="0"/>
              <a:t>ice melts, the temperature does not </a:t>
            </a:r>
            <a:r>
              <a:rPr lang="en-US" altLang="en-US" sz="3200" dirty="0" smtClean="0"/>
              <a:t>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BUT as soon as the ice melts the temp will rise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We are still using </a:t>
            </a:r>
          </a:p>
          <a:p>
            <a:pPr algn="ctr"/>
            <a:r>
              <a:rPr lang="en-US" altLang="en-US" sz="3200" dirty="0" err="1"/>
              <a:t>Q</a:t>
            </a:r>
            <a:r>
              <a:rPr lang="en-US" altLang="en-US" sz="3200" baseline="-25000" dirty="0" err="1" smtClean="0"/>
              <a:t>ice</a:t>
            </a:r>
            <a:r>
              <a:rPr lang="en-US" altLang="en-US" sz="3200" dirty="0" smtClean="0"/>
              <a:t>=-</a:t>
            </a:r>
            <a:r>
              <a:rPr lang="en-US" altLang="en-US" sz="3200" dirty="0" err="1" smtClean="0"/>
              <a:t>Q</a:t>
            </a:r>
            <a:r>
              <a:rPr lang="en-US" altLang="en-US" sz="3200" baseline="-25000" dirty="0" err="1" smtClean="0"/>
              <a:t>water</a:t>
            </a:r>
            <a:endParaRPr lang="en-US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9025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Molar Heat Capacity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881" y="1557379"/>
            <a:ext cx="9265025" cy="47089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Energy required to raise the temperature of one </a:t>
            </a:r>
            <a:r>
              <a:rPr lang="en-US" sz="3600" b="1" dirty="0" smtClean="0">
                <a:solidFill>
                  <a:schemeClr val="tx1"/>
                </a:solidFill>
              </a:rPr>
              <a:t>MOLE </a:t>
            </a:r>
            <a:r>
              <a:rPr lang="en-US" sz="3600" dirty="0" smtClean="0">
                <a:solidFill>
                  <a:schemeClr val="tx1"/>
                </a:solidFill>
              </a:rPr>
              <a:t>of a substance one degree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Q = </a:t>
            </a:r>
            <a:r>
              <a:rPr lang="en-US" sz="4400" b="1" dirty="0" err="1" smtClean="0">
                <a:solidFill>
                  <a:schemeClr val="tx1"/>
                </a:solidFill>
              </a:rPr>
              <a:t>nC</a:t>
            </a:r>
            <a:r>
              <a:rPr lang="el-GR" sz="4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</a:t>
            </a:r>
            <a:r>
              <a:rPr lang="en-US" sz="4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endParaRPr lang="en-US" sz="4400" b="1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3200" i="1" dirty="0" smtClean="0">
                <a:solidFill>
                  <a:schemeClr val="tx1"/>
                </a:solidFill>
              </a:rPr>
              <a:t>*If you make sure your units cancel, this is easy!!</a:t>
            </a:r>
          </a:p>
        </p:txBody>
      </p:sp>
    </p:spTree>
    <p:extLst>
      <p:ext uri="{BB962C8B-B14F-4D97-AF65-F5344CB8AC3E}">
        <p14:creationId xmlns:p14="http://schemas.microsoft.com/office/powerpoint/2010/main" val="189560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0630"/>
            <a:ext cx="9980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gency FB" panose="020B0503020202020204" pitchFamily="34" charset="0"/>
              </a:rPr>
              <a:t>These can get tricky…</a:t>
            </a:r>
            <a:endParaRPr lang="en-US" sz="6000" b="1" dirty="0"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354" y="1383207"/>
            <a:ext cx="12196354" cy="46269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smtClean="0"/>
              <a:t>What if you have ice at -10°C and water at 50°C?</a:t>
            </a:r>
          </a:p>
          <a:p>
            <a:pPr algn="ctr"/>
            <a:endParaRPr lang="en-US" altLang="en-US" sz="1200" b="1" dirty="0"/>
          </a:p>
          <a:p>
            <a:pPr algn="ctr"/>
            <a:r>
              <a:rPr lang="en-US" altLang="en-US" sz="3600" dirty="0" smtClean="0"/>
              <a:t>Have to heat ice </a:t>
            </a:r>
            <a:r>
              <a:rPr lang="en-US" altLang="en-US" sz="3600" u="sng" dirty="0" smtClean="0"/>
              <a:t>AND</a:t>
            </a:r>
            <a:r>
              <a:rPr lang="en-US" altLang="en-US" sz="3600" dirty="0" smtClean="0"/>
              <a:t> melt it </a:t>
            </a:r>
            <a:r>
              <a:rPr lang="en-US" altLang="en-US" sz="3600" u="sng" dirty="0" smtClean="0"/>
              <a:t>AND</a:t>
            </a:r>
            <a:r>
              <a:rPr lang="en-US" altLang="en-US" sz="3600" dirty="0" smtClean="0"/>
              <a:t> heat it up a bit</a:t>
            </a:r>
            <a:br>
              <a:rPr lang="en-US" altLang="en-US" sz="3600" dirty="0" smtClean="0"/>
            </a:br>
            <a:r>
              <a:rPr lang="en-US" altLang="en-US" sz="3600" dirty="0" smtClean="0"/>
              <a:t>And also cool water down</a:t>
            </a:r>
          </a:p>
          <a:p>
            <a:pPr algn="ctr"/>
            <a:endParaRPr lang="en-US" altLang="en-US" sz="2400" b="1" dirty="0"/>
          </a:p>
          <a:p>
            <a:r>
              <a:rPr lang="en-US" altLang="en-US" sz="4000" b="1" dirty="0" smtClean="0"/>
              <a:t>Still have to do </a:t>
            </a:r>
            <a:r>
              <a:rPr lang="en-US" altLang="en-US" sz="4000" b="1" dirty="0" err="1" smtClean="0"/>
              <a:t>Q</a:t>
            </a:r>
            <a:r>
              <a:rPr lang="en-US" altLang="en-US" sz="4000" b="1" baseline="-25000" dirty="0" err="1" smtClean="0"/>
              <a:t>ice</a:t>
            </a:r>
            <a:r>
              <a:rPr lang="en-US" altLang="en-US" sz="4000" b="1" dirty="0" smtClean="0"/>
              <a:t> = - </a:t>
            </a:r>
            <a:r>
              <a:rPr lang="en-US" altLang="en-US" sz="4000" b="1" dirty="0" err="1" smtClean="0"/>
              <a:t>Q</a:t>
            </a:r>
            <a:r>
              <a:rPr lang="en-US" altLang="en-US" sz="4000" b="1" baseline="-25000" dirty="0" err="1" smtClean="0"/>
              <a:t>water</a:t>
            </a:r>
            <a:r>
              <a:rPr lang="en-US" altLang="en-US" sz="4000" b="1" baseline="-25000" dirty="0" smtClean="0"/>
              <a:t> </a:t>
            </a:r>
            <a:r>
              <a:rPr lang="en-US" altLang="en-US" sz="4000" b="1" dirty="0" smtClean="0"/>
              <a:t> but this time…</a:t>
            </a:r>
            <a:br>
              <a:rPr lang="en-US" altLang="en-US" sz="4000" b="1" dirty="0" smtClean="0"/>
            </a:br>
            <a:endParaRPr lang="en-US" altLang="en-US" sz="4000" b="1" baseline="-25000" dirty="0" smtClean="0"/>
          </a:p>
          <a:p>
            <a:r>
              <a:rPr lang="en-US" altLang="en-US" sz="4000" b="1" dirty="0" smtClean="0"/>
              <a:t>     (</a:t>
            </a:r>
            <a:r>
              <a:rPr lang="en-US" altLang="en-US" sz="4000" b="1" dirty="0" err="1" smtClean="0"/>
              <a:t>mC∆T</a:t>
            </a:r>
            <a:r>
              <a:rPr lang="en-US" altLang="en-US" sz="4000" b="1" dirty="0" smtClean="0"/>
              <a:t>   +   mL    +   </a:t>
            </a:r>
            <a:r>
              <a:rPr lang="en-US" altLang="en-US" sz="4000" b="1" dirty="0" err="1" smtClean="0"/>
              <a:t>mC∆T</a:t>
            </a:r>
            <a:r>
              <a:rPr lang="en-US" altLang="en-US" sz="4000" b="1" dirty="0" smtClean="0"/>
              <a:t> )   =    -</a:t>
            </a:r>
            <a:r>
              <a:rPr lang="en-US" altLang="en-US" sz="4000" b="1" dirty="0" err="1" smtClean="0"/>
              <a:t>mC∆T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     </a:t>
            </a:r>
            <a:r>
              <a:rPr lang="en-US" altLang="en-US" sz="3200" dirty="0" smtClean="0"/>
              <a:t>Heat ice       melt ice     heat cold liq.        cool warm liq.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736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0630"/>
            <a:ext cx="9980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latin typeface="Agency FB" panose="020B0503020202020204" pitchFamily="34" charset="0"/>
              </a:rPr>
              <a:t>Practice Problem</a:t>
            </a:r>
            <a:endParaRPr lang="en-US" sz="6000" b="1" dirty="0"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5656" y="1615828"/>
            <a:ext cx="7942218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smtClean="0"/>
              <a:t>Let’s do problem #16 from </a:t>
            </a:r>
            <a:br>
              <a:rPr lang="en-US" altLang="en-US" sz="4800" b="1" dirty="0" smtClean="0"/>
            </a:br>
            <a:r>
              <a:rPr lang="en-US" altLang="en-US" sz="4800" b="1" smtClean="0"/>
              <a:t>WS #7 </a:t>
            </a:r>
            <a:r>
              <a:rPr lang="en-US" altLang="en-US" sz="4800" b="1" dirty="0" smtClean="0"/>
              <a:t>together</a:t>
            </a:r>
            <a:endParaRPr lang="en-US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638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temperature when 18.0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 of ice at -10.0°C mixes with 275.0 grams of water at 60.0°C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49775" y="1705835"/>
            <a:ext cx="6076" cy="504954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667502" y="3301187"/>
            <a:ext cx="0" cy="6858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55622" y="2981170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55622" y="4854900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98154" y="2777486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0353" y="4665794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2760" y="2431671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Heat ice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3151" y="2495458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705" y="302689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Melt ice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3151" y="309068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47607" y="4852019"/>
            <a:ext cx="15544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255851" y="4843378"/>
            <a:ext cx="1311306" cy="1910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924332" y="1504862"/>
            <a:ext cx="1097280" cy="1463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774344" y="5664739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5705" y="3685912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Heat liquid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66096" y="374969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8080" y="547063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Cool liquid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25526" y="553442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8384842" y="2959183"/>
            <a:ext cx="15544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833945" y="4747198"/>
            <a:ext cx="456843" cy="72344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567157" y="4640601"/>
            <a:ext cx="118872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8147891" y="3391597"/>
            <a:ext cx="437203" cy="83901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919856" y="4077929"/>
            <a:ext cx="335383" cy="50500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094983" y="2944193"/>
            <a:ext cx="1311306" cy="1910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015676" y="3188676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5-Point Star 93"/>
          <p:cNvSpPr/>
          <p:nvPr/>
        </p:nvSpPr>
        <p:spPr>
          <a:xfrm>
            <a:off x="7324745" y="3613958"/>
            <a:ext cx="690931" cy="571269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516583" y="1671467"/>
            <a:ext cx="3703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Cold water heats up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012879" y="3018689"/>
            <a:ext cx="2219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Hot water 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accent2"/>
                </a:solidFill>
              </a:rPr>
              <a:t>cools down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19589" y="1516922"/>
            <a:ext cx="764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Q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849760" y="4146695"/>
            <a:ext cx="135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/>
                </a:solidFill>
              </a:rPr>
              <a:t>- Q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91402" y="3136904"/>
            <a:ext cx="1776568" cy="954107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</a:t>
            </a:r>
            <a:r>
              <a:rPr lang="en-US" sz="2800" b="1" baseline="-25000" dirty="0" err="1" smtClean="0"/>
              <a:t>final</a:t>
            </a:r>
            <a:r>
              <a:rPr lang="en-US" sz="2800" b="1" dirty="0" smtClean="0"/>
              <a:t> of the mixture</a:t>
            </a:r>
            <a:endParaRPr lang="en-US" sz="2800" b="1" dirty="0"/>
          </a:p>
        </p:txBody>
      </p:sp>
      <p:cxnSp>
        <p:nvCxnSpPr>
          <p:cNvPr id="103" name="Straight Connector 102"/>
          <p:cNvCxnSpPr>
            <a:stCxn id="101" idx="3"/>
            <a:endCxn id="94" idx="1"/>
          </p:cNvCxnSpPr>
          <p:nvPr/>
        </p:nvCxnSpPr>
        <p:spPr>
          <a:xfrm>
            <a:off x="6767970" y="3613958"/>
            <a:ext cx="556776" cy="218205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837387" y="5047430"/>
            <a:ext cx="2954885" cy="126188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Q    =   -Q</a:t>
            </a:r>
          </a:p>
          <a:p>
            <a:r>
              <a:rPr lang="en-US" sz="3200" b="1" dirty="0" smtClean="0"/>
              <a:t>  Cold        Warm</a:t>
            </a:r>
            <a:endParaRPr lang="en-US" sz="3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92098" y="1492105"/>
            <a:ext cx="219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70C0"/>
                </a:solidFill>
              </a:rPr>
              <a:t>Cold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0398" y="4527122"/>
            <a:ext cx="2374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</a:rPr>
              <a:t>Warm</a:t>
            </a:r>
            <a:endParaRPr lang="en-US" sz="5400" b="1" u="sng" baseline="-25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4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65" grpId="0"/>
      <p:bldP spid="66" grpId="0" animBg="1"/>
      <p:bldP spid="67" grpId="0"/>
      <p:bldP spid="68" grpId="0" animBg="1"/>
      <p:bldP spid="28" grpId="0" animBg="1"/>
      <p:bldP spid="94" grpId="0" animBg="1"/>
      <p:bldP spid="96" grpId="0"/>
      <p:bldP spid="97" grpId="0"/>
      <p:bldP spid="98" grpId="0"/>
      <p:bldP spid="99" grpId="0"/>
      <p:bldP spid="101" grpId="0" animBg="1"/>
      <p:bldP spid="104" grpId="0" animBg="1"/>
      <p:bldP spid="106" grpId="0"/>
      <p:bldP spid="1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temperature when 18.0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 of ice at -10.0°C mixes with 275.0 grams of water at 60.0°C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2760" y="2191831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Heat ice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3151" y="2255618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705" y="278705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Melt ice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3151" y="285084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492361" y="135248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75705" y="3446072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Heat liquid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66096" y="350985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8080" y="547063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Cool liquid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25526" y="553442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357578" y="711996"/>
            <a:ext cx="3840480" cy="492443"/>
          </a:xfrm>
          <a:prstGeom prst="rect">
            <a:avLst/>
          </a:prstGeom>
          <a:solidFill>
            <a:srgbClr val="FFFF00">
              <a:alpha val="50196"/>
            </a:srgbClr>
          </a:solidFill>
          <a:ln w="57150">
            <a:noFill/>
            <a:prstDash val="sysDot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 err="1" smtClean="0"/>
              <a:t>Qcold</a:t>
            </a:r>
            <a:r>
              <a:rPr lang="en-US" sz="3200" b="1" dirty="0" smtClean="0"/>
              <a:t>    =   -</a:t>
            </a:r>
            <a:r>
              <a:rPr lang="en-US" sz="3200" b="1" dirty="0" err="1" smtClean="0"/>
              <a:t>Qwarm</a:t>
            </a:r>
            <a:endParaRPr lang="en-US" sz="3200" b="1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492098" y="1282245"/>
            <a:ext cx="219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70C0"/>
                </a:solidFill>
              </a:rPr>
              <a:t>Cold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0398" y="4527122"/>
            <a:ext cx="2374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</a:rPr>
              <a:t>Warm</a:t>
            </a:r>
            <a:endParaRPr lang="en-US" sz="5400" b="1" u="sng" baseline="-250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931" y="217466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5490" y="2159676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mC∆T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40056" y="2159676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(18g)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3537" y="2159676"/>
            <a:ext cx="180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(2.09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J/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26119" y="2159676"/>
            <a:ext cx="2466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0°       10°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493114" y="2159676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376.2 J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8912288" y="2366805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726548" y="2499118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95439" y="1236346"/>
            <a:ext cx="219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70C0"/>
                </a:solidFill>
              </a:rPr>
              <a:t>Cold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49588" y="4542948"/>
            <a:ext cx="2374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</a:rPr>
              <a:t>Warm</a:t>
            </a:r>
            <a:endParaRPr lang="en-US" sz="5400" b="1" u="sng" baseline="-25000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931" y="274962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75470" y="273463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27826" y="2734638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(18g)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4412" y="2734638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(334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J/g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14506" y="2734638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6012 J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1931" y="328050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0440" y="3265511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mC∆T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08997" y="3265511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(18g)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80434" y="3265511"/>
            <a:ext cx="1853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(4.18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J/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15877" y="3265511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° - 0°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063177" y="3265510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75.24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71931" y="3914814"/>
            <a:ext cx="1419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36139" y="396225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58780" y="396225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57432" y="3962256"/>
            <a:ext cx="370496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en-US" sz="3200" b="1" i="1" dirty="0" smtClean="0">
                <a:solidFill>
                  <a:srgbClr val="0070C0"/>
                </a:solidFill>
                <a:latin typeface="Calibri" panose="020F0502020204030204"/>
              </a:rPr>
              <a:t>6388.2 + 75.24</a:t>
            </a:r>
            <a:r>
              <a:rPr lang="en-US" sz="3200" b="1" i="1" dirty="0" smtClean="0">
                <a:latin typeface="Calibri" panose="020F0502020204030204"/>
              </a:rPr>
              <a:t>Tf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00614" y="3958173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71931" y="5448390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97890" y="5433400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mC∆T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01437" y="5433400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(275g)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724" y="5433400"/>
            <a:ext cx="1914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(4.18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J/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590317" y="5433400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° - 60°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721048" y="6033165"/>
            <a:ext cx="338085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1149.5 – 68970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7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9" grpId="0"/>
      <p:bldP spid="70" grpId="0"/>
      <p:bldP spid="71" grpId="0"/>
      <p:bldP spid="72" grpId="0"/>
      <p:bldP spid="73" grpId="0" animBg="1"/>
      <p:bldP spid="75" grpId="0"/>
      <p:bldP spid="76" grpId="0"/>
      <p:bldP spid="77" grpId="0"/>
      <p:bldP spid="78" grpId="0"/>
      <p:bldP spid="79" grpId="0"/>
      <p:bldP spid="81" grpId="0"/>
      <p:bldP spid="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temperature when 18.0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 of ice at -10.0°C mixes with 275.0 grams of water at 60.0°C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686800" y="628868"/>
            <a:ext cx="3497614" cy="584775"/>
          </a:xfrm>
          <a:prstGeom prst="rect">
            <a:avLst/>
          </a:prstGeom>
          <a:solidFill>
            <a:srgbClr val="FFFF00">
              <a:alpha val="50196"/>
            </a:srgbClr>
          </a:solidFill>
          <a:ln w="571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Qcold</a:t>
            </a:r>
            <a:r>
              <a:rPr lang="en-US" sz="3200" b="1" dirty="0" smtClean="0"/>
              <a:t>    =   -</a:t>
            </a:r>
            <a:r>
              <a:rPr lang="en-US" sz="3200" b="1" dirty="0" err="1" smtClean="0"/>
              <a:t>Qwarm</a:t>
            </a:r>
            <a:endParaRPr lang="en-US" sz="3200" b="1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2308137" y="1373577"/>
            <a:ext cx="8125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</a:rPr>
              <a:t>Qcold</a:t>
            </a:r>
            <a:r>
              <a:rPr lang="en-US" sz="5400" b="1" dirty="0" smtClean="0">
                <a:solidFill>
                  <a:srgbClr val="0070C0"/>
                </a:solidFill>
              </a:rPr>
              <a:t>  </a:t>
            </a:r>
            <a:r>
              <a:rPr lang="en-US" sz="5400" b="1" dirty="0" smtClean="0"/>
              <a:t>=  </a:t>
            </a:r>
            <a:r>
              <a:rPr lang="en-US" sz="5400" b="1" dirty="0" smtClean="0">
                <a:solidFill>
                  <a:schemeClr val="accent2"/>
                </a:solidFill>
              </a:rPr>
              <a:t>- </a:t>
            </a:r>
            <a:r>
              <a:rPr lang="en-US" sz="5400" b="1" dirty="0" err="1" smtClean="0">
                <a:solidFill>
                  <a:schemeClr val="accent2"/>
                </a:solidFill>
              </a:rPr>
              <a:t>Qwarm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38433" y="3579602"/>
            <a:ext cx="485116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dirty="0" smtClean="0">
                <a:solidFill>
                  <a:srgbClr val="0070C0"/>
                </a:solidFill>
                <a:latin typeface="Calibri" panose="020F0502020204030204"/>
              </a:rPr>
              <a:t>6388.2 + 75.24</a:t>
            </a:r>
            <a:r>
              <a:rPr lang="en-US" sz="4000" b="1" i="1" dirty="0" smtClean="0">
                <a:latin typeface="Calibri" panose="020F0502020204030204"/>
              </a:rPr>
              <a:t>Tf   +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52966" y="3573382"/>
            <a:ext cx="60795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1149.5 – 68970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   =   0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58743" y="2290978"/>
            <a:ext cx="8411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</a:rPr>
              <a:t>Qcold</a:t>
            </a:r>
            <a:r>
              <a:rPr lang="en-US" sz="5400" b="1" dirty="0" smtClean="0">
                <a:solidFill>
                  <a:srgbClr val="0070C0"/>
                </a:solidFill>
              </a:rPr>
              <a:t>  </a:t>
            </a:r>
            <a:r>
              <a:rPr lang="en-US" sz="5400" b="1" dirty="0" smtClean="0"/>
              <a:t>+</a:t>
            </a:r>
            <a:r>
              <a:rPr lang="en-US" sz="5400" b="1" dirty="0" smtClean="0">
                <a:solidFill>
                  <a:schemeClr val="accent2"/>
                </a:solidFill>
              </a:rPr>
              <a:t>  </a:t>
            </a:r>
            <a:r>
              <a:rPr lang="en-US" sz="5400" b="1" dirty="0" err="1" smtClean="0">
                <a:solidFill>
                  <a:schemeClr val="accent2"/>
                </a:solidFill>
              </a:rPr>
              <a:t>Qwarm</a:t>
            </a:r>
            <a:r>
              <a:rPr lang="en-US" sz="5400" b="1" dirty="0" smtClean="0">
                <a:solidFill>
                  <a:schemeClr val="accent2"/>
                </a:solidFill>
              </a:rPr>
              <a:t> </a:t>
            </a:r>
            <a:r>
              <a:rPr lang="en-US" sz="5400" b="1" dirty="0" smtClean="0"/>
              <a:t>= 0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61361" y="4841023"/>
            <a:ext cx="69035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dirty="0" smtClean="0">
                <a:latin typeface="Calibri" panose="020F0502020204030204"/>
              </a:rPr>
              <a:t>1224.74 </a:t>
            </a:r>
            <a:r>
              <a:rPr lang="en-US" sz="4000" b="1" i="1" dirty="0" err="1" smtClean="0">
                <a:latin typeface="Calibri" panose="020F0502020204030204"/>
              </a:rPr>
              <a:t>Tf</a:t>
            </a:r>
            <a:r>
              <a:rPr lang="en-US" sz="4000" b="1" i="1" dirty="0" smtClean="0">
                <a:latin typeface="Calibri" panose="020F0502020204030204"/>
              </a:rPr>
              <a:t>    =    62581.8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00541" y="5681125"/>
            <a:ext cx="52696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dirty="0" smtClean="0">
                <a:latin typeface="Calibri" panose="020F0502020204030204"/>
              </a:rPr>
              <a:t>1224.74            1224.74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62393" y="5681125"/>
            <a:ext cx="274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835349" y="5681125"/>
            <a:ext cx="274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184335" y="4928415"/>
            <a:ext cx="2763187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dirty="0" err="1" smtClean="0">
                <a:solidFill>
                  <a:srgbClr val="FF0000"/>
                </a:solidFill>
                <a:latin typeface="Calibri" panose="020F0502020204030204"/>
              </a:rPr>
              <a:t>Tf</a:t>
            </a:r>
            <a:r>
              <a:rPr lang="en-US" sz="4000" b="1" i="1" dirty="0" smtClean="0">
                <a:solidFill>
                  <a:srgbClr val="FF0000"/>
                </a:solidFill>
                <a:latin typeface="Calibri" panose="020F0502020204030204"/>
              </a:rPr>
              <a:t> = 51.1 °C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3928" y="4691921"/>
            <a:ext cx="674209" cy="188876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3174" y="1566158"/>
            <a:ext cx="3019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 personally like to do this because I don’t see as many algebra mistakes or double negative issues! </a:t>
            </a:r>
            <a:endParaRPr lang="en-US" sz="2400" b="1" dirty="0"/>
          </a:p>
        </p:txBody>
      </p:sp>
      <p:sp>
        <p:nvSpPr>
          <p:cNvPr id="10" name="Curved Right Arrow 9"/>
          <p:cNvSpPr/>
          <p:nvPr/>
        </p:nvSpPr>
        <p:spPr>
          <a:xfrm>
            <a:off x="3086696" y="1804927"/>
            <a:ext cx="554636" cy="1298366"/>
          </a:xfrm>
          <a:prstGeom prst="curv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08305" y="5749685"/>
            <a:ext cx="5115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Make sure your ending temperature is actually between the starting temps!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832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49" grpId="0"/>
      <p:bldP spid="73" grpId="0"/>
      <p:bldP spid="82" grpId="0"/>
      <p:bldP spid="51" grpId="0"/>
      <p:bldP spid="52" grpId="0"/>
      <p:bldP spid="54" grpId="0"/>
      <p:bldP spid="74" grpId="0" animBg="1"/>
      <p:bldP spid="9" grpId="0"/>
      <p:bldP spid="10" grpId="0" animBg="1"/>
      <p:bldP spid="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YouTube Link </a:t>
            </a:r>
            <a:r>
              <a:rPr lang="en-US" b="1" smtClean="0"/>
              <a:t>to Presentation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youtu.be/A7z5ixKMBQs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43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Molar Heat Capacity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4353" y="1374497"/>
            <a:ext cx="12196354" cy="54835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 sample of barium chloride is increased in temperature by 3.8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˚</a:t>
            </a:r>
            <a:r>
              <a:rPr lang="en-US" sz="3200" dirty="0" smtClean="0">
                <a:solidFill>
                  <a:schemeClr val="tx1"/>
                </a:solidFill>
              </a:rPr>
              <a:t>C when the sample absorbed 2.4x10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J of heat energy. Calculate the number of moles of barium chloride if its molar heat capacity is 75.1 J/</a:t>
            </a:r>
            <a:r>
              <a:rPr lang="en-US" sz="3200" dirty="0" err="1" smtClean="0">
                <a:solidFill>
                  <a:schemeClr val="tx1"/>
                </a:solidFill>
              </a:rPr>
              <a:t>K•mol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2123" y="3937724"/>
                <a:ext cx="8765177" cy="199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/>
                  <a:t>2.4 x 10</a:t>
                </a:r>
                <a:r>
                  <a:rPr lang="en-US" sz="3600" b="1" baseline="30000" dirty="0" smtClean="0"/>
                  <a:t>2</a:t>
                </a:r>
                <a:r>
                  <a:rPr lang="en-US" sz="3600" b="1" dirty="0" smtClean="0"/>
                  <a:t> J = n (75.1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𝑱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</m:den>
                    </m:f>
                  </m:oMath>
                </a14:m>
                <a:r>
                  <a:rPr lang="en-US" sz="3600" b="1" dirty="0" smtClean="0"/>
                  <a:t> )(3.8</a:t>
                </a:r>
                <a:r>
                  <a:rPr lang="en-US" sz="36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en-US" sz="3600" b="1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  <a:r>
                  <a:rPr lang="en-US" sz="3600" b="1" dirty="0" smtClean="0"/>
                  <a:t>)</a:t>
                </a:r>
              </a:p>
              <a:p>
                <a:endParaRPr lang="en-US" sz="3600" b="1" dirty="0"/>
              </a:p>
              <a:p>
                <a:r>
                  <a:rPr lang="en-US" sz="3600" b="1" dirty="0" smtClean="0"/>
                  <a:t>n = 0.84 </a:t>
                </a:r>
                <a:r>
                  <a:rPr lang="en-US" sz="3600" b="1" dirty="0" err="1" smtClean="0"/>
                  <a:t>mol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23" y="3937724"/>
                <a:ext cx="8765177" cy="1997919"/>
              </a:xfrm>
              <a:prstGeom prst="rect">
                <a:avLst/>
              </a:prstGeom>
              <a:blipFill>
                <a:blip r:embed="rId2"/>
                <a:stretch>
                  <a:fillRect l="-2156" b="-10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850822" y="2769946"/>
            <a:ext cx="2537874" cy="900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/>
              <a:t>Q = </a:t>
            </a:r>
            <a:r>
              <a:rPr lang="en-US" sz="4000" b="1" dirty="0" err="1"/>
              <a:t>nC</a:t>
            </a:r>
            <a:r>
              <a:rPr lang="el-GR" sz="4000" b="1" dirty="0">
                <a:latin typeface="Verdana" panose="020B0604030504040204" pitchFamily="34" charset="0"/>
                <a:ea typeface="Verdana" panose="020B0604030504040204" pitchFamily="34" charset="0"/>
              </a:rPr>
              <a:t>Δ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014845" y="3795125"/>
            <a:ext cx="3172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Do we care that it is in moles and Kelvins? No! </a:t>
            </a:r>
          </a:p>
          <a:p>
            <a:r>
              <a:rPr lang="en-US" sz="2000" b="1" dirty="0" smtClean="0"/>
              <a:t>Does that change the concept of “plug and chug” and “cancel units” ? No! 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4497049" y="1881631"/>
            <a:ext cx="3552669" cy="524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37894" y="2922190"/>
            <a:ext cx="2740702" cy="524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919461"/>
            <a:ext cx="1199213" cy="524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33338" y="2832250"/>
            <a:ext cx="33727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38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398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Heat of Reactions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446" y="1458678"/>
            <a:ext cx="9862457" cy="47089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Amount of energy involved in a reaction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pt-BR" sz="3600" b="1" dirty="0" smtClean="0">
                <a:solidFill>
                  <a:schemeClr val="tx1"/>
                </a:solidFill>
              </a:rPr>
              <a:t>2Al + Fe</a:t>
            </a:r>
            <a:r>
              <a:rPr lang="pt-BR" sz="3600" b="1" baseline="-25000" dirty="0" smtClean="0">
                <a:solidFill>
                  <a:schemeClr val="tx1"/>
                </a:solidFill>
              </a:rPr>
              <a:t>2</a:t>
            </a:r>
            <a:r>
              <a:rPr lang="pt-BR" sz="3600" b="1" dirty="0" smtClean="0">
                <a:solidFill>
                  <a:schemeClr val="tx1"/>
                </a:solidFill>
              </a:rPr>
              <a:t>O</a:t>
            </a:r>
            <a:r>
              <a:rPr lang="pt-BR" sz="3600" b="1" baseline="-25000" dirty="0" smtClean="0">
                <a:solidFill>
                  <a:schemeClr val="tx1"/>
                </a:solidFill>
              </a:rPr>
              <a:t>3 </a:t>
            </a:r>
            <a:r>
              <a:rPr lang="pt-BR" sz="3600" b="1" dirty="0" smtClean="0">
                <a:solidFill>
                  <a:schemeClr val="tx1"/>
                </a:solidFill>
              </a:rPr>
              <a:t>→ 2Fe + Al</a:t>
            </a:r>
            <a:r>
              <a:rPr lang="pt-BR" sz="3600" b="1" baseline="-25000" dirty="0" smtClean="0">
                <a:solidFill>
                  <a:schemeClr val="tx1"/>
                </a:solidFill>
              </a:rPr>
              <a:t>2</a:t>
            </a:r>
            <a:r>
              <a:rPr lang="pt-BR" sz="3600" b="1" dirty="0" smtClean="0">
                <a:solidFill>
                  <a:schemeClr val="tx1"/>
                </a:solidFill>
              </a:rPr>
              <a:t>O</a:t>
            </a:r>
            <a:r>
              <a:rPr lang="pt-BR" sz="3600" b="1" baseline="-25000" dirty="0" smtClean="0">
                <a:solidFill>
                  <a:schemeClr val="tx1"/>
                </a:solidFill>
              </a:rPr>
              <a:t>3        </a:t>
            </a:r>
            <a:r>
              <a:rPr lang="pt-BR" sz="3600" b="1" dirty="0" smtClean="0">
                <a:solidFill>
                  <a:schemeClr val="tx1"/>
                </a:solidFill>
              </a:rPr>
              <a:t>ΔH</a:t>
            </a:r>
            <a:r>
              <a:rPr lang="pt-BR" sz="3600" b="1" baseline="-25000" dirty="0" smtClean="0">
                <a:solidFill>
                  <a:schemeClr val="tx1"/>
                </a:solidFill>
              </a:rPr>
              <a:t>rxn</a:t>
            </a:r>
            <a:r>
              <a:rPr lang="pt-BR" sz="3600" b="1" dirty="0" smtClean="0">
                <a:solidFill>
                  <a:schemeClr val="tx1"/>
                </a:solidFill>
              </a:rPr>
              <a:t>=−851.5kJ</a:t>
            </a:r>
          </a:p>
          <a:p>
            <a:pPr lvl="1"/>
            <a:r>
              <a:rPr lang="pt-BR" sz="2800" i="1" dirty="0" smtClean="0">
                <a:solidFill>
                  <a:schemeClr val="tx1"/>
                </a:solidFill>
              </a:rPr>
              <a:t>( Remember, ∆H is basically Q)</a:t>
            </a: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 ∆H negative </a:t>
            </a:r>
            <a:r>
              <a:rPr lang="pt-BR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exothermic  product</a:t>
            </a:r>
          </a:p>
          <a:p>
            <a:pPr lvl="1"/>
            <a:r>
              <a:rPr lang="pt-BR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∆H positive </a:t>
            </a:r>
            <a:r>
              <a:rPr lang="pt-BR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endothermic  reactant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9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384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Heat of Reactions per mole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4148" y="1383210"/>
            <a:ext cx="11573498" cy="54747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Sometimes you want it per mole of a certain substance.  Just take mole ratios into </a:t>
            </a:r>
            <a:r>
              <a:rPr lang="en-US" sz="3200" b="1" dirty="0" smtClean="0">
                <a:solidFill>
                  <a:schemeClr val="tx1"/>
                </a:solidFill>
              </a:rPr>
              <a:t>account!</a:t>
            </a:r>
          </a:p>
          <a:p>
            <a:pPr algn="l"/>
            <a:r>
              <a:rPr lang="pt-BR" sz="3600" dirty="0" smtClean="0">
                <a:solidFill>
                  <a:schemeClr val="tx1"/>
                </a:solidFill>
              </a:rPr>
              <a:t>2Al + Fe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 </a:t>
            </a:r>
            <a:r>
              <a:rPr lang="pt-BR" sz="3600" dirty="0" smtClean="0">
                <a:solidFill>
                  <a:schemeClr val="tx1"/>
                </a:solidFill>
              </a:rPr>
              <a:t>→ 2Fe + Al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</a:t>
            </a:r>
            <a:r>
              <a:rPr lang="pt-BR" sz="3600" dirty="0" smtClean="0">
                <a:solidFill>
                  <a:schemeClr val="tx1"/>
                </a:solidFill>
              </a:rPr>
              <a:t>       ΔH</a:t>
            </a:r>
            <a:r>
              <a:rPr lang="pt-BR" sz="3600" baseline="-25000" dirty="0" smtClean="0">
                <a:solidFill>
                  <a:schemeClr val="tx1"/>
                </a:solidFill>
              </a:rPr>
              <a:t>rxn </a:t>
            </a:r>
            <a:r>
              <a:rPr lang="pt-BR" sz="3600" dirty="0" smtClean="0">
                <a:solidFill>
                  <a:schemeClr val="tx1"/>
                </a:solidFill>
              </a:rPr>
              <a:t>= −851.5kJ/mol</a:t>
            </a:r>
            <a:r>
              <a:rPr lang="pt-BR" sz="3600" baseline="-25000" dirty="0" smtClean="0">
                <a:solidFill>
                  <a:schemeClr val="tx1"/>
                </a:solidFill>
              </a:rPr>
              <a:t>rxn</a:t>
            </a:r>
            <a:endParaRPr lang="pt-BR" sz="3600" baseline="-25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95180"/>
              </p:ext>
            </p:extLst>
          </p:nvPr>
        </p:nvGraphicFramePr>
        <p:xfrm>
          <a:off x="457201" y="3789684"/>
          <a:ext cx="880436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6031">
                  <a:extLst>
                    <a:ext uri="{9D8B030D-6E8A-4147-A177-3AD203B41FA5}">
                      <a16:colId xmlns:a16="http://schemas.microsoft.com/office/drawing/2014/main" val="2958959654"/>
                    </a:ext>
                  </a:extLst>
                </a:gridCol>
                <a:gridCol w="2344085">
                  <a:extLst>
                    <a:ext uri="{9D8B030D-6E8A-4147-A177-3AD203B41FA5}">
                      <a16:colId xmlns:a16="http://schemas.microsoft.com/office/drawing/2014/main" val="1128743727"/>
                    </a:ext>
                  </a:extLst>
                </a:gridCol>
                <a:gridCol w="517880">
                  <a:extLst>
                    <a:ext uri="{9D8B030D-6E8A-4147-A177-3AD203B41FA5}">
                      <a16:colId xmlns:a16="http://schemas.microsoft.com/office/drawing/2014/main" val="1493067467"/>
                    </a:ext>
                  </a:extLst>
                </a:gridCol>
                <a:gridCol w="3816368">
                  <a:extLst>
                    <a:ext uri="{9D8B030D-6E8A-4147-A177-3AD203B41FA5}">
                      <a16:colId xmlns:a16="http://schemas.microsoft.com/office/drawing/2014/main" val="1594987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-851.5kJ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 </a:t>
                      </a:r>
                      <a:r>
                        <a:rPr lang="en-US" sz="3600" b="1" dirty="0" err="1" smtClean="0"/>
                        <a:t>rxn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/>
                        <a:t>-425.75</a:t>
                      </a:r>
                      <a:r>
                        <a:rPr lang="en-US" sz="3600" b="1" u="sng" dirty="0" smtClean="0"/>
                        <a:t>  kJ    </a:t>
                      </a:r>
                      <a:r>
                        <a:rPr lang="en-US" sz="3600" b="1" u="sng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3600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92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</a:t>
                      </a:r>
                      <a:r>
                        <a:rPr lang="en-US" sz="3600" b="1" baseline="0" dirty="0" smtClean="0"/>
                        <a:t> </a:t>
                      </a:r>
                      <a:r>
                        <a:rPr lang="en-US" sz="3600" b="1" baseline="0" dirty="0" err="1" smtClean="0"/>
                        <a:t>rxn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</a:t>
                      </a:r>
                      <a:r>
                        <a:rPr lang="en-US" sz="3600" b="1" baseline="0" dirty="0" smtClean="0"/>
                        <a:t> </a:t>
                      </a:r>
                      <a:r>
                        <a:rPr lang="en-US" sz="3600" b="1" baseline="0" dirty="0" err="1" smtClean="0"/>
                        <a:t>mol</a:t>
                      </a:r>
                      <a:r>
                        <a:rPr lang="en-US" sz="3600" b="1" baseline="0" dirty="0" smtClean="0"/>
                        <a:t> Al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/>
                        <a:t>            </a:t>
                      </a:r>
                      <a:r>
                        <a:rPr lang="en-US" sz="3600" b="1" dirty="0" err="1" smtClean="0"/>
                        <a:t>mol</a:t>
                      </a:r>
                      <a:r>
                        <a:rPr lang="en-US" sz="3600" b="1" dirty="0" smtClean="0"/>
                        <a:t> Al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Example Question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4354" y="1383210"/>
            <a:ext cx="12192000" cy="54747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Calculate the energy released when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135g </a:t>
            </a:r>
            <a:r>
              <a:rPr lang="en-US" sz="3200" b="1" dirty="0" smtClean="0">
                <a:solidFill>
                  <a:schemeClr val="tx1"/>
                </a:solidFill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</a:rPr>
              <a:t>aluminum is </a:t>
            </a:r>
            <a:r>
              <a:rPr lang="en-US" sz="3200" b="1" dirty="0" smtClean="0">
                <a:solidFill>
                  <a:schemeClr val="tx1"/>
                </a:solidFill>
              </a:rPr>
              <a:t>reacted in the below equation.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2Al + Fe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 </a:t>
            </a:r>
            <a:r>
              <a:rPr lang="pt-BR" sz="3600" dirty="0" smtClean="0">
                <a:solidFill>
                  <a:schemeClr val="tx1"/>
                </a:solidFill>
              </a:rPr>
              <a:t>→ 2Fe + Al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         </a:t>
            </a:r>
            <a:r>
              <a:rPr lang="pt-BR" sz="3600" dirty="0" smtClean="0">
                <a:solidFill>
                  <a:schemeClr val="tx1"/>
                </a:solidFill>
              </a:rPr>
              <a:t>ΔH</a:t>
            </a:r>
            <a:r>
              <a:rPr lang="pt-BR" sz="3600" baseline="-25000" dirty="0" smtClean="0">
                <a:solidFill>
                  <a:schemeClr val="tx1"/>
                </a:solidFill>
              </a:rPr>
              <a:t>rxn</a:t>
            </a:r>
            <a:r>
              <a:rPr lang="pt-BR" sz="3600" dirty="0" smtClean="0">
                <a:solidFill>
                  <a:schemeClr val="tx1"/>
                </a:solidFill>
              </a:rPr>
              <a:t>=−</a:t>
            </a:r>
            <a:r>
              <a:rPr lang="pt-BR" sz="3600" dirty="0" smtClean="0">
                <a:solidFill>
                  <a:schemeClr val="tx1"/>
                </a:solidFill>
              </a:rPr>
              <a:t>851.5kJ/mol</a:t>
            </a:r>
            <a:r>
              <a:rPr lang="pt-BR" sz="3600" baseline="-25000" dirty="0" smtClean="0">
                <a:solidFill>
                  <a:schemeClr val="tx1"/>
                </a:solidFill>
              </a:rPr>
              <a:t>rxn</a:t>
            </a:r>
            <a:endParaRPr lang="pt-BR" sz="3600" baseline="-25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28130"/>
              </p:ext>
            </p:extLst>
          </p:nvPr>
        </p:nvGraphicFramePr>
        <p:xfrm>
          <a:off x="337693" y="3788230"/>
          <a:ext cx="1013677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544">
                  <a:extLst>
                    <a:ext uri="{9D8B030D-6E8A-4147-A177-3AD203B41FA5}">
                      <a16:colId xmlns:a16="http://schemas.microsoft.com/office/drawing/2014/main" val="1403407687"/>
                    </a:ext>
                  </a:extLst>
                </a:gridCol>
                <a:gridCol w="1909422">
                  <a:extLst>
                    <a:ext uri="{9D8B030D-6E8A-4147-A177-3AD203B41FA5}">
                      <a16:colId xmlns:a16="http://schemas.microsoft.com/office/drawing/2014/main" val="1131917939"/>
                    </a:ext>
                  </a:extLst>
                </a:gridCol>
                <a:gridCol w="1812638">
                  <a:extLst>
                    <a:ext uri="{9D8B030D-6E8A-4147-A177-3AD203B41FA5}">
                      <a16:colId xmlns:a16="http://schemas.microsoft.com/office/drawing/2014/main" val="2958959654"/>
                    </a:ext>
                  </a:extLst>
                </a:gridCol>
                <a:gridCol w="1842928">
                  <a:extLst>
                    <a:ext uri="{9D8B030D-6E8A-4147-A177-3AD203B41FA5}">
                      <a16:colId xmlns:a16="http://schemas.microsoft.com/office/drawing/2014/main" val="1128743727"/>
                    </a:ext>
                  </a:extLst>
                </a:gridCol>
                <a:gridCol w="400108">
                  <a:extLst>
                    <a:ext uri="{9D8B030D-6E8A-4147-A177-3AD203B41FA5}">
                      <a16:colId xmlns:a16="http://schemas.microsoft.com/office/drawing/2014/main" val="1493067467"/>
                    </a:ext>
                  </a:extLst>
                </a:gridCol>
                <a:gridCol w="2571138">
                  <a:extLst>
                    <a:ext uri="{9D8B030D-6E8A-4147-A177-3AD203B41FA5}">
                      <a16:colId xmlns:a16="http://schemas.microsoft.com/office/drawing/2014/main" val="1594987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135</a:t>
                      </a:r>
                      <a:r>
                        <a:rPr lang="en-US" sz="2800" b="1" baseline="0" dirty="0" smtClean="0"/>
                        <a:t> g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mol</a:t>
                      </a:r>
                      <a:r>
                        <a:rPr lang="en-US" sz="2800" b="1" dirty="0" smtClean="0"/>
                        <a:t>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rxn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-851.5 kJ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-2130.3</a:t>
                      </a:r>
                      <a:r>
                        <a:rPr lang="en-US" sz="2800" b="1" baseline="0" dirty="0" smtClean="0"/>
                        <a:t> kJ</a:t>
                      </a:r>
                      <a:endParaRPr lang="en-US" sz="2800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92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26.98g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mol</a:t>
                      </a:r>
                      <a:r>
                        <a:rPr lang="en-US" sz="2800" b="1" baseline="0" dirty="0" smtClean="0"/>
                        <a:t>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rxn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          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609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888761" y="3788230"/>
            <a:ext cx="1873770" cy="128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62531" y="3788230"/>
            <a:ext cx="1873770" cy="128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6301" y="3788230"/>
            <a:ext cx="1873770" cy="128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2186" y="3855473"/>
            <a:ext cx="2333334" cy="656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2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Example Question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383210"/>
            <a:ext cx="12192001" cy="54747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Calculate the energy released when 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135g </a:t>
            </a:r>
            <a:r>
              <a:rPr lang="en-US" sz="3200" b="1" dirty="0" smtClean="0">
                <a:solidFill>
                  <a:schemeClr val="tx1"/>
                </a:solidFill>
              </a:rPr>
              <a:t>of aluminum </a:t>
            </a:r>
            <a:r>
              <a:rPr lang="en-US" sz="3200" b="1" dirty="0" smtClean="0">
                <a:solidFill>
                  <a:schemeClr val="tx1"/>
                </a:solidFill>
              </a:rPr>
              <a:t>is </a:t>
            </a:r>
            <a:r>
              <a:rPr lang="en-US" sz="3200" b="1" dirty="0" smtClean="0">
                <a:solidFill>
                  <a:schemeClr val="tx1"/>
                </a:solidFill>
              </a:rPr>
              <a:t>reacted in the below equation.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2Al + Fe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 </a:t>
            </a:r>
            <a:r>
              <a:rPr lang="pt-BR" sz="3600" dirty="0" smtClean="0">
                <a:solidFill>
                  <a:schemeClr val="tx1"/>
                </a:solidFill>
              </a:rPr>
              <a:t>→ 2Fe + Al</a:t>
            </a:r>
            <a:r>
              <a:rPr lang="pt-BR" sz="3600" baseline="-25000" dirty="0" smtClean="0">
                <a:solidFill>
                  <a:schemeClr val="tx1"/>
                </a:solidFill>
              </a:rPr>
              <a:t>2</a:t>
            </a:r>
            <a:r>
              <a:rPr lang="pt-BR" sz="3600" dirty="0" smtClean="0">
                <a:solidFill>
                  <a:schemeClr val="tx1"/>
                </a:solidFill>
              </a:rPr>
              <a:t>O</a:t>
            </a:r>
            <a:r>
              <a:rPr lang="pt-BR" sz="3600" baseline="-25000" dirty="0" smtClean="0">
                <a:solidFill>
                  <a:schemeClr val="tx1"/>
                </a:solidFill>
              </a:rPr>
              <a:t>3         </a:t>
            </a:r>
            <a:r>
              <a:rPr lang="pt-BR" sz="3600" dirty="0" smtClean="0">
                <a:solidFill>
                  <a:schemeClr val="tx1"/>
                </a:solidFill>
              </a:rPr>
              <a:t>ΔH</a:t>
            </a:r>
            <a:r>
              <a:rPr lang="pt-BR" sz="3600" baseline="-25000" dirty="0" smtClean="0">
                <a:solidFill>
                  <a:schemeClr val="tx1"/>
                </a:solidFill>
              </a:rPr>
              <a:t>rxn</a:t>
            </a:r>
            <a:r>
              <a:rPr lang="pt-BR" sz="3600" dirty="0" smtClean="0">
                <a:solidFill>
                  <a:schemeClr val="tx1"/>
                </a:solidFill>
              </a:rPr>
              <a:t>=−851.5kJ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28130"/>
              </p:ext>
            </p:extLst>
          </p:nvPr>
        </p:nvGraphicFramePr>
        <p:xfrm>
          <a:off x="337693" y="3788230"/>
          <a:ext cx="1013677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544">
                  <a:extLst>
                    <a:ext uri="{9D8B030D-6E8A-4147-A177-3AD203B41FA5}">
                      <a16:colId xmlns:a16="http://schemas.microsoft.com/office/drawing/2014/main" val="1403407687"/>
                    </a:ext>
                  </a:extLst>
                </a:gridCol>
                <a:gridCol w="1909422">
                  <a:extLst>
                    <a:ext uri="{9D8B030D-6E8A-4147-A177-3AD203B41FA5}">
                      <a16:colId xmlns:a16="http://schemas.microsoft.com/office/drawing/2014/main" val="1131917939"/>
                    </a:ext>
                  </a:extLst>
                </a:gridCol>
                <a:gridCol w="1812638">
                  <a:extLst>
                    <a:ext uri="{9D8B030D-6E8A-4147-A177-3AD203B41FA5}">
                      <a16:colId xmlns:a16="http://schemas.microsoft.com/office/drawing/2014/main" val="2958959654"/>
                    </a:ext>
                  </a:extLst>
                </a:gridCol>
                <a:gridCol w="1842928">
                  <a:extLst>
                    <a:ext uri="{9D8B030D-6E8A-4147-A177-3AD203B41FA5}">
                      <a16:colId xmlns:a16="http://schemas.microsoft.com/office/drawing/2014/main" val="1128743727"/>
                    </a:ext>
                  </a:extLst>
                </a:gridCol>
                <a:gridCol w="400108">
                  <a:extLst>
                    <a:ext uri="{9D8B030D-6E8A-4147-A177-3AD203B41FA5}">
                      <a16:colId xmlns:a16="http://schemas.microsoft.com/office/drawing/2014/main" val="1493067467"/>
                    </a:ext>
                  </a:extLst>
                </a:gridCol>
                <a:gridCol w="2571138">
                  <a:extLst>
                    <a:ext uri="{9D8B030D-6E8A-4147-A177-3AD203B41FA5}">
                      <a16:colId xmlns:a16="http://schemas.microsoft.com/office/drawing/2014/main" val="1594987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135</a:t>
                      </a:r>
                      <a:r>
                        <a:rPr lang="en-US" sz="2800" b="1" baseline="0" dirty="0" smtClean="0"/>
                        <a:t> g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mol</a:t>
                      </a:r>
                      <a:r>
                        <a:rPr lang="en-US" sz="2800" b="1" dirty="0" smtClean="0"/>
                        <a:t>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rxn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-851.5 kJ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-2130.3</a:t>
                      </a:r>
                      <a:r>
                        <a:rPr lang="en-US" sz="2800" b="1" baseline="0" dirty="0" smtClean="0"/>
                        <a:t> kJ</a:t>
                      </a:r>
                      <a:endParaRPr lang="en-US" sz="2800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92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26.98g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mol</a:t>
                      </a:r>
                      <a:r>
                        <a:rPr lang="en-US" sz="2800" b="1" baseline="0" dirty="0" smtClean="0"/>
                        <a:t> Al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 </a:t>
                      </a:r>
                      <a:r>
                        <a:rPr lang="en-US" sz="2800" b="1" dirty="0" err="1" smtClean="0"/>
                        <a:t>rxn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6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          </a:t>
                      </a:r>
                      <a:endParaRPr lang="en-US" sz="2800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Reaction Diagrams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7222" y="1387328"/>
            <a:ext cx="5564778" cy="5486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graph representing energy changes during the course of a reaction</a:t>
            </a:r>
            <a:endParaRPr lang="en-US" sz="3600" b="1" dirty="0"/>
          </a:p>
        </p:txBody>
      </p:sp>
      <p:pic>
        <p:nvPicPr>
          <p:cNvPr id="4098" name="Picture 2" descr="Image result for reaction dia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88" y="1866712"/>
            <a:ext cx="7322322" cy="403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8073" y="3718761"/>
            <a:ext cx="6270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Δ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Q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686804" y="3884815"/>
            <a:ext cx="33048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*Is this reaction endo or exothermic? How do you know???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505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7" grpId="1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endothermic reaction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04" y="2300554"/>
            <a:ext cx="5976284" cy="437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Reaction Diagrams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091" y="4342874"/>
            <a:ext cx="6270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Δ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06824" y="1613647"/>
            <a:ext cx="965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Draw and label an ENDOTHERMIC reaction diagram.</a:t>
            </a:r>
            <a:endParaRPr lang="en-US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696635" y="4105836"/>
            <a:ext cx="0" cy="6409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88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1227</TotalTime>
  <Words>1117</Words>
  <Application>Microsoft Office PowerPoint</Application>
  <PresentationFormat>Widescreen</PresentationFormat>
  <Paragraphs>198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Agency FB</vt:lpstr>
      <vt:lpstr>Arial</vt:lpstr>
      <vt:lpstr>Calibri</vt:lpstr>
      <vt:lpstr>Calibri Light</vt:lpstr>
      <vt:lpstr>Cambria Math</vt:lpstr>
      <vt:lpstr>Trebuchet MS</vt:lpstr>
      <vt:lpstr>Verdana</vt:lpstr>
      <vt:lpstr>Wingdings</vt:lpstr>
      <vt:lpstr>Wingdings 3</vt:lpstr>
      <vt:lpstr>Facet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65</cp:revision>
  <dcterms:created xsi:type="dcterms:W3CDTF">2019-02-12T05:31:01Z</dcterms:created>
  <dcterms:modified xsi:type="dcterms:W3CDTF">2022-02-10T22:13:30Z</dcterms:modified>
</cp:coreProperties>
</file>