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sldIdLst>
    <p:sldId id="256" r:id="rId2"/>
    <p:sldId id="258" r:id="rId3"/>
    <p:sldId id="259" r:id="rId4"/>
    <p:sldId id="331" r:id="rId5"/>
    <p:sldId id="346" r:id="rId6"/>
    <p:sldId id="347" r:id="rId7"/>
    <p:sldId id="335" r:id="rId8"/>
    <p:sldId id="334" r:id="rId9"/>
    <p:sldId id="336" r:id="rId10"/>
    <p:sldId id="337" r:id="rId11"/>
    <p:sldId id="338" r:id="rId12"/>
    <p:sldId id="344" r:id="rId13"/>
    <p:sldId id="349" r:id="rId14"/>
    <p:sldId id="341" r:id="rId15"/>
    <p:sldId id="345" r:id="rId16"/>
    <p:sldId id="326" r:id="rId17"/>
    <p:sldId id="342" r:id="rId18"/>
    <p:sldId id="34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FFFF00"/>
    <a:srgbClr val="99FF99"/>
    <a:srgbClr val="EFEFDD"/>
    <a:srgbClr val="4D4D4D"/>
    <a:srgbClr val="333333"/>
    <a:srgbClr val="5F5F5F"/>
    <a:srgbClr val="FF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5641" autoAdjust="0"/>
    <p:restoredTop sz="90724" autoAdjust="0"/>
  </p:normalViewPr>
  <p:slideViewPr>
    <p:cSldViewPr snapToGrid="0">
      <p:cViewPr varScale="1">
        <p:scale>
          <a:sx n="57" d="100"/>
          <a:sy n="57" d="100"/>
        </p:scale>
        <p:origin x="836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1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E36E4-6237-486D-ADD0-3BCE375F1C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749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D04A9-7450-48F5-96E0-A52FE13531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701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40502-689B-49B3-BF74-0B756213C0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871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4FB94-ED9E-4C4A-B32D-7EA0F22987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418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0EF09-7206-410A-9E3B-9FFE1AF8C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929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ACBCB-43CA-4DA4-A7A0-F4BA601547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215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84360-BE85-4F48-9642-4EDB55A10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257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9B2C4-A7CA-417B-B8F5-DD51B98ED5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628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EF7D-CA7A-47A6-B7A5-A8E40E49E8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546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3FC94-57A1-46D6-9243-A65307E97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117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5B40C-BC62-4182-864B-F13BF1E52D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28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99D4B-8686-4BD7-B110-49F94298EA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395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rbui4x_CyvA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0wifFbGDv4I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rbui4x_CyvA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1161" y="353962"/>
            <a:ext cx="7728155" cy="615007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 b="1" dirty="0">
              <a:solidFill>
                <a:srgbClr val="FF0000"/>
              </a:solidFill>
            </a:endParaRPr>
          </a:p>
          <a:p>
            <a:endParaRPr lang="en-US" sz="4000" b="1" dirty="0">
              <a:solidFill>
                <a:srgbClr val="FF0000"/>
              </a:solidFill>
            </a:endParaRPr>
          </a:p>
          <a:p>
            <a:endParaRPr lang="en-US" sz="1100" b="1" dirty="0">
              <a:solidFill>
                <a:srgbClr val="FF0000"/>
              </a:solidFill>
            </a:endParaRPr>
          </a:p>
          <a:p>
            <a:r>
              <a:rPr lang="en-US" sz="4000" b="1" u="sng" dirty="0">
                <a:solidFill>
                  <a:srgbClr val="FF0000"/>
                </a:solidFill>
              </a:rPr>
              <a:t>Target</a:t>
            </a:r>
            <a:r>
              <a:rPr lang="en-US" sz="4000" b="1" dirty="0">
                <a:solidFill>
                  <a:srgbClr val="FF0000"/>
                </a:solidFill>
              </a:rPr>
              <a:t>: I can use vocabulary related to solutions, and can describe some properties/behaviors of solutions. 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55618" y="1291193"/>
            <a:ext cx="5832764" cy="1515533"/>
          </a:xfrm>
        </p:spPr>
        <p:txBody>
          <a:bodyPr>
            <a:normAutofit fontScale="90000"/>
          </a:bodyPr>
          <a:lstStyle/>
          <a:p>
            <a:r>
              <a:rPr lang="en-US" sz="5400" dirty="0">
                <a:solidFill>
                  <a:schemeClr val="tx1"/>
                </a:solidFill>
                <a:latin typeface="Britannic Bold" panose="020B0903060703020204" pitchFamily="34" charset="0"/>
              </a:rPr>
              <a:t>N-39 - Properties of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0C0B212-16A4-06F3-CB83-6DEBCB5DDAE3}"/>
              </a:ext>
            </a:extLst>
          </p:cNvPr>
          <p:cNvSpPr txBox="1"/>
          <p:nvPr/>
        </p:nvSpPr>
        <p:spPr>
          <a:xfrm>
            <a:off x="855765" y="6024007"/>
            <a:ext cx="720368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/>
              <a:t>Link to YouTube Presentation: </a:t>
            </a:r>
            <a:r>
              <a:rPr lang="en-US" sz="2000" dirty="0">
                <a:hlinkClick r:id="rId3"/>
              </a:rPr>
              <a:t>https://youtu.be/rbui4x_CyvA</a:t>
            </a:r>
            <a:r>
              <a:rPr lang="en-US" sz="2000" dirty="0"/>
              <a:t> 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2037" y="153030"/>
            <a:ext cx="7869237" cy="1452404"/>
          </a:xfrm>
        </p:spPr>
        <p:txBody>
          <a:bodyPr>
            <a:noAutofit/>
          </a:bodyPr>
          <a:lstStyle/>
          <a:p>
            <a:r>
              <a:rPr lang="en-US" sz="4800" u="sng" dirty="0">
                <a:solidFill>
                  <a:schemeClr val="tx1"/>
                </a:solidFill>
                <a:latin typeface="Britannic Bold" panose="020B0903060703020204" pitchFamily="34" charset="0"/>
              </a:rPr>
              <a:t>Which is dissolving and which is dissociating?</a:t>
            </a:r>
            <a:endParaRPr lang="en-US" sz="4800" u="sng" dirty="0">
              <a:latin typeface="Britannic Bold" panose="020B0903060703020204" pitchFamily="34" charset="0"/>
            </a:endParaRPr>
          </a:p>
        </p:txBody>
      </p:sp>
      <p:pic>
        <p:nvPicPr>
          <p:cNvPr id="4" name="Picture 5" descr="FG14_0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03" y="2640036"/>
            <a:ext cx="3537475" cy="3338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Object 7"/>
          <p:cNvGraphicFramePr>
            <a:graphicFrameLocks noChangeAspect="1"/>
          </p:cNvGraphicFramePr>
          <p:nvPr/>
        </p:nvGraphicFramePr>
        <p:xfrm>
          <a:off x="4783014" y="2545370"/>
          <a:ext cx="3546231" cy="3528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4" imgW="3543480" imgH="3467160" progId="Paint.Picture">
                  <p:embed/>
                </p:oleObj>
              </mc:Choice>
              <mc:Fallback>
                <p:oleObj name="Bitmap Image" r:id="rId4" imgW="3543480" imgH="3467160" progId="Paint.Picture">
                  <p:embed/>
                  <p:pic>
                    <p:nvPicPr>
                      <p:cNvPr id="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3014" y="2545370"/>
                        <a:ext cx="3546231" cy="35280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69145" y="2039815"/>
            <a:ext cx="28416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Dissociating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35292" y="2039815"/>
            <a:ext cx="28416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Dissolving</a:t>
            </a:r>
          </a:p>
        </p:txBody>
      </p:sp>
    </p:spTree>
    <p:extLst>
      <p:ext uri="{BB962C8B-B14F-4D97-AF65-F5344CB8AC3E}">
        <p14:creationId xmlns:p14="http://schemas.microsoft.com/office/powerpoint/2010/main" val="1488133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0481" y="205434"/>
            <a:ext cx="7869237" cy="876300"/>
          </a:xfrm>
        </p:spPr>
        <p:txBody>
          <a:bodyPr>
            <a:normAutofit/>
          </a:bodyPr>
          <a:lstStyle/>
          <a:p>
            <a:r>
              <a:rPr lang="en-US" sz="4800" u="sng" dirty="0">
                <a:solidFill>
                  <a:schemeClr val="tx1"/>
                </a:solidFill>
                <a:latin typeface="Britannic Bold" panose="020B0903060703020204" pitchFamily="34" charset="0"/>
              </a:rPr>
              <a:t>Dissolving Process</a:t>
            </a:r>
            <a:endParaRPr lang="en-US" sz="4800" u="sng" dirty="0">
              <a:latin typeface="Britannic Bold" panose="020B0903060703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0481" y="1249718"/>
            <a:ext cx="884359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Heat of Solution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Can either be exothermic or endothermic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“Like Dissolves Like”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Polar things dissolve in polar things,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Non-polar things dissolve in non-polar things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719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9783" y="256084"/>
            <a:ext cx="3048381" cy="1400330"/>
          </a:xfrm>
        </p:spPr>
        <p:txBody>
          <a:bodyPr>
            <a:noAutofit/>
          </a:bodyPr>
          <a:lstStyle/>
          <a:p>
            <a:r>
              <a:rPr lang="en-US" sz="4800" u="sng" dirty="0">
                <a:solidFill>
                  <a:schemeClr val="tx1"/>
                </a:solidFill>
                <a:latin typeface="Britannic Bold" panose="020B0903060703020204" pitchFamily="34" charset="0"/>
              </a:rPr>
              <a:t>Solubility Chart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29785" y="1814426"/>
            <a:ext cx="8337791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How do you </a:t>
            </a:r>
            <a:b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know which</a:t>
            </a:r>
            <a:b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substances </a:t>
            </a:r>
            <a:b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will dissolve </a:t>
            </a:r>
            <a:b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(be soluble)?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the chart!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MEMORIZE 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ALWAYS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SOLUBLE ONES!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5397" y="579057"/>
            <a:ext cx="4814946" cy="572452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D34C87EF-0AE2-B082-5E60-B41DEF4873B6}"/>
              </a:ext>
            </a:extLst>
          </p:cNvPr>
          <p:cNvSpPr/>
          <p:nvPr/>
        </p:nvSpPr>
        <p:spPr>
          <a:xfrm>
            <a:off x="3615397" y="944381"/>
            <a:ext cx="4814946" cy="142406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8445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256723" y="156882"/>
            <a:ext cx="3158604" cy="762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 fontAlgn="auto">
              <a:spcAft>
                <a:spcPts val="0"/>
              </a:spcAft>
            </a:pPr>
            <a:r>
              <a:rPr lang="en-US" sz="4800" b="0" u="sng" dirty="0">
                <a:solidFill>
                  <a:schemeClr val="tx1"/>
                </a:solidFill>
                <a:latin typeface="Britannic Bold" panose="020B0903060703020204" pitchFamily="34" charset="0"/>
              </a:rPr>
              <a:t>Solubility</a:t>
            </a: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256722" y="969250"/>
            <a:ext cx="888727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The amount of solute that can be dissolved at a given temperature.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You can’t just dissolve infinite amounts of solute!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4E13B685-F29C-0027-5D6B-2BE4B4A2ABFC}"/>
              </a:ext>
            </a:extLst>
          </p:cNvPr>
          <p:cNvSpPr txBox="1">
            <a:spLocks noChangeArrowheads="1"/>
          </p:cNvSpPr>
          <p:nvPr/>
        </p:nvSpPr>
        <p:spPr>
          <a:xfrm>
            <a:off x="256722" y="2717691"/>
            <a:ext cx="5546361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u="sng" dirty="0">
                <a:latin typeface="Britannic Bold" panose="020B0903060703020204" pitchFamily="34" charset="0"/>
              </a:rPr>
              <a:t>Solubility Curves</a:t>
            </a:r>
          </a:p>
        </p:txBody>
      </p:sp>
      <p:pic>
        <p:nvPicPr>
          <p:cNvPr id="7" name="Picture 6" descr="https://chem.libretexts.org/@api/deki/files/59218/CNX_Chem_11_03_gasdissolv.jpg?revision=1&amp;size=bestfit&amp;width=449&amp;height=469">
            <a:extLst>
              <a:ext uri="{FF2B5EF4-FFF2-40B4-BE49-F238E27FC236}">
                <a16:creationId xmlns:a16="http://schemas.microsoft.com/office/drawing/2014/main" id="{4B704350-7091-672E-5036-D1AC8CC5EFE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18" t="2971" r="14438"/>
          <a:stretch/>
        </p:blipFill>
        <p:spPr bwMode="auto">
          <a:xfrm>
            <a:off x="4305903" y="3755330"/>
            <a:ext cx="2520354" cy="2963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Image result for solubility graph solids">
            <a:extLst>
              <a:ext uri="{FF2B5EF4-FFF2-40B4-BE49-F238E27FC236}">
                <a16:creationId xmlns:a16="http://schemas.microsoft.com/office/drawing/2014/main" id="{377D8FB0-313D-3776-8244-135C3B2178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310" y="3751520"/>
            <a:ext cx="3021017" cy="2967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1787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4580" y="276010"/>
            <a:ext cx="6500993" cy="762000"/>
          </a:xfrm>
        </p:spPr>
        <p:txBody>
          <a:bodyPr>
            <a:noAutofit/>
          </a:bodyPr>
          <a:lstStyle/>
          <a:p>
            <a:r>
              <a:rPr lang="en-US" sz="4800" u="sng" dirty="0">
                <a:solidFill>
                  <a:schemeClr val="tx1"/>
                </a:solidFill>
                <a:latin typeface="Britannic Bold" panose="020B0903060703020204" pitchFamily="34" charset="0"/>
              </a:rPr>
              <a:t>Changes to Solubility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44580" y="1038010"/>
            <a:ext cx="8654839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Temperature and Pressure can affect the amount of solute that can be dissolved. Gases and solids are affected differently sometimes. </a:t>
            </a:r>
          </a:p>
        </p:txBody>
      </p:sp>
      <p:pic>
        <p:nvPicPr>
          <p:cNvPr id="136194" name="Picture 2" descr="http://websites.pdesas.org/sethtriggs/2011/6/1/320907/file.aspx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20" t="10256" r="68852" b="3053"/>
          <a:stretch/>
        </p:blipFill>
        <p:spPr bwMode="auto">
          <a:xfrm>
            <a:off x="987890" y="2853986"/>
            <a:ext cx="1900238" cy="2291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6196" name="Picture 4" descr="http://websites.pdesas.org/sethtriggs/2011/6/1/320907/file.aspx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513" t="7963" r="34470" b="3601"/>
          <a:stretch/>
        </p:blipFill>
        <p:spPr bwMode="auto">
          <a:xfrm>
            <a:off x="3137096" y="2855742"/>
            <a:ext cx="1913206" cy="2289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6198" name="Picture 6" descr="http://websites.pdesas.org/sethtriggs/2011/6/1/320907/file.aspx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802" t="7840" r="2180" b="5834"/>
          <a:stretch/>
        </p:blipFill>
        <p:spPr bwMode="auto">
          <a:xfrm>
            <a:off x="6109802" y="2853986"/>
            <a:ext cx="1876032" cy="2291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97955" y="5145523"/>
            <a:ext cx="12801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(most) Solids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453619" y="5144926"/>
            <a:ext cx="128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Gases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407738" y="5144925"/>
            <a:ext cx="128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Gases</a:t>
            </a:r>
          </a:p>
        </p:txBody>
      </p:sp>
    </p:spTree>
    <p:extLst>
      <p:ext uri="{BB962C8B-B14F-4D97-AF65-F5344CB8AC3E}">
        <p14:creationId xmlns:p14="http://schemas.microsoft.com/office/powerpoint/2010/main" val="4188511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5" grpId="0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9492" y="220679"/>
            <a:ext cx="9024508" cy="1431925"/>
          </a:xfrm>
        </p:spPr>
        <p:txBody>
          <a:bodyPr>
            <a:noAutofit/>
          </a:bodyPr>
          <a:lstStyle/>
          <a:p>
            <a:r>
              <a:rPr lang="en-US" sz="4800" u="sng" dirty="0">
                <a:solidFill>
                  <a:schemeClr val="tx1"/>
                </a:solidFill>
                <a:latin typeface="Britannic Bold" panose="020B0903060703020204" pitchFamily="34" charset="0"/>
              </a:rPr>
              <a:t>Increasing Rate of Dissolution </a:t>
            </a:r>
            <a:br>
              <a:rPr lang="en-US" sz="4800" u="sng" dirty="0">
                <a:solidFill>
                  <a:schemeClr val="tx1"/>
                </a:solidFill>
                <a:latin typeface="Britannic Bold" panose="020B0903060703020204" pitchFamily="34" charset="0"/>
              </a:rPr>
            </a:br>
            <a:r>
              <a:rPr lang="en-US" sz="4800" u="sng" dirty="0">
                <a:solidFill>
                  <a:schemeClr val="tx1"/>
                </a:solidFill>
                <a:latin typeface="Britannic Bold" panose="020B0903060703020204" pitchFamily="34" charset="0"/>
              </a:rPr>
              <a:t>(how </a:t>
            </a:r>
            <a:r>
              <a:rPr lang="en-US" sz="4800" u="sng" dirty="0">
                <a:latin typeface="Britannic Bold" panose="020B0903060703020204" pitchFamily="34" charset="0"/>
              </a:rPr>
              <a:t>FAST</a:t>
            </a:r>
            <a:r>
              <a:rPr lang="en-US" sz="4800" u="sng" dirty="0">
                <a:solidFill>
                  <a:schemeClr val="tx1"/>
                </a:solidFill>
                <a:latin typeface="Britannic Bold" panose="020B0903060703020204" pitchFamily="34" charset="0"/>
              </a:rPr>
              <a:t> something dissolves) 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75033" y="1891757"/>
            <a:ext cx="8759105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Clr>
                <a:schemeClr val="tx1"/>
              </a:buClr>
            </a:pP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Solids</a:t>
            </a:r>
          </a:p>
          <a:p>
            <a:pPr marL="630238" indent="-284163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3200" b="0" dirty="0">
                <a:latin typeface="Arial" panose="020B0604020202020204" pitchFamily="34" charset="0"/>
                <a:cs typeface="Arial" panose="020B0604020202020204" pitchFamily="34" charset="0"/>
              </a:rPr>
              <a:t>Increase temperature for more collisions</a:t>
            </a:r>
          </a:p>
          <a:p>
            <a:pPr marL="630238" indent="-284163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3200" b="0" dirty="0">
                <a:latin typeface="Arial" panose="020B0604020202020204" pitchFamily="34" charset="0"/>
                <a:cs typeface="Arial" panose="020B0604020202020204" pitchFamily="34" charset="0"/>
              </a:rPr>
              <a:t>Stir it to expose more surface area</a:t>
            </a:r>
          </a:p>
          <a:p>
            <a:pPr marL="630238" indent="-284163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3200" b="0" dirty="0">
                <a:latin typeface="Arial" panose="020B0604020202020204" pitchFamily="34" charset="0"/>
                <a:cs typeface="Arial" panose="020B0604020202020204" pitchFamily="34" charset="0"/>
              </a:rPr>
              <a:t>Crush it up so more surface area</a:t>
            </a:r>
            <a:endParaRPr lang="en-US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tx1"/>
              </a:buClr>
            </a:pP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Gases</a:t>
            </a:r>
          </a:p>
          <a:p>
            <a:pPr marL="688975" indent="-2921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3200" b="0" dirty="0">
                <a:latin typeface="Arial" panose="020B0604020202020204" pitchFamily="34" charset="0"/>
                <a:cs typeface="Arial" panose="020B0604020202020204" pitchFamily="34" charset="0"/>
              </a:rPr>
              <a:t>Decrease temperature</a:t>
            </a:r>
          </a:p>
          <a:p>
            <a:pPr marL="688975" indent="-2921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3200" b="0" dirty="0">
                <a:latin typeface="Arial" panose="020B0604020202020204" pitchFamily="34" charset="0"/>
                <a:cs typeface="Arial" panose="020B0604020202020204" pitchFamily="34" charset="0"/>
              </a:rPr>
              <a:t>Increase pressure</a:t>
            </a:r>
          </a:p>
        </p:txBody>
      </p:sp>
      <p:pic>
        <p:nvPicPr>
          <p:cNvPr id="5" name="Picture 10" descr="C12F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1483" y="4161754"/>
            <a:ext cx="2397687" cy="2023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5062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46074" y="1152941"/>
            <a:ext cx="8483133" cy="3444875"/>
          </a:xfrm>
        </p:spPr>
        <p:txBody>
          <a:bodyPr>
            <a:noAutofit/>
          </a:bodyPr>
          <a:lstStyle/>
          <a:p>
            <a:pPr marL="344488" indent="-344488">
              <a:buClr>
                <a:schemeClr val="tx1"/>
              </a:buClr>
            </a:pP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Saturated solution: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The maximum amount of solute dissolved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4488" indent="-344488">
              <a:buClr>
                <a:schemeClr val="tx1"/>
              </a:buClr>
            </a:pP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Unsaturated solution: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Less than the maximum amount of solute dissolved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4488" indent="-344488">
              <a:buClr>
                <a:schemeClr val="tx1"/>
              </a:buClr>
            </a:pP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Supersaturated solution: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More than the maximum amount of solute dissolved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800" i="1" dirty="0">
                <a:latin typeface="Times New Roman" panose="02020603050405020304" pitchFamily="18" charset="0"/>
                <a:hlinkClick r:id="rId3"/>
              </a:rPr>
              <a:t>http://www.youtube.com/watch?v=0wifFbGDv4I</a:t>
            </a:r>
            <a:endParaRPr lang="en-US" altLang="en-US" sz="2800" i="1" dirty="0">
              <a:latin typeface="Times New Roman" panose="02020603050405020304" pitchFamily="18" charset="0"/>
            </a:endParaRPr>
          </a:p>
          <a:p>
            <a:pPr marL="0" indent="0">
              <a:buClr>
                <a:schemeClr val="tx1"/>
              </a:buClr>
              <a:buNone/>
            </a:pPr>
            <a:endParaRPr lang="en-US" altLang="en-US" sz="2800" i="1" dirty="0">
              <a:latin typeface="Times New Roman" panose="02020603050405020304" pitchFamily="18" charset="0"/>
            </a:endParaRPr>
          </a:p>
          <a:p>
            <a:pPr>
              <a:buClr>
                <a:schemeClr val="tx1"/>
              </a:buClr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1182" y="209055"/>
            <a:ext cx="3625850" cy="765305"/>
          </a:xfrm>
        </p:spPr>
        <p:txBody>
          <a:bodyPr>
            <a:normAutofit/>
          </a:bodyPr>
          <a:lstStyle/>
          <a:p>
            <a:r>
              <a:rPr lang="en-US" sz="4800" u="sng" dirty="0">
                <a:solidFill>
                  <a:schemeClr val="tx1"/>
                </a:solidFill>
                <a:latin typeface="Britannic Bold" panose="020B0903060703020204" pitchFamily="34" charset="0"/>
              </a:rPr>
              <a:t>Saturation</a:t>
            </a:r>
            <a:endParaRPr lang="en-US" sz="4800" u="sng" dirty="0"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977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38212" y="198057"/>
            <a:ext cx="3447738" cy="762000"/>
          </a:xfrm>
        </p:spPr>
        <p:txBody>
          <a:bodyPr>
            <a:noAutofit/>
          </a:bodyPr>
          <a:lstStyle/>
          <a:p>
            <a:r>
              <a:rPr lang="en-US" sz="4800" u="sng" dirty="0">
                <a:latin typeface="Britannic Bold" panose="020B0903060703020204" pitchFamily="34" charset="0"/>
              </a:rPr>
              <a:t>Saturation</a:t>
            </a:r>
            <a:endParaRPr lang="en-US" sz="4800" u="sng" dirty="0">
              <a:solidFill>
                <a:schemeClr val="tx1"/>
              </a:solidFill>
              <a:latin typeface="Britannic Bold" panose="020B0903060703020204" pitchFamily="34" charset="0"/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38213" y="960057"/>
            <a:ext cx="8667575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Can identify 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saturation points 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using a solubility 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curve.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r="1922"/>
          <a:stretch/>
        </p:blipFill>
        <p:spPr>
          <a:xfrm>
            <a:off x="4007681" y="579057"/>
            <a:ext cx="4390732" cy="564054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710545" y="1341057"/>
            <a:ext cx="1260764" cy="293779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821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2671" y="309716"/>
            <a:ext cx="749218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YouTube Link to Presentation:</a:t>
            </a:r>
          </a:p>
          <a:p>
            <a:endParaRPr lang="en-US" sz="4400" b="1" dirty="0"/>
          </a:p>
          <a:p>
            <a:r>
              <a:rPr lang="en-US" sz="4400" b="1" dirty="0">
                <a:hlinkClick r:id="rId2"/>
              </a:rPr>
              <a:t>https://youtu.be/rbui4x_CyvA</a:t>
            </a:r>
            <a:r>
              <a:rPr lang="en-US" sz="4400" b="1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835152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1727" y="484909"/>
            <a:ext cx="8490503" cy="60682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73927" y="484909"/>
            <a:ext cx="6128303" cy="6068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11727" y="484913"/>
            <a:ext cx="3054926" cy="249299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000000"/>
                </a:solidFill>
                <a:latin typeface="Britannic Bold" panose="020B0903060703020204" pitchFamily="34" charset="0"/>
              </a:rPr>
              <a:t>Classification </a:t>
            </a:r>
          </a:p>
          <a:p>
            <a:r>
              <a:rPr lang="en-US" sz="3600" dirty="0">
                <a:solidFill>
                  <a:srgbClr val="000000"/>
                </a:solidFill>
                <a:latin typeface="Britannic Bold" panose="020B0903060703020204" pitchFamily="34" charset="0"/>
              </a:rPr>
              <a:t>of Matter</a:t>
            </a:r>
          </a:p>
          <a:p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Solutions are </a:t>
            </a:r>
            <a:b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homogeneous </a:t>
            </a:r>
            <a:b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mixtures</a:t>
            </a:r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1177636" y="3147129"/>
            <a:ext cx="1496291" cy="2491671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  <p:bldP spid="51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1595" y="204292"/>
            <a:ext cx="2092325" cy="762000"/>
          </a:xfrm>
        </p:spPr>
        <p:txBody>
          <a:bodyPr>
            <a:normAutofit/>
          </a:bodyPr>
          <a:lstStyle/>
          <a:p>
            <a:r>
              <a:rPr lang="en-US" sz="4800" u="sng" dirty="0">
                <a:solidFill>
                  <a:schemeClr val="tx1"/>
                </a:solidFill>
                <a:latin typeface="Britannic Bold" panose="020B0903060703020204" pitchFamily="34" charset="0"/>
              </a:rPr>
              <a:t>Solute</a:t>
            </a:r>
            <a:endParaRPr lang="en-US" sz="4000" u="sng" dirty="0">
              <a:solidFill>
                <a:schemeClr val="tx1"/>
              </a:solidFill>
              <a:latin typeface="Britannic Bold" panose="020B0903060703020204" pitchFamily="34" charset="0"/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11595" y="921661"/>
            <a:ext cx="845598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 solute is the substance that is being dissolved in a solution.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11595" y="4173953"/>
            <a:ext cx="8058059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 solvent is the thing that something is being dissolved into.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211595" y="3497620"/>
            <a:ext cx="223180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4800" u="sng" dirty="0">
                <a:latin typeface="Britannic Bold" panose="020B0903060703020204" pitchFamily="34" charset="0"/>
              </a:rPr>
              <a:t>Solvent</a:t>
            </a:r>
          </a:p>
        </p:txBody>
      </p:sp>
      <p:sp>
        <p:nvSpPr>
          <p:cNvPr id="5" name="Rectangle 4"/>
          <p:cNvSpPr/>
          <p:nvPr/>
        </p:nvSpPr>
        <p:spPr>
          <a:xfrm>
            <a:off x="1050925" y="2133600"/>
            <a:ext cx="7206384" cy="10566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050925" y="2103438"/>
            <a:ext cx="286168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Salt</a:t>
            </a:r>
            <a:r>
              <a:rPr lang="en-US" sz="2800" b="0" i="1" dirty="0">
                <a:latin typeface="Arial" panose="020B0604020202020204" pitchFamily="34" charset="0"/>
                <a:cs typeface="Arial" panose="020B0604020202020204" pitchFamily="34" charset="0"/>
              </a:rPr>
              <a:t> in salt water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4648200" y="2133600"/>
            <a:ext cx="352211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Sugar</a:t>
            </a:r>
            <a:r>
              <a:rPr lang="en-US" sz="2800" b="0" i="1" dirty="0">
                <a:latin typeface="Arial" panose="020B0604020202020204" pitchFamily="34" charset="0"/>
                <a:cs typeface="Arial" panose="020B0604020202020204" pitchFamily="34" charset="0"/>
              </a:rPr>
              <a:t> in soda drinks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2057400" y="2667000"/>
            <a:ext cx="51203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Carbon dioxide </a:t>
            </a:r>
            <a:r>
              <a:rPr lang="en-US" sz="2800" b="0" i="1" dirty="0">
                <a:latin typeface="Arial" panose="020B0604020202020204" pitchFamily="34" charset="0"/>
                <a:cs typeface="Arial" panose="020B0604020202020204" pitchFamily="34" charset="0"/>
              </a:rPr>
              <a:t>in soda drinks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963934" y="5270757"/>
            <a:ext cx="7206384" cy="59078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1050925" y="5338317"/>
            <a:ext cx="31881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Water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0" i="1" dirty="0">
                <a:latin typeface="Arial" panose="020B0604020202020204" pitchFamily="34" charset="0"/>
                <a:cs typeface="Arial" panose="020B0604020202020204" pitchFamily="34" charset="0"/>
              </a:rPr>
              <a:t>in salt water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5659580" y="5338317"/>
            <a:ext cx="242996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Water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0" i="1" dirty="0">
                <a:latin typeface="Arial" panose="020B0604020202020204" pitchFamily="34" charset="0"/>
                <a:cs typeface="Arial" panose="020B0604020202020204" pitchFamily="34" charset="0"/>
              </a:rPr>
              <a:t>in soda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/>
      <p:bldP spid="6151" grpId="0"/>
      <p:bldP spid="6152" grpId="0"/>
      <p:bldP spid="6153" grpId="0"/>
      <p:bldP spid="615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1792" y="181279"/>
            <a:ext cx="3158604" cy="762000"/>
          </a:xfrm>
        </p:spPr>
        <p:txBody>
          <a:bodyPr>
            <a:normAutofit/>
          </a:bodyPr>
          <a:lstStyle/>
          <a:p>
            <a:r>
              <a:rPr lang="en-US" sz="4800" u="sng" dirty="0">
                <a:solidFill>
                  <a:schemeClr val="tx1"/>
                </a:solidFill>
                <a:latin typeface="Britannic Bold" panose="020B0903060703020204" pitchFamily="34" charset="0"/>
              </a:rPr>
              <a:t>Solution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51792" y="952285"/>
            <a:ext cx="746962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The solute + solvent combined is then called the “solution”</a:t>
            </a:r>
          </a:p>
        </p:txBody>
      </p:sp>
      <p:sp>
        <p:nvSpPr>
          <p:cNvPr id="5" name="Rectangle 4"/>
          <p:cNvSpPr/>
          <p:nvPr/>
        </p:nvSpPr>
        <p:spPr>
          <a:xfrm>
            <a:off x="2241806" y="2098671"/>
            <a:ext cx="4660387" cy="7118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2366501" y="2177432"/>
            <a:ext cx="188224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Salt water</a:t>
            </a:r>
            <a:endParaRPr lang="en-US" sz="2800" b="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5714386" y="2207594"/>
            <a:ext cx="10631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Soda</a:t>
            </a:r>
            <a:endParaRPr lang="en-US" sz="2800" b="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775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/>
      <p:bldP spid="615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396" y="234665"/>
            <a:ext cx="7055833" cy="762000"/>
          </a:xfrm>
        </p:spPr>
        <p:txBody>
          <a:bodyPr>
            <a:noAutofit/>
          </a:bodyPr>
          <a:lstStyle/>
          <a:p>
            <a:r>
              <a:rPr lang="en-US" sz="4800" u="sng" dirty="0">
                <a:solidFill>
                  <a:schemeClr val="tx1"/>
                </a:solidFill>
                <a:latin typeface="Britannic Bold" panose="020B0903060703020204" pitchFamily="34" charset="0"/>
              </a:rPr>
              <a:t>Types of Solutions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1105875"/>
              </p:ext>
            </p:extLst>
          </p:nvPr>
        </p:nvGraphicFramePr>
        <p:xfrm>
          <a:off x="645012" y="1341057"/>
          <a:ext cx="7714446" cy="4709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6147">
                  <a:extLst>
                    <a:ext uri="{9D8B030D-6E8A-4147-A177-3AD203B41FA5}">
                      <a16:colId xmlns:a16="http://schemas.microsoft.com/office/drawing/2014/main" val="3706126133"/>
                    </a:ext>
                  </a:extLst>
                </a:gridCol>
                <a:gridCol w="1027808">
                  <a:extLst>
                    <a:ext uri="{9D8B030D-6E8A-4147-A177-3AD203B41FA5}">
                      <a16:colId xmlns:a16="http://schemas.microsoft.com/office/drawing/2014/main" val="3461657552"/>
                    </a:ext>
                  </a:extLst>
                </a:gridCol>
                <a:gridCol w="1030309">
                  <a:extLst>
                    <a:ext uri="{9D8B030D-6E8A-4147-A177-3AD203B41FA5}">
                      <a16:colId xmlns:a16="http://schemas.microsoft.com/office/drawing/2014/main" val="4250984223"/>
                    </a:ext>
                  </a:extLst>
                </a:gridCol>
                <a:gridCol w="4340182">
                  <a:extLst>
                    <a:ext uri="{9D8B030D-6E8A-4147-A177-3AD203B41FA5}">
                      <a16:colId xmlns:a16="http://schemas.microsoft.com/office/drawing/2014/main" val="14362436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Solution Phase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Solute Phase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Solvent Phase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Example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3341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Gaseous Solutions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Gas</a:t>
                      </a:r>
                    </a:p>
                    <a:p>
                      <a:r>
                        <a:rPr lang="en-US" sz="2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Liquid</a:t>
                      </a:r>
                    </a:p>
                    <a:p>
                      <a:r>
                        <a:rPr lang="en-US" sz="21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Solid*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Gas</a:t>
                      </a:r>
                    </a:p>
                    <a:p>
                      <a:r>
                        <a:rPr lang="en-US" sz="2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Gas</a:t>
                      </a:r>
                    </a:p>
                    <a:p>
                      <a:r>
                        <a:rPr lang="en-US" sz="21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Gas*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Air (mostly N</a:t>
                      </a:r>
                      <a:r>
                        <a:rPr lang="en-US" sz="2100" baseline="-25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O</a:t>
                      </a:r>
                      <a:r>
                        <a:rPr lang="en-US" sz="2100" baseline="-25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br>
                        <a:rPr lang="en-US" sz="2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2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Humid air (H</a:t>
                      </a:r>
                      <a:r>
                        <a:rPr lang="en-US" sz="2100" baseline="-25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en-US" sz="2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droplets in air)</a:t>
                      </a:r>
                    </a:p>
                    <a:p>
                      <a:r>
                        <a:rPr lang="en-US" sz="2100" i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Moth balls*</a:t>
                      </a:r>
                      <a:endParaRPr lang="en-US" sz="21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75765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Liquid solutions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Gas</a:t>
                      </a:r>
                    </a:p>
                    <a:p>
                      <a:r>
                        <a:rPr lang="en-US" sz="2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Liquid</a:t>
                      </a:r>
                    </a:p>
                    <a:p>
                      <a:r>
                        <a:rPr lang="en-US" sz="2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Liquid</a:t>
                      </a:r>
                    </a:p>
                    <a:p>
                      <a:r>
                        <a:rPr lang="en-US" sz="2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Liquid</a:t>
                      </a:r>
                    </a:p>
                    <a:p>
                      <a:r>
                        <a:rPr lang="en-US" sz="2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Liquid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Soda (CO</a:t>
                      </a:r>
                      <a:r>
                        <a:rPr lang="en-US" sz="2100" baseline="-25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H</a:t>
                      </a:r>
                      <a:r>
                        <a:rPr lang="en-US" sz="2100" baseline="-25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O)</a:t>
                      </a:r>
                    </a:p>
                    <a:p>
                      <a:r>
                        <a:rPr lang="en-US" sz="2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Rubbing Alcohol (alcohol in H</a:t>
                      </a:r>
                      <a:r>
                        <a:rPr lang="en-US" sz="2100" baseline="-25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O)</a:t>
                      </a:r>
                    </a:p>
                    <a:p>
                      <a:r>
                        <a:rPr lang="en-US" sz="2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Seawater</a:t>
                      </a:r>
                      <a:r>
                        <a:rPr lang="en-US" sz="2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n-US" sz="21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NaCl</a:t>
                      </a:r>
                      <a:r>
                        <a:rPr lang="en-US" sz="2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H</a:t>
                      </a:r>
                      <a:r>
                        <a:rPr lang="en-US" sz="2100" baseline="-25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O)</a:t>
                      </a:r>
                      <a:endParaRPr lang="en-US" sz="2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9210931"/>
                  </a:ext>
                </a:extLst>
              </a:tr>
              <a:tr h="992166">
                <a:tc>
                  <a:txBody>
                    <a:bodyPr/>
                    <a:lstStyle/>
                    <a:p>
                      <a:r>
                        <a:rPr lang="en-US" sz="2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Solid solutions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Gas*</a:t>
                      </a:r>
                    </a:p>
                    <a:p>
                      <a:r>
                        <a:rPr lang="en-US" sz="2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Liquid</a:t>
                      </a:r>
                    </a:p>
                    <a:p>
                      <a:r>
                        <a:rPr lang="en-US" sz="2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Solid*</a:t>
                      </a:r>
                    </a:p>
                    <a:p>
                      <a:r>
                        <a:rPr lang="en-US" sz="2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Solid</a:t>
                      </a:r>
                    </a:p>
                    <a:p>
                      <a:r>
                        <a:rPr lang="en-US" sz="2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Gas Stove Lighter (H</a:t>
                      </a:r>
                      <a:r>
                        <a:rPr lang="en-US" sz="2100" i="1" baseline="-25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1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n-US" sz="2100" i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Pd</a:t>
                      </a:r>
                      <a:r>
                        <a:rPr lang="en-US" sz="21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)*</a:t>
                      </a:r>
                    </a:p>
                    <a:p>
                      <a:r>
                        <a:rPr lang="en-US" sz="2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Dental fillings and other Amalgams</a:t>
                      </a:r>
                      <a:r>
                        <a:rPr lang="en-US" sz="2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r>
                        <a:rPr lang="en-US" sz="2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Brass Alloy (Zn in Cu)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059610"/>
                  </a:ext>
                </a:extLst>
              </a:tr>
              <a:tr h="992166">
                <a:tc gridSpan="4">
                  <a:txBody>
                    <a:bodyPr/>
                    <a:lstStyle/>
                    <a:p>
                      <a:r>
                        <a:rPr lang="en-US" sz="2100" i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Combinations in italics and with a * are rare, very few “normal” examples. Most charts leave them off because there are so few examples – they are still possible, just rare</a:t>
                      </a:r>
                      <a:endParaRPr lang="en-US" sz="21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64789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6883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20739" y="1935162"/>
            <a:ext cx="7769017" cy="2987675"/>
          </a:xfrm>
        </p:spPr>
        <p:txBody>
          <a:bodyPr>
            <a:noAutofit/>
          </a:bodyPr>
          <a:lstStyle/>
          <a:p>
            <a:pPr marL="404813" indent="-404813">
              <a:buClr>
                <a:schemeClr val="tx1"/>
              </a:buClr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“large” particles are suspended in a substance (</a:t>
            </a:r>
            <a:r>
              <a:rPr lang="en-US" altLang="en-US" sz="2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– 200 nm is considered “big”)</a:t>
            </a:r>
          </a:p>
          <a:p>
            <a:pPr marL="404813" indent="-404813">
              <a:buClr>
                <a:schemeClr val="tx1"/>
              </a:buClr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Fat molecules suspended in milk, whipped cream, butter, mayo</a:t>
            </a:r>
          </a:p>
          <a:p>
            <a:pPr marL="404813" indent="-404813">
              <a:buClr>
                <a:schemeClr val="tx1"/>
              </a:buClr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Air bubbles suspended in foam rubbers</a:t>
            </a:r>
          </a:p>
          <a:p>
            <a:pPr marL="404813" indent="-404813">
              <a:buClr>
                <a:schemeClr val="tx1"/>
              </a:buClr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Color particles suspended in glass, paint, cosmetics, </a:t>
            </a:r>
          </a:p>
          <a:p>
            <a:pPr marL="404813" indent="-404813">
              <a:buClr>
                <a:schemeClr val="tx1"/>
              </a:buClr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Fog, smoke, clouds, aerosols</a:t>
            </a:r>
          </a:p>
          <a:p>
            <a:pPr>
              <a:buClr>
                <a:schemeClr val="tx1"/>
              </a:buClr>
            </a:pP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tx1"/>
              </a:buClr>
            </a:pPr>
            <a:endParaRPr lang="en-US" altLang="en-US" sz="3200" i="1" dirty="0">
              <a:latin typeface="Times New Roman" panose="02020603050405020304" pitchFamily="18" charset="0"/>
            </a:endParaRPr>
          </a:p>
          <a:p>
            <a:pPr>
              <a:buClr>
                <a:schemeClr val="tx1"/>
              </a:buClr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0740" y="269016"/>
            <a:ext cx="8702519" cy="1424873"/>
          </a:xfrm>
        </p:spPr>
        <p:txBody>
          <a:bodyPr>
            <a:normAutofit/>
          </a:bodyPr>
          <a:lstStyle/>
          <a:p>
            <a:r>
              <a:rPr lang="en-US" sz="4800" u="sng" dirty="0">
                <a:solidFill>
                  <a:schemeClr val="tx1"/>
                </a:solidFill>
                <a:latin typeface="Britannic Bold" panose="020B0903060703020204" pitchFamily="34" charset="0"/>
              </a:rPr>
              <a:t>Colloids…not really solutions… tricky…</a:t>
            </a:r>
            <a:endParaRPr lang="en-US" sz="4800" u="sng" dirty="0"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139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191" y="404821"/>
            <a:ext cx="3098576" cy="762000"/>
          </a:xfrm>
        </p:spPr>
        <p:txBody>
          <a:bodyPr>
            <a:noAutofit/>
          </a:bodyPr>
          <a:lstStyle/>
          <a:p>
            <a:r>
              <a:rPr lang="en-US" sz="4800" u="sng" dirty="0">
                <a:solidFill>
                  <a:schemeClr val="tx1"/>
                </a:solidFill>
                <a:latin typeface="Britannic Bold" panose="020B0903060703020204" pitchFamily="34" charset="0"/>
              </a:rPr>
              <a:t>Dissolve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04192" y="1234361"/>
            <a:ext cx="812423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When molecules of solute are surrounded by molecules of solvent and are pulled apart from other solute molecules</a:t>
            </a: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304191" y="3429000"/>
            <a:ext cx="3293448" cy="762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sng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itannic Bold" panose="020B0903060703020204" pitchFamily="34" charset="0"/>
                <a:ea typeface="+mj-ea"/>
                <a:cs typeface="+mj-cs"/>
              </a:rPr>
              <a:t>Dissociate</a:t>
            </a: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304191" y="4126004"/>
            <a:ext cx="851578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When an ionic compound has it’s ionic bond disrupted by solvent molecules and breaks into its individual ions</a:t>
            </a:r>
          </a:p>
        </p:txBody>
      </p:sp>
    </p:spTree>
    <p:extLst>
      <p:ext uri="{BB962C8B-B14F-4D97-AF65-F5344CB8AC3E}">
        <p14:creationId xmlns:p14="http://schemas.microsoft.com/office/powerpoint/2010/main" val="546433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47988" y="1107971"/>
            <a:ext cx="7597775" cy="3444875"/>
          </a:xfrm>
        </p:spPr>
        <p:txBody>
          <a:bodyPr>
            <a:noAutofit/>
          </a:bodyPr>
          <a:lstStyle/>
          <a:p>
            <a:pPr marL="0" indent="0">
              <a:buClr>
                <a:schemeClr val="tx1"/>
              </a:buClr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Ionic solutes that dissociate (come apart) into ions in a solution </a:t>
            </a:r>
          </a:p>
          <a:p>
            <a:pPr marL="0" indent="0">
              <a:buClr>
                <a:schemeClr val="tx1"/>
              </a:buClr>
              <a:buNone/>
            </a:pPr>
            <a:endParaRPr lang="en-US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Clr>
                <a:schemeClr val="tx1"/>
              </a:buClr>
              <a:buNone/>
            </a:pP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NaCl</a:t>
            </a:r>
            <a:r>
              <a:rPr lang="en-US" sz="3600" baseline="-25000" dirty="0">
                <a:latin typeface="Arial" panose="020B0604020202020204" pitchFamily="34" charset="0"/>
                <a:cs typeface="Arial" panose="020B0604020202020204" pitchFamily="34" charset="0"/>
              </a:rPr>
              <a:t>(s)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Na</a:t>
            </a:r>
            <a:r>
              <a:rPr lang="en-US" sz="3600" baseline="30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+</a:t>
            </a:r>
            <a:r>
              <a:rPr lang="en-US" sz="3600" baseline="-25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</a:t>
            </a:r>
            <a:r>
              <a:rPr lang="en-US" sz="3600" baseline="-250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aq</a:t>
            </a:r>
            <a:r>
              <a:rPr lang="en-US" sz="3600" baseline="-25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)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+ Cl</a:t>
            </a:r>
            <a:r>
              <a:rPr lang="en-US" sz="3600" baseline="30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-</a:t>
            </a:r>
            <a:r>
              <a:rPr lang="en-US" sz="3600" baseline="-25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</a:t>
            </a:r>
            <a:r>
              <a:rPr lang="en-US" sz="3600" baseline="-250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aq</a:t>
            </a:r>
            <a:r>
              <a:rPr lang="en-US" sz="3600" baseline="-25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)</a:t>
            </a:r>
          </a:p>
          <a:p>
            <a:pPr marL="0" indent="0" algn="ctr">
              <a:buClr>
                <a:schemeClr val="tx1"/>
              </a:buClr>
              <a:buNone/>
            </a:pPr>
            <a:endParaRPr lang="en-US" sz="3600" b="1" baseline="-25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indent="0" algn="ctr">
              <a:buClr>
                <a:schemeClr val="tx1"/>
              </a:buClr>
              <a:buNone/>
            </a:pPr>
            <a:r>
              <a:rPr lang="en-US" sz="3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They can conduct electricity because there are charged particles for the electrons to move between!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47988" y="224047"/>
            <a:ext cx="3625850" cy="690354"/>
          </a:xfrm>
        </p:spPr>
        <p:txBody>
          <a:bodyPr>
            <a:normAutofit fontScale="90000"/>
          </a:bodyPr>
          <a:lstStyle/>
          <a:p>
            <a:r>
              <a:rPr lang="en-US" sz="5300" u="sng" dirty="0">
                <a:solidFill>
                  <a:schemeClr val="tx1"/>
                </a:solidFill>
                <a:latin typeface="Britannic Bold" panose="020B0903060703020204" pitchFamily="34" charset="0"/>
              </a:rPr>
              <a:t>Electrolytes</a:t>
            </a:r>
            <a:r>
              <a:rPr lang="en-US" sz="4800" u="sng" dirty="0">
                <a:solidFill>
                  <a:schemeClr val="tx1"/>
                </a:solidFill>
                <a:latin typeface="Britannic Bold" panose="020B0903060703020204" pitchFamily="34" charset="0"/>
              </a:rPr>
              <a:t>:</a:t>
            </a:r>
            <a:endParaRPr lang="en-US" sz="4800" u="sng" dirty="0"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201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09862" y="1109273"/>
            <a:ext cx="8724276" cy="3444875"/>
          </a:xfrm>
        </p:spPr>
        <p:txBody>
          <a:bodyPr>
            <a:noAutofit/>
          </a:bodyPr>
          <a:lstStyle/>
          <a:p>
            <a:pPr marL="0" indent="0">
              <a:buClr>
                <a:schemeClr val="tx1"/>
              </a:buClr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Covalent solutes that do not dissociate, 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but that can still potentially dissolve in a solvent</a:t>
            </a:r>
          </a:p>
          <a:p>
            <a:pPr marL="0" indent="0">
              <a:buClr>
                <a:schemeClr val="tx1"/>
              </a:buClr>
              <a:buNone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Clr>
                <a:schemeClr val="tx1"/>
              </a:buClr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4000" baseline="-25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4000" baseline="-25000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4000" baseline="-25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  <a:sym typeface="Wingdings" pitchFamily="1" charset="2"/>
              </a:rPr>
              <a:t> C</a:t>
            </a:r>
            <a:r>
              <a:rPr lang="en-US" sz="4000" baseline="-25000" dirty="0">
                <a:latin typeface="Arial" panose="020B0604020202020204" pitchFamily="34" charset="0"/>
                <a:cs typeface="Arial" panose="020B0604020202020204" pitchFamily="34" charset="0"/>
                <a:sym typeface="Wingdings" pitchFamily="1" charset="2"/>
              </a:rPr>
              <a:t>6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  <a:sym typeface="Wingdings" pitchFamily="1" charset="2"/>
              </a:rPr>
              <a:t>H</a:t>
            </a:r>
            <a:r>
              <a:rPr lang="en-US" sz="4000" baseline="-25000" dirty="0">
                <a:latin typeface="Arial" panose="020B0604020202020204" pitchFamily="34" charset="0"/>
                <a:cs typeface="Arial" panose="020B0604020202020204" pitchFamily="34" charset="0"/>
                <a:sym typeface="Wingdings" pitchFamily="1" charset="2"/>
              </a:rPr>
              <a:t>12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  <a:sym typeface="Wingdings" pitchFamily="1" charset="2"/>
              </a:rPr>
              <a:t>O</a:t>
            </a:r>
            <a:r>
              <a:rPr lang="en-US" sz="4000" baseline="-25000" dirty="0">
                <a:latin typeface="Arial" panose="020B0604020202020204" pitchFamily="34" charset="0"/>
                <a:cs typeface="Arial" panose="020B0604020202020204" pitchFamily="34" charset="0"/>
                <a:sym typeface="Wingdings" pitchFamily="1" charset="2"/>
              </a:rPr>
              <a:t>6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  <a:sym typeface="Wingdings" pitchFamily="1" charset="2"/>
              </a:rPr>
              <a:t>(</a:t>
            </a:r>
            <a:r>
              <a:rPr lang="en-US" sz="4000" i="1" dirty="0" err="1">
                <a:latin typeface="Arial" panose="020B0604020202020204" pitchFamily="34" charset="0"/>
                <a:cs typeface="Arial" panose="020B0604020202020204" pitchFamily="34" charset="0"/>
                <a:sym typeface="Wingdings" pitchFamily="1" charset="2"/>
              </a:rPr>
              <a:t>aq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  <a:sym typeface="Wingdings" pitchFamily="1" charset="2"/>
              </a:rPr>
              <a:t>)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Clr>
                <a:schemeClr val="tx1"/>
              </a:buClr>
              <a:buNone/>
            </a:pPr>
            <a:endParaRPr lang="en-US" sz="3600" b="1" baseline="-25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09862" y="224048"/>
            <a:ext cx="4775200" cy="885225"/>
          </a:xfrm>
        </p:spPr>
        <p:txBody>
          <a:bodyPr>
            <a:normAutofit/>
          </a:bodyPr>
          <a:lstStyle/>
          <a:p>
            <a:r>
              <a:rPr lang="en-US" sz="4800" u="sng" dirty="0">
                <a:solidFill>
                  <a:schemeClr val="tx1"/>
                </a:solidFill>
                <a:latin typeface="Britannic Bold" panose="020B0903060703020204" pitchFamily="34" charset="0"/>
              </a:rPr>
              <a:t>Non-Electrolytes:</a:t>
            </a:r>
            <a:endParaRPr lang="en-US" sz="4800" u="sng" dirty="0"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747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3674</TotalTime>
  <Words>651</Words>
  <Application>Microsoft Office PowerPoint</Application>
  <PresentationFormat>On-screen Show (4:3)</PresentationFormat>
  <Paragraphs>121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Britannic Bold</vt:lpstr>
      <vt:lpstr>Calibri</vt:lpstr>
      <vt:lpstr>Calibri Light</vt:lpstr>
      <vt:lpstr>Times New Roman</vt:lpstr>
      <vt:lpstr>Office Theme</vt:lpstr>
      <vt:lpstr>Bitmap Image</vt:lpstr>
      <vt:lpstr>N-39 - Properties of Solutions</vt:lpstr>
      <vt:lpstr>PowerPoint Presentation</vt:lpstr>
      <vt:lpstr>Solute</vt:lpstr>
      <vt:lpstr>Solution</vt:lpstr>
      <vt:lpstr>Types of Solutions</vt:lpstr>
      <vt:lpstr>Colloids…not really solutions… tricky…</vt:lpstr>
      <vt:lpstr>Dissolve</vt:lpstr>
      <vt:lpstr>Electrolytes:</vt:lpstr>
      <vt:lpstr>Non-Electrolytes:</vt:lpstr>
      <vt:lpstr>Which is dissolving and which is dissociating?</vt:lpstr>
      <vt:lpstr>Dissolving Process</vt:lpstr>
      <vt:lpstr>Solubility Chart</vt:lpstr>
      <vt:lpstr>PowerPoint Presentation</vt:lpstr>
      <vt:lpstr>Changes to Solubility</vt:lpstr>
      <vt:lpstr>Increasing Rate of Dissolution  (how FAST something dissolves) </vt:lpstr>
      <vt:lpstr>Saturation</vt:lpstr>
      <vt:lpstr>Saturation</vt:lpstr>
      <vt:lpstr>PowerPoint Presentation</vt:lpstr>
    </vt:vector>
  </TitlesOfParts>
  <Company>Visalia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Andy Allan</dc:creator>
  <cp:lastModifiedBy>Farmer, Stephanie [DH]</cp:lastModifiedBy>
  <cp:revision>143</cp:revision>
  <dcterms:created xsi:type="dcterms:W3CDTF">2006-06-08T16:43:21Z</dcterms:created>
  <dcterms:modified xsi:type="dcterms:W3CDTF">2024-06-17T04:00:35Z</dcterms:modified>
</cp:coreProperties>
</file>