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1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99FF99"/>
    <a:srgbClr val="EFEFDD"/>
    <a:srgbClr val="4D4D4D"/>
    <a:srgbClr val="333333"/>
    <a:srgbClr val="5F5F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26" autoAdjust="0"/>
    <p:restoredTop sz="94631"/>
  </p:normalViewPr>
  <p:slideViewPr>
    <p:cSldViewPr snapToGrid="0">
      <p:cViewPr varScale="1">
        <p:scale>
          <a:sx n="59" d="100"/>
          <a:sy n="59" d="100"/>
        </p:scale>
        <p:origin x="9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6DE36E4-6237-486D-ADD0-3BCE375F1C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3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62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43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96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4A9-7450-48F5-96E0-A52FE13531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8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0502-689B-49B3-BF74-0B756213C0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4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B94-ED9E-4C4A-B32D-7EA0F22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EF09-7206-410A-9E3B-9FFE1AF8C2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1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BCB-43CA-4DA4-A7A0-F4BA6015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1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4360-BE85-4F48-9642-4EDB55A10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2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2C4-A7CA-417B-B8F5-DD51B98ED5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EF7D-CA7A-47A6-B7A5-A8E40E49E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C94-57A1-46D6-9243-A65307E97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3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B40C-BC62-4182-864B-F13BF1E52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9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80wcIy9VV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80wcIy9VV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8690" y="1781847"/>
            <a:ext cx="5832764" cy="1515533"/>
          </a:xfrm>
        </p:spPr>
        <p:txBody>
          <a:bodyPr/>
          <a:lstStyle/>
          <a:p>
            <a:r>
              <a:rPr lang="en-US" sz="5400" dirty="0">
                <a:latin typeface="Britannic Bold" panose="020B0903060703020204" pitchFamily="34" charset="0"/>
              </a:rPr>
              <a:t>N-40 – </a:t>
            </a:r>
            <a:r>
              <a:rPr lang="en-US" sz="5400">
                <a:latin typeface="Britannic Bold" panose="020B0903060703020204" pitchFamily="34" charset="0"/>
              </a:rPr>
              <a:t>Solution Calculations</a:t>
            </a:r>
            <a:endParaRPr lang="en-US" sz="5400" dirty="0">
              <a:latin typeface="Britannic Bold" panose="020B09030607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0" y="3583858"/>
            <a:ext cx="5976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I can perform calculations to determine various things such as the concentration of a solution.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8D047-F5BE-437C-2C85-FE85F08D3C26}"/>
              </a:ext>
            </a:extLst>
          </p:cNvPr>
          <p:cNvSpPr txBox="1"/>
          <p:nvPr/>
        </p:nvSpPr>
        <p:spPr>
          <a:xfrm>
            <a:off x="0" y="6169911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 to YouTube Presentation: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https://youtu.be/A80wcIy9VVk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0792"/>
            <a:ext cx="9144000" cy="70008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Britannic Bold" panose="020B0903060703020204" pitchFamily="34" charset="0"/>
              </a:rPr>
              <a:t>Practice #1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1080274"/>
            <a:ext cx="819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734 grams of lithium sulfate are dissolved to make 2500 mL of solution. What is the Molarity?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890" y="1965278"/>
            <a:ext cx="823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734 grams of Li</a:t>
            </a:r>
            <a:r>
              <a:rPr lang="en-US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moles.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018" y="2376047"/>
            <a:ext cx="26600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734g Li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5090" y="2400821"/>
            <a:ext cx="26600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91293" y="2963294"/>
            <a:ext cx="29809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109.962 g Li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2861" y="2688958"/>
            <a:ext cx="26600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6.68 </a:t>
            </a: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b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Li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23807" y="3135617"/>
            <a:ext cx="5061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32858" y="2609168"/>
            <a:ext cx="0" cy="1005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092" y="4027327"/>
                <a:ext cx="7896392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𝑀𝑜𝑙𝑒𝑠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𝑠𝑜𝑙𝑢𝑡𝑒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𝐿𝑖𝑡𝑒𝑟𝑠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𝑠𝑜𝑙𝑢𝑡𝑖𝑜𝑛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6.68 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2.500 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𝐿𝑖𝑡𝑒𝑟𝑠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=2.67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2" y="4027327"/>
                <a:ext cx="7896392" cy="89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5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8" grpId="0"/>
      <p:bldP spid="19" grpId="0"/>
      <p:bldP spid="2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0792"/>
            <a:ext cx="9144000" cy="70008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Britannic Bold" panose="020B0903060703020204" pitchFamily="34" charset="0"/>
              </a:rPr>
              <a:t>Practice #2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1066206"/>
            <a:ext cx="819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6.7 x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grams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dissolved to make 3.5 mL of solution. What is the concentration?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018" y="2277572"/>
            <a:ext cx="26600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x 10</a:t>
            </a:r>
            <a:r>
              <a:rPr lang="en-US" sz="2800" b="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20319" y="2206692"/>
            <a:ext cx="227247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43323" y="3177364"/>
            <a:ext cx="29809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443.2 g </a:t>
            </a: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5876" y="2648694"/>
            <a:ext cx="29745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1.51 x 10</a:t>
            </a:r>
            <a:r>
              <a:rPr lang="en-US" sz="2800" b="0" i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b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0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23807" y="3191972"/>
            <a:ext cx="4642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47238" y="2298580"/>
            <a:ext cx="0" cy="1793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092" y="4266476"/>
                <a:ext cx="6780382" cy="1800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𝑀𝑜𝑙𝑒𝑠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𝑠𝑜𝑙𝑢𝑡𝑒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𝐿𝑖𝑡𝑒𝑟𝑠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𝑠𝑜𝑙𝑢𝑡𝑖𝑜𝑛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1.51 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0.0035 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𝐿𝑖𝑡𝑒𝑟𝑠</m:t>
                          </m:r>
                        </m:den>
                      </m:f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=0.0432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2" y="4266476"/>
                <a:ext cx="6780382" cy="1800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5018" y="1840931"/>
            <a:ext cx="743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not told what unit to use, assume molarity!</a:t>
            </a:r>
          </a:p>
        </p:txBody>
      </p:sp>
    </p:spTree>
    <p:extLst>
      <p:ext uri="{BB962C8B-B14F-4D97-AF65-F5344CB8AC3E}">
        <p14:creationId xmlns:p14="http://schemas.microsoft.com/office/powerpoint/2010/main" val="3894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0" u="sng" dirty="0">
                <a:latin typeface="Britannic Bold" panose="020B0903060703020204" pitchFamily="34" charset="0"/>
              </a:rPr>
              <a:t>Making Dilutions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37311" y="1544255"/>
            <a:ext cx="7883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you take one more concentrated solution and take a small amount of it and dilute it down by adding more solvent.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5809" y="3694430"/>
                <a:ext cx="4206240" cy="10972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800" b="0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09" y="3694430"/>
                <a:ext cx="4206240" cy="10972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0" u="sng" dirty="0">
                <a:latin typeface="Britannic Bold" panose="020B0903060703020204" pitchFamily="34" charset="0"/>
              </a:rPr>
              <a:t>Volumetric Flasks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4209" y="1544255"/>
            <a:ext cx="4179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Very accurate marking for a specific volume. You can fill the flask with your strong V1 amount and then fill to the line to get the desired solution volume. </a:t>
            </a:r>
          </a:p>
        </p:txBody>
      </p:sp>
      <p:pic>
        <p:nvPicPr>
          <p:cNvPr id="145410" name="Picture 2" descr="Class A Volumetric Flasks with Snap Cap - MarketLab, Inc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19" y="2083980"/>
            <a:ext cx="3224999" cy="3224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4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0" u="sng" dirty="0">
                <a:latin typeface="Britannic Bold" panose="020B0903060703020204" pitchFamily="34" charset="0"/>
              </a:rPr>
              <a:t>Volumetric Flasks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5800" y="1544255"/>
            <a:ext cx="7792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solute to a beaker.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a small amount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distilled water to dissolve the solute.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Pour into the volumetric flask.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 distilled water until you get to the etched line. Make sure to read it from the bottom of the meniscus!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Swirl/invert the flask so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mixes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well. </a:t>
            </a:r>
          </a:p>
        </p:txBody>
      </p:sp>
      <p:pic>
        <p:nvPicPr>
          <p:cNvPr id="145410" name="Picture 2" descr="Class A Volumetric Flasks with Snap Cap - MarketLab, Inc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4" y="4477982"/>
            <a:ext cx="1722626" cy="17226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5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0792"/>
            <a:ext cx="9144000" cy="700088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Britannic Bold" panose="020B0903060703020204" pitchFamily="34" charset="0"/>
              </a:rPr>
              <a:t>Practice #1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1080274"/>
            <a:ext cx="819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of a 2.3 M solution do you have to use in order to make 750mL of a 0.6 M solution?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7308" y="1819790"/>
                <a:ext cx="7831869" cy="1406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2.3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  <m:r>
                            <a:rPr lang="en-US" sz="36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0.6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750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𝑚𝐿</m:t>
                          </m:r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3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8" y="1819790"/>
                <a:ext cx="7831869" cy="1406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7308" y="2566818"/>
                <a:ext cx="54032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3600" b="0" i="1" baseline="-25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=195.65 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𝑚𝐿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𝑜𝑓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𝑡h𝑒</m:t>
                      </m:r>
                    </m:oMath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2.3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𝑠𝑜𝑙𝑢𝑡𝑖𝑜𝑛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𝑖𝑠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𝑛𝑒𝑒𝑑𝑒𝑑</m:t>
                      </m:r>
                    </m:oMath>
                  </m:oMathPara>
                </a14:m>
                <a:endParaRPr lang="en-US" sz="3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8" y="2566818"/>
                <a:ext cx="540327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66903" y="3815124"/>
            <a:ext cx="1597323" cy="2011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6903" y="4544291"/>
            <a:ext cx="1597323" cy="1281969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11470" y="3832570"/>
            <a:ext cx="1597747" cy="1986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11469" y="5148610"/>
            <a:ext cx="1597747" cy="688641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11468" y="4239491"/>
            <a:ext cx="1597747" cy="9091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725990" y="4239491"/>
            <a:ext cx="323130" cy="909119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5725990" y="5215865"/>
            <a:ext cx="392830" cy="60304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8820" y="4239491"/>
            <a:ext cx="335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750-195.65 =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554.35mL 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1427" y="5132735"/>
            <a:ext cx="3356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195.65mL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the STRONGER STUFF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10800000">
            <a:off x="3393951" y="4239490"/>
            <a:ext cx="554395" cy="1579418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278006" y="4613700"/>
            <a:ext cx="360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750mL of 0.6 M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820692"/>
            <a:ext cx="11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2.3M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6521" y="5289836"/>
            <a:ext cx="11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2.3M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7742" y="4320116"/>
            <a:ext cx="110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Extra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2405" y="2750063"/>
            <a:ext cx="242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 Black" panose="020B0A04020102020204" pitchFamily="34" charset="0"/>
              </a:rPr>
              <a:t>How much water did you add???</a:t>
            </a:r>
          </a:p>
        </p:txBody>
      </p:sp>
    </p:spTree>
    <p:extLst>
      <p:ext uri="{BB962C8B-B14F-4D97-AF65-F5344CB8AC3E}">
        <p14:creationId xmlns:p14="http://schemas.microsoft.com/office/powerpoint/2010/main" val="14008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6" grpId="0" animBg="1"/>
      <p:bldP spid="17" grpId="0" animBg="1"/>
      <p:bldP spid="18" grpId="0" animBg="1"/>
      <p:bldP spid="8" grpId="0" animBg="1"/>
      <p:bldP spid="20" grpId="0" animBg="1"/>
      <p:bldP spid="9" grpId="0"/>
      <p:bldP spid="22" grpId="0"/>
      <p:bldP spid="23" grpId="0" animBg="1"/>
      <p:bldP spid="24" grpId="0"/>
      <p:bldP spid="10" grpId="0"/>
      <p:bldP spid="26" grpId="0"/>
      <p:bldP spid="2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0" dirty="0">
                <a:latin typeface="Britannic Bold" panose="020B0903060703020204" pitchFamily="34" charset="0"/>
              </a:rPr>
              <a:t>YouTube Link to Presentation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84208" y="1544255"/>
            <a:ext cx="7331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https://youtu.be/A80wcIy9VVk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05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7" y="554182"/>
            <a:ext cx="652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Britannic Bold" panose="020B0903060703020204" pitchFamily="34" charset="0"/>
              </a:rPr>
              <a:t>Calculations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091" y="1731818"/>
            <a:ext cx="7218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Lots of different formats for our answers, sometimes certain units are more helpful than others. Some branches of chemistry have a tendency to use one unit more than another. </a:t>
            </a:r>
          </a:p>
        </p:txBody>
      </p:sp>
    </p:spTree>
    <p:extLst>
      <p:ext uri="{BB962C8B-B14F-4D97-AF65-F5344CB8AC3E}">
        <p14:creationId xmlns:p14="http://schemas.microsoft.com/office/powerpoint/2010/main" val="68126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7" y="554182"/>
            <a:ext cx="652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Britannic Bold" panose="020B0903060703020204" pitchFamily="34" charset="0"/>
              </a:rPr>
              <a:t>Assumptions to make…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091" y="1731818"/>
            <a:ext cx="7218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TOLD OTHERWISE…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Assume your solvent is water…it is the “Universal Solvent”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Assume the density of your solution is the same as water (1mL = 1g)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TOLD OTHERWISE…</a:t>
            </a:r>
          </a:p>
        </p:txBody>
      </p:sp>
    </p:spTree>
    <p:extLst>
      <p:ext uri="{BB962C8B-B14F-4D97-AF65-F5344CB8AC3E}">
        <p14:creationId xmlns:p14="http://schemas.microsoft.com/office/powerpoint/2010/main" val="26662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581" y="1578077"/>
            <a:ext cx="6651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REMEMBER!!!!!!!!!!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= SOLUTE + SOLVENT</a:t>
            </a:r>
          </a:p>
        </p:txBody>
      </p:sp>
    </p:spTree>
    <p:extLst>
      <p:ext uri="{BB962C8B-B14F-4D97-AF65-F5344CB8AC3E}">
        <p14:creationId xmlns:p14="http://schemas.microsoft.com/office/powerpoint/2010/main" val="288737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7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8624041"/>
              </p:ext>
            </p:extLst>
          </p:nvPr>
        </p:nvGraphicFramePr>
        <p:xfrm>
          <a:off x="859198" y="3215842"/>
          <a:ext cx="745331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01640" imgH="482400" progId="Equation.3">
                  <p:embed/>
                </p:oleObj>
              </mc:Choice>
              <mc:Fallback>
                <p:oleObj name="Equation" r:id="rId3" imgW="2501640" imgH="482400" progId="Equation.3">
                  <p:embed/>
                  <p:pic>
                    <p:nvPicPr>
                      <p:cNvPr id="54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98" y="3215842"/>
                        <a:ext cx="7453312" cy="143827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70138" y="605748"/>
            <a:ext cx="7442372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0" u="sng" dirty="0">
                <a:latin typeface="Britannic Bold" panose="020B0903060703020204" pitchFamily="34" charset="0"/>
              </a:rPr>
              <a:t>Mass Percent or </a:t>
            </a:r>
            <a:br>
              <a:rPr lang="en-US" sz="4800" b="0" u="sng" dirty="0">
                <a:latin typeface="Britannic Bold" panose="020B0903060703020204" pitchFamily="34" charset="0"/>
              </a:rPr>
            </a:br>
            <a:r>
              <a:rPr lang="en-US" sz="4800" b="0" u="sng" dirty="0">
                <a:latin typeface="Britannic Bold" panose="020B0903060703020204" pitchFamily="34" charset="0"/>
              </a:rPr>
              <a:t>Percent Composition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036" y="2278545"/>
            <a:ext cx="803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Ratio of masses expressed as a %</a:t>
            </a:r>
          </a:p>
        </p:txBody>
      </p:sp>
    </p:spTree>
    <p:extLst>
      <p:ext uri="{BB962C8B-B14F-4D97-AF65-F5344CB8AC3E}">
        <p14:creationId xmlns:p14="http://schemas.microsoft.com/office/powerpoint/2010/main" val="1298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0" u="sng" dirty="0">
                <a:latin typeface="Britannic Bold" panose="020B0903060703020204" pitchFamily="34" charset="0"/>
              </a:rPr>
              <a:t>Parts per Million - ppm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8036" y="1544255"/>
            <a:ext cx="80356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Ratio of masses but not expressed as a %, but rather out of one million – used when very low levels are significant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like for pollution.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4209" y="3541561"/>
                <a:ext cx="7391318" cy="13716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𝑝𝑝𝑚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𝑚𝑎𝑠𝑠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𝑠𝑜𝑙𝑢𝑡𝑒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𝑚𝑎𝑠𝑠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1,000,000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09" y="3541561"/>
                <a:ext cx="7391318" cy="1371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0" u="sng" dirty="0">
                <a:latin typeface="Britannic Bold" panose="020B0903060703020204" pitchFamily="34" charset="0"/>
              </a:rPr>
              <a:t>Grams/Liter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37311" y="1544255"/>
            <a:ext cx="7883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Ratio of mass of solute to volume of solution. Easy for when measuring a solid solute dissolved in a liquid. Used to test solubility. “Quick and dirty” unit.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0851" y="3694430"/>
                <a:ext cx="7736156" cy="146304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𝐺𝑟𝑎𝑚𝑠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𝐿𝑖𝑡𝑒𝑟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𝑚𝑎𝑠𝑠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𝑠𝑜𝑙𝑢𝑡𝑒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𝑉𝑜𝑙𝑢𝑚𝑒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𝑠𝑜𝑙𝑢𝑡𝑖𝑜𝑛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51" y="3694430"/>
                <a:ext cx="7736156" cy="1463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3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0" u="sng" dirty="0">
                <a:latin typeface="Britannic Bold" panose="020B0903060703020204" pitchFamily="34" charset="0"/>
              </a:rPr>
              <a:t>Mole Fraction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37311" y="1544255"/>
            <a:ext cx="7883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Ratio of moles of solute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to moles of total solution (solute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solvent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895350" y="3032125"/>
          <a:ext cx="70453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431640" progId="Equation.3">
                  <p:embed/>
                </p:oleObj>
              </mc:Choice>
              <mc:Fallback>
                <p:oleObj name="Equation" r:id="rId3" imgW="2082600" imgH="4316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032125"/>
                        <a:ext cx="7045325" cy="14605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84209" y="625186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0" u="sng" dirty="0">
                <a:latin typeface="Britannic Bold" panose="020B0903060703020204" pitchFamily="34" charset="0"/>
              </a:rPr>
              <a:t>Molarity – the best one! </a:t>
            </a:r>
            <a:r>
              <a:rPr lang="en-US" sz="4800" b="0" u="sng" dirty="0">
                <a:latin typeface="Britannic Bold" panose="020B0903060703020204" pitchFamily="34" charset="0"/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37311" y="1544255"/>
            <a:ext cx="78832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Ratio of moles of solute to liters of solution. Similar to grams/L but converting it to moles lets us perform chemistry calculations better. Always trying to get to moles anyway!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286454" y="4186872"/>
          <a:ext cx="658495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431640" progId="Equation.3">
                  <p:embed/>
                </p:oleObj>
              </mc:Choice>
              <mc:Fallback>
                <p:oleObj name="Equation" r:id="rId3" imgW="2019240" imgH="43164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454" y="4186872"/>
                        <a:ext cx="6584950" cy="140811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7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610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Britannic Bold</vt:lpstr>
      <vt:lpstr>Cambria Math</vt:lpstr>
      <vt:lpstr>Comic Sans MS</vt:lpstr>
      <vt:lpstr>Garamond</vt:lpstr>
      <vt:lpstr>Organic</vt:lpstr>
      <vt:lpstr>Equation</vt:lpstr>
      <vt:lpstr>N-40 – Solution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#1</vt:lpstr>
      <vt:lpstr>Practice #2</vt:lpstr>
      <vt:lpstr>PowerPoint Presentation</vt:lpstr>
      <vt:lpstr>PowerPoint Presentation</vt:lpstr>
      <vt:lpstr>PowerPoint Presentation</vt:lpstr>
      <vt:lpstr>Practice #1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148</cp:revision>
  <dcterms:created xsi:type="dcterms:W3CDTF">2006-06-08T16:43:21Z</dcterms:created>
  <dcterms:modified xsi:type="dcterms:W3CDTF">2024-06-17T04:03:03Z</dcterms:modified>
</cp:coreProperties>
</file>