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41"/>
  </p:notesMasterIdLst>
  <p:sldIdLst>
    <p:sldId id="261" r:id="rId3"/>
    <p:sldId id="257" r:id="rId4"/>
    <p:sldId id="259" r:id="rId5"/>
    <p:sldId id="300" r:id="rId6"/>
    <p:sldId id="260" r:id="rId7"/>
    <p:sldId id="295" r:id="rId8"/>
    <p:sldId id="302" r:id="rId9"/>
    <p:sldId id="266" r:id="rId10"/>
    <p:sldId id="274" r:id="rId11"/>
    <p:sldId id="267" r:id="rId12"/>
    <p:sldId id="298" r:id="rId13"/>
    <p:sldId id="268" r:id="rId14"/>
    <p:sldId id="303" r:id="rId15"/>
    <p:sldId id="305" r:id="rId16"/>
    <p:sldId id="307" r:id="rId17"/>
    <p:sldId id="271" r:id="rId18"/>
    <p:sldId id="304" r:id="rId19"/>
    <p:sldId id="273" r:id="rId20"/>
    <p:sldId id="258" r:id="rId21"/>
    <p:sldId id="270" r:id="rId22"/>
    <p:sldId id="276" r:id="rId23"/>
    <p:sldId id="306" r:id="rId24"/>
    <p:sldId id="299" r:id="rId25"/>
    <p:sldId id="296" r:id="rId26"/>
    <p:sldId id="279" r:id="rId27"/>
    <p:sldId id="280" r:id="rId28"/>
    <p:sldId id="281" r:id="rId29"/>
    <p:sldId id="282" r:id="rId30"/>
    <p:sldId id="310" r:id="rId31"/>
    <p:sldId id="311" r:id="rId32"/>
    <p:sldId id="308" r:id="rId33"/>
    <p:sldId id="291" r:id="rId34"/>
    <p:sldId id="292" r:id="rId35"/>
    <p:sldId id="293" r:id="rId36"/>
    <p:sldId id="288" r:id="rId37"/>
    <p:sldId id="289" r:id="rId38"/>
    <p:sldId id="312" r:id="rId39"/>
    <p:sldId id="294" r:id="rId40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  <a:srgbClr val="FF9933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3382" autoAdjust="0"/>
    <p:restoredTop sz="94660"/>
  </p:normalViewPr>
  <p:slideViewPr>
    <p:cSldViewPr snapToGrid="0">
      <p:cViewPr varScale="1">
        <p:scale>
          <a:sx n="61" d="100"/>
          <a:sy n="61" d="100"/>
        </p:scale>
        <p:origin x="1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presProps" Target="pres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0" Type="http://schemas.openxmlformats.org/officeDocument/2006/relationships/slide" Target="slides/slide18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869DFBA-64EB-4074-A665-19E53072BE7F}" type="datetimeFigureOut">
              <a:rPr lang="en-US"/>
              <a:pPr>
                <a:defRPr/>
              </a:pPr>
              <a:t>6/16/2024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ECE6088-042E-4421-A698-7ACB05332F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7FC5FD3-19F2-4210-B42D-BE50F942B16C}" type="slidenum">
              <a:rPr lang="en-US" altLang="en-US" smtClean="0">
                <a:latin typeface="Arial" panose="020B0604020202020204" pitchFamily="34" charset="0"/>
                <a:ea typeface="ＭＳ Ｐゴシック" panose="020B0600070205080204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970786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9743B76-823B-4D1F-80E5-F6EA1D86634A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D871978-96C6-41AF-A44A-4A6B6BB7BF6B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D5CDD0D-405A-43CC-B1FD-27E83E4AD728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8B6F35F-12BF-4130-AE5F-010581DBF108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831FBD7-E27A-496C-85A6-14521CA6D27D}" type="slidenum">
              <a:rPr lang="en-US" altLang="en-US" smtClean="0">
                <a:latin typeface="Arial" panose="020B0604020202020204" pitchFamily="34" charset="0"/>
                <a:ea typeface="ＭＳ Ｐゴシック" panose="020B0600070205080204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760E2CF-D4C0-4DA3-B414-93486A2C38AE}" type="slidenum">
              <a:rPr lang="en-US" altLang="en-US" smtClean="0">
                <a:latin typeface="Arial" panose="020B0604020202020204" pitchFamily="34" charset="0"/>
                <a:ea typeface="ＭＳ Ｐゴシック" panose="020B0600070205080204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28</a:t>
            </a:fld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012B057-8649-4D0A-A3FE-A6DF09FA3C26}" type="slidenum">
              <a:rPr lang="en-US" altLang="en-US" smtClean="0">
                <a:latin typeface="Arial" panose="020B0604020202020204" pitchFamily="34" charset="0"/>
                <a:ea typeface="ＭＳ Ｐゴシック" panose="020B0600070205080204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29</a:t>
            </a:fld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2493216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B485778-6818-4116-8AF3-680780A00B91}" type="slidenum">
              <a:rPr lang="en-US" altLang="en-US" smtClean="0">
                <a:latin typeface="Arial" panose="020B0604020202020204" pitchFamily="34" charset="0"/>
                <a:ea typeface="ＭＳ Ｐゴシック" panose="020B0600070205080204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32</a:t>
            </a:fld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CA2A9DE-1C44-453F-8285-EE0D56C5F8CF}" type="slidenum">
              <a:rPr lang="en-US" altLang="en-US" smtClean="0">
                <a:latin typeface="Arial" panose="020B0604020202020204" pitchFamily="34" charset="0"/>
                <a:ea typeface="ＭＳ Ｐゴシック" panose="020B0600070205080204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35</a:t>
            </a:fld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06643B2-6D75-4398-AE8C-6BE65710C8A9}" type="slidenum">
              <a:rPr lang="en-US" altLang="en-US" smtClean="0">
                <a:latin typeface="Arial" panose="020B0604020202020204" pitchFamily="34" charset="0"/>
                <a:ea typeface="ＭＳ Ｐゴシック" panose="020B0600070205080204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6CA29D5-8773-4783-B408-5977FE034F93}" type="slidenum">
              <a:rPr lang="en-US" altLang="en-US" smtClean="0">
                <a:latin typeface="Arial" panose="020B0604020202020204" pitchFamily="34" charset="0"/>
                <a:ea typeface="ＭＳ Ｐゴシック" panose="020B0600070205080204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6CA29D5-8773-4783-B408-5977FE034F93}" type="slidenum">
              <a:rPr lang="en-US" altLang="en-US" smtClean="0">
                <a:latin typeface="Arial" panose="020B0604020202020204" pitchFamily="34" charset="0"/>
                <a:ea typeface="ＭＳ Ｐゴシック" panose="020B0600070205080204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672883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6CA29D5-8773-4783-B408-5977FE034F93}" type="slidenum">
              <a:rPr lang="en-US" altLang="en-US" smtClean="0">
                <a:latin typeface="Arial" panose="020B0604020202020204" pitchFamily="34" charset="0"/>
                <a:ea typeface="ＭＳ Ｐゴシック" panose="020B0600070205080204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613804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6CA29D5-8773-4783-B408-5977FE034F93}" type="slidenum">
              <a:rPr lang="en-US" altLang="en-US" smtClean="0">
                <a:latin typeface="Arial" panose="020B0604020202020204" pitchFamily="34" charset="0"/>
                <a:ea typeface="ＭＳ Ｐゴシック" panose="020B0600070205080204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652169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D031172-4F01-423F-B600-AF475552F1D2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D031172-4F01-423F-B600-AF475552F1D2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92206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4D39FE2-19D6-478E-ACB1-34EDEF8C47AF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370982-901F-4B6E-860B-69AA16940EAA}" type="datetimeFigureOut">
              <a:rPr lang="en-US"/>
              <a:pPr>
                <a:defRPr/>
              </a:pPr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49FEAD-9456-4A16-A805-A756C6365F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241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EB438-77C4-4B74-A9E4-F79100E529D3}" type="datetimeFigureOut">
              <a:rPr lang="en-US"/>
              <a:pPr>
                <a:defRPr/>
              </a:pPr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B00D8E-6E6E-439F-8E0F-0A7F7C59D3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948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FC6F7-5A45-4901-9E6C-C60B90BD8F00}" type="datetimeFigureOut">
              <a:rPr lang="en-US"/>
              <a:pPr>
                <a:defRPr/>
              </a:pPr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1ADE08-ECED-4BD9-8633-AF72C5D593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6454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8B53A-CA97-4730-A443-7EDB5EE333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87456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947F7D-6CD0-4D4A-9ACA-9A908BCC1C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21669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E09A21-34DF-4897-AE77-6230B9240D0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03552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C8D12C-9554-4485-8524-B3DFD5E4050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96536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330CAD-A196-4450-8413-C4172F44DA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68478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83E797-B3C0-4DED-84D6-90B97158506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48475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7CDE6-8614-44B8-B4AB-6154F1FD051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52957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3BB569-8799-4E35-A8AB-920AB0955E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4604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596B1A-8234-49B7-B357-E52DC328DAEA}" type="datetimeFigureOut">
              <a:rPr lang="en-US"/>
              <a:pPr>
                <a:defRPr/>
              </a:pPr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788BAD-1FD3-4672-A08B-3E7C18F1F2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43352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ADC362-62A4-4FA9-975A-3B6F9870E3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35883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B9D37-FD98-4FC3-8E43-853A62E318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13348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D04BE-FEFB-4539-B616-33E1FB4EC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186437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1EA53-9208-450E-9DF1-7DE677D8651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9986163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E9D50-48F8-47F2-ABC7-9629FD6C91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389346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D3B6A9-8432-4B7A-9B74-78872883CF1D}" type="datetimeFigureOut">
              <a:rPr lang="en-US"/>
              <a:pPr>
                <a:defRPr/>
              </a:pPr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063D86-F04F-4BAE-8050-7C9A04C7DC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940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584144-F001-4F3C-96B4-473E459657C8}" type="datetimeFigureOut">
              <a:rPr lang="en-US"/>
              <a:pPr>
                <a:defRPr/>
              </a:pPr>
              <a:t>6/16/2024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F374A-E046-4E8B-AD6D-D38753E2E4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166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1DB921-5479-4F17-AB79-2960F3460075}" type="datetimeFigureOut">
              <a:rPr lang="en-US"/>
              <a:pPr>
                <a:defRPr/>
              </a:pPr>
              <a:t>6/16/2024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2489F7-B420-4A8F-9E7C-5AAB0F5EE4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959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F8B743-855C-46F1-B4E2-5A63D3805530}" type="datetimeFigureOut">
              <a:rPr lang="en-US"/>
              <a:pPr>
                <a:defRPr/>
              </a:pPr>
              <a:t>6/16/2024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90D00-6A18-45B9-A4BE-98632CF18F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314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F2054C-8286-436D-B3B5-4730BEF032A1}" type="datetimeFigureOut">
              <a:rPr lang="en-US"/>
              <a:pPr>
                <a:defRPr/>
              </a:pPr>
              <a:t>6/16/2024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B6BC7-4CD0-4726-8981-6D7764FE3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064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436D38-46D2-4EEB-984B-388E727D26F9}" type="datetimeFigureOut">
              <a:rPr lang="en-US"/>
              <a:pPr>
                <a:defRPr/>
              </a:pPr>
              <a:t>6/16/2024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FF736-0A0D-471C-8800-21AD4B986A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629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646645-A8A2-4D17-A2EA-14DA3E439754}" type="datetimeFigureOut">
              <a:rPr lang="en-US"/>
              <a:pPr>
                <a:defRPr/>
              </a:pPr>
              <a:t>6/16/2024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BDD72F-075C-401B-8607-BD615DD213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3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A637767-77F7-4806-A9F7-7B6428A58063}" type="datetimeFigureOut">
              <a:rPr lang="en-US"/>
              <a:pPr>
                <a:defRPr/>
              </a:pPr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98710E7-97EB-4481-B387-DFC28E2A30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pitchFamily="96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pitchFamily="96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fld id="{7E06107F-9001-4B3E-BF67-BF9E09B05D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sihC6aDsy3s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sihC6aDsy3s" TargetMode="Externa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>
          <a:xfrm>
            <a:off x="130173" y="1069863"/>
            <a:ext cx="11931650" cy="2387600"/>
          </a:xfrm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l" eaLnBrk="1" hangingPunct="1"/>
            <a:r>
              <a:rPr lang="en-US" altLang="en-US" sz="8000">
                <a:latin typeface="Impact" panose="020B0806030902050204" pitchFamily="34" charset="0"/>
              </a:rPr>
              <a:t>N-41     </a:t>
            </a:r>
            <a:r>
              <a:rPr lang="en-US" altLang="en-US" sz="7300">
                <a:solidFill>
                  <a:srgbClr val="0070C0"/>
                </a:solidFill>
                <a:latin typeface="Impact" panose="020B0806030902050204" pitchFamily="34" charset="0"/>
                <a:cs typeface="Arial" panose="020B0604020202020204" pitchFamily="34" charset="0"/>
              </a:rPr>
              <a:t>Intro to Kinetics, Rate Expressions, and Average Rate</a:t>
            </a:r>
            <a:endParaRPr lang="en-US" altLang="en-US" sz="8000">
              <a:solidFill>
                <a:srgbClr val="0070C0"/>
              </a:solidFill>
              <a:latin typeface="Impact" panose="020B0806030902050204" pitchFamily="34" charset="0"/>
            </a:endParaRPr>
          </a:p>
        </p:txBody>
      </p:sp>
      <p:sp>
        <p:nvSpPr>
          <p:cNvPr id="6147" name="Subtitle 3"/>
          <p:cNvSpPr>
            <a:spLocks noGrp="1"/>
          </p:cNvSpPr>
          <p:nvPr>
            <p:ph type="subTitle" idx="1"/>
          </p:nvPr>
        </p:nvSpPr>
        <p:spPr>
          <a:xfrm>
            <a:off x="333827" y="3761696"/>
            <a:ext cx="11524343" cy="1655762"/>
          </a:xfrm>
        </p:spPr>
        <p:txBody>
          <a:bodyPr/>
          <a:lstStyle/>
          <a:p>
            <a:pPr algn="l" eaLnBrk="1" hangingPunct="1"/>
            <a:r>
              <a:rPr lang="en-US" sz="4400" b="1" u="sng" dirty="0">
                <a:solidFill>
                  <a:srgbClr val="FF0000"/>
                </a:solidFill>
              </a:rPr>
              <a:t>Target: </a:t>
            </a:r>
            <a:r>
              <a:rPr lang="en-US" sz="4400" b="1" dirty="0">
                <a:solidFill>
                  <a:srgbClr val="FF0000"/>
                </a:solidFill>
              </a:rPr>
              <a:t>I can describe factors that change the speed of a reaction, and can do calculations to find the average rate of a reaction. </a:t>
            </a:r>
            <a:endParaRPr lang="en-US" altLang="en-US" sz="4400" b="1" dirty="0">
              <a:solidFill>
                <a:srgbClr val="FF00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33E94E2-B57C-3D87-7BD5-1B5D825AD999}"/>
              </a:ext>
            </a:extLst>
          </p:cNvPr>
          <p:cNvSpPr txBox="1"/>
          <p:nvPr/>
        </p:nvSpPr>
        <p:spPr>
          <a:xfrm>
            <a:off x="246992" y="6273940"/>
            <a:ext cx="878139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Link to YouTube Presentation: 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https://youtu.be/sihC6aDsy3s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772400" cy="1066800"/>
          </a:xfrm>
        </p:spPr>
        <p:txBody>
          <a:bodyPr/>
          <a:lstStyle/>
          <a:p>
            <a:pPr eaLnBrk="1" hangingPunct="1"/>
            <a:r>
              <a:rPr lang="en-US" altLang="en-US" sz="4800" u="sng">
                <a:solidFill>
                  <a:srgbClr val="0070C0"/>
                </a:solidFill>
                <a:latin typeface="Impact" panose="020B0806030902050204" pitchFamily="34" charset="0"/>
              </a:rPr>
              <a:t>Catalysts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0" y="927100"/>
            <a:ext cx="12192000" cy="494188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3600" b="1" dirty="0"/>
              <a:t>What is it?</a:t>
            </a:r>
            <a:br>
              <a:rPr lang="en-US" altLang="en-US" sz="3600" dirty="0"/>
            </a:br>
            <a:r>
              <a:rPr lang="en-US" altLang="en-US" sz="3200" dirty="0"/>
              <a:t>- A chemical that you add to </a:t>
            </a:r>
            <a:r>
              <a:rPr lang="en-US" altLang="en-US" sz="3200" dirty="0" err="1"/>
              <a:t>rxn</a:t>
            </a:r>
            <a:endParaRPr lang="en-US" altLang="en-US" sz="3200" dirty="0"/>
          </a:p>
          <a:p>
            <a:pPr eaLnBrk="1" hangingPunct="1">
              <a:buFontTx/>
              <a:buNone/>
            </a:pPr>
            <a:r>
              <a:rPr lang="en-US" altLang="en-US" sz="3200" dirty="0"/>
              <a:t>  - Does NOT get used up during reaction</a:t>
            </a:r>
          </a:p>
          <a:p>
            <a:pPr eaLnBrk="1" hangingPunct="1">
              <a:buFontTx/>
              <a:buNone/>
            </a:pPr>
            <a:r>
              <a:rPr lang="en-US" altLang="en-US" sz="3200" dirty="0"/>
              <a:t>  - Helps orient molecules to reach transition state easier </a:t>
            </a:r>
            <a:r>
              <a:rPr lang="en-US" altLang="en-US" sz="3200" u="sng" dirty="0"/>
              <a:t>OR</a:t>
            </a:r>
            <a:br>
              <a:rPr lang="en-US" altLang="en-US" sz="3200" dirty="0"/>
            </a:br>
            <a:r>
              <a:rPr lang="en-US" altLang="en-US" sz="3200" dirty="0"/>
              <a:t>  provides an alternate pathway/mechanism/set of steps for it to occur</a:t>
            </a:r>
          </a:p>
          <a:p>
            <a:pPr eaLnBrk="1" hangingPunct="1">
              <a:buFontTx/>
              <a:buNone/>
            </a:pPr>
            <a:r>
              <a:rPr lang="en-US" altLang="en-US" sz="3200" dirty="0"/>
              <a:t>		- So you do not need as much energy</a:t>
            </a:r>
          </a:p>
          <a:p>
            <a:pPr eaLnBrk="1" hangingPunct="1">
              <a:buFontTx/>
              <a:buNone/>
            </a:pPr>
            <a:r>
              <a:rPr lang="en-US" altLang="en-US" sz="3200" b="1" dirty="0"/>
              <a:t>		      - Lowers Activation Energy</a:t>
            </a:r>
          </a:p>
          <a:p>
            <a:pPr eaLnBrk="1" hangingPunct="1">
              <a:buFontTx/>
              <a:buNone/>
            </a:pPr>
            <a:r>
              <a:rPr lang="en-US" altLang="en-US" sz="3200" dirty="0"/>
              <a:t>			= faster reaction  BECAUSE more molecules will have the </a:t>
            </a:r>
            <a:br>
              <a:rPr lang="en-US" altLang="en-US" sz="3200" dirty="0"/>
            </a:br>
            <a:r>
              <a:rPr lang="en-US" altLang="en-US" sz="3200" dirty="0"/>
              <a:t>                     needed energy to get over </a:t>
            </a:r>
            <a:r>
              <a:rPr lang="en-US" altLang="en-US" sz="3200" dirty="0" err="1"/>
              <a:t>Ea</a:t>
            </a:r>
            <a:endParaRPr lang="en-US" altLang="en-US" sz="3200" dirty="0"/>
          </a:p>
          <a:p>
            <a:pPr eaLnBrk="1" hangingPunct="1">
              <a:buFontTx/>
              <a:buNone/>
            </a:pPr>
            <a:r>
              <a:rPr lang="en-US" altLang="en-US" sz="3200" b="1" dirty="0">
                <a:solidFill>
                  <a:srgbClr val="FF0000"/>
                </a:solidFill>
              </a:rPr>
              <a:t>You don’t get “more” collisions – </a:t>
            </a:r>
            <a:br>
              <a:rPr lang="en-US" altLang="en-US" sz="3200" b="1" dirty="0">
                <a:solidFill>
                  <a:srgbClr val="FF0000"/>
                </a:solidFill>
              </a:rPr>
            </a:br>
            <a:r>
              <a:rPr lang="en-US" altLang="en-US" sz="3200" b="1" dirty="0">
                <a:solidFill>
                  <a:srgbClr val="FF0000"/>
                </a:solidFill>
              </a:rPr>
              <a:t>you just get more collisions that will be EFFECTIVE!</a:t>
            </a:r>
          </a:p>
        </p:txBody>
      </p:sp>
      <p:pic>
        <p:nvPicPr>
          <p:cNvPr id="14340" name="Picture 2" descr="C:\Users\SBosse\AppData\Local\Microsoft\Windows\Temporary Internet Files\Content.IE5\BDUBXWCG\MC900434854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28355">
            <a:off x="9113838" y="287338"/>
            <a:ext cx="2517775" cy="251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3" descr="effectivecollisio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182" y="1325441"/>
            <a:ext cx="11545888" cy="494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190953" y="112932"/>
            <a:ext cx="1091587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4800" u="sng" dirty="0">
                <a:solidFill>
                  <a:srgbClr val="0070C0"/>
                </a:solidFill>
                <a:latin typeface="Impact" panose="020B0806030902050204" pitchFamily="34" charset="0"/>
              </a:rPr>
              <a:t>Maxwell-</a:t>
            </a:r>
            <a:r>
              <a:rPr lang="en-US" altLang="en-US" sz="4800" u="sng" dirty="0" err="1">
                <a:solidFill>
                  <a:srgbClr val="0070C0"/>
                </a:solidFill>
                <a:latin typeface="Impact" panose="020B0806030902050204" pitchFamily="34" charset="0"/>
              </a:rPr>
              <a:t>Boltzman</a:t>
            </a:r>
            <a:r>
              <a:rPr lang="en-US" altLang="en-US" sz="4800" u="sng" dirty="0">
                <a:solidFill>
                  <a:srgbClr val="0070C0"/>
                </a:solidFill>
                <a:latin typeface="Impact" panose="020B0806030902050204" pitchFamily="34" charset="0"/>
              </a:rPr>
              <a:t> Distribution for Catalyst</a:t>
            </a:r>
          </a:p>
        </p:txBody>
      </p:sp>
    </p:spTree>
    <p:extLst>
      <p:ext uri="{BB962C8B-B14F-4D97-AF65-F5344CB8AC3E}">
        <p14:creationId xmlns:p14="http://schemas.microsoft.com/office/powerpoint/2010/main" val="296451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838200"/>
            <a:ext cx="9144000" cy="6019800"/>
          </a:xfrm>
        </p:spPr>
        <p:txBody>
          <a:bodyPr/>
          <a:lstStyle/>
          <a:p>
            <a:pPr marL="609600" indent="-609600" eaLnBrk="1" hangingPunct="1"/>
            <a:endParaRPr lang="en-US" altLang="en-US" sz="4400"/>
          </a:p>
          <a:p>
            <a:pPr marL="609600" indent="-609600" eaLnBrk="1" hangingPunct="1"/>
            <a:r>
              <a:rPr lang="en-US" altLang="en-US" sz="4400"/>
              <a:t> </a:t>
            </a:r>
          </a:p>
          <a:p>
            <a:pPr marL="609600" indent="-609600" eaLnBrk="1" hangingPunct="1"/>
            <a:endParaRPr lang="en-US" altLang="en-US" sz="4400"/>
          </a:p>
          <a:p>
            <a:pPr marL="609600" indent="-609600" eaLnBrk="1" hangingPunct="1"/>
            <a:endParaRPr lang="en-US" altLang="en-US" sz="4400"/>
          </a:p>
          <a:p>
            <a:pPr marL="609600" indent="-609600" eaLnBrk="1" hangingPunct="1"/>
            <a:endParaRPr lang="en-US" altLang="en-US" sz="4400"/>
          </a:p>
        </p:txBody>
      </p:sp>
      <p:pic>
        <p:nvPicPr>
          <p:cNvPr id="7" name="Picture 6" descr="activeend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304800"/>
            <a:ext cx="8331200" cy="624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4" name="Rectangle 3"/>
          <p:cNvSpPr>
            <a:spLocks noChangeArrowheads="1"/>
          </p:cNvSpPr>
          <p:nvPr/>
        </p:nvSpPr>
        <p:spPr bwMode="auto">
          <a:xfrm>
            <a:off x="2438400" y="2362200"/>
            <a:ext cx="1905000" cy="6858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240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5365" name="Rectangle 4"/>
          <p:cNvSpPr>
            <a:spLocks noChangeArrowheads="1"/>
          </p:cNvSpPr>
          <p:nvPr/>
        </p:nvSpPr>
        <p:spPr bwMode="auto">
          <a:xfrm>
            <a:off x="7848600" y="4267200"/>
            <a:ext cx="1905000" cy="6858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240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5366" name="Rectangle 5"/>
          <p:cNvSpPr>
            <a:spLocks noChangeArrowheads="1"/>
          </p:cNvSpPr>
          <p:nvPr/>
        </p:nvSpPr>
        <p:spPr bwMode="auto">
          <a:xfrm>
            <a:off x="6705600" y="3733800"/>
            <a:ext cx="1905000" cy="13716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240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2971800" y="1752600"/>
            <a:ext cx="1905000" cy="29718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240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7891463" y="1256602"/>
            <a:ext cx="1905000" cy="19812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240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2971800" y="4267200"/>
            <a:ext cx="1828800" cy="6858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240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634288" y="1625600"/>
            <a:ext cx="755650" cy="19732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180263" y="1625600"/>
            <a:ext cx="755650" cy="19732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4278313" y="3182938"/>
            <a:ext cx="17462" cy="1828800"/>
          </a:xfrm>
          <a:prstGeom prst="straightConnector1">
            <a:avLst/>
          </a:prstGeom>
          <a:ln w="762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3781425" y="1752600"/>
            <a:ext cx="42863" cy="3259138"/>
          </a:xfrm>
          <a:prstGeom prst="straightConnector1">
            <a:avLst/>
          </a:prstGeom>
          <a:ln w="762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374" name="TextBox 5"/>
          <p:cNvSpPr txBox="1">
            <a:spLocks noChangeArrowheads="1"/>
          </p:cNvSpPr>
          <p:nvPr/>
        </p:nvSpPr>
        <p:spPr bwMode="auto">
          <a:xfrm>
            <a:off x="2944813" y="1779588"/>
            <a:ext cx="103346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/>
              <a:t>Ea</a:t>
            </a:r>
            <a:endParaRPr lang="en-US" altLang="en-US" sz="1800" b="1"/>
          </a:p>
        </p:txBody>
      </p:sp>
      <p:sp>
        <p:nvSpPr>
          <p:cNvPr id="15375" name="TextBox 16"/>
          <p:cNvSpPr txBox="1">
            <a:spLocks noChangeArrowheads="1"/>
          </p:cNvSpPr>
          <p:nvPr/>
        </p:nvSpPr>
        <p:spPr bwMode="auto">
          <a:xfrm>
            <a:off x="4202113" y="3138488"/>
            <a:ext cx="103346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FF0000"/>
                </a:solidFill>
              </a:rPr>
              <a:t>Ea</a:t>
            </a:r>
            <a:endParaRPr lang="en-US" altLang="en-US" sz="1800" b="1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838200"/>
            <a:ext cx="9144000" cy="6019800"/>
          </a:xfrm>
        </p:spPr>
        <p:txBody>
          <a:bodyPr/>
          <a:lstStyle/>
          <a:p>
            <a:pPr marL="609600" indent="-609600" eaLnBrk="1" hangingPunct="1"/>
            <a:endParaRPr lang="en-US" altLang="en-US" sz="4400"/>
          </a:p>
          <a:p>
            <a:pPr marL="609600" indent="-609600" eaLnBrk="1" hangingPunct="1"/>
            <a:r>
              <a:rPr lang="en-US" altLang="en-US" sz="4400"/>
              <a:t> </a:t>
            </a:r>
          </a:p>
          <a:p>
            <a:pPr marL="609600" indent="-609600" eaLnBrk="1" hangingPunct="1"/>
            <a:endParaRPr lang="en-US" altLang="en-US" sz="4400"/>
          </a:p>
          <a:p>
            <a:pPr marL="609600" indent="-609600" eaLnBrk="1" hangingPunct="1"/>
            <a:endParaRPr lang="en-US" altLang="en-US" sz="4400"/>
          </a:p>
          <a:p>
            <a:pPr marL="609600" indent="-609600" eaLnBrk="1" hangingPunct="1"/>
            <a:endParaRPr lang="en-US" altLang="en-US" sz="4400"/>
          </a:p>
        </p:txBody>
      </p:sp>
      <p:sp>
        <p:nvSpPr>
          <p:cNvPr id="15364" name="Rectangle 3"/>
          <p:cNvSpPr>
            <a:spLocks noChangeArrowheads="1"/>
          </p:cNvSpPr>
          <p:nvPr/>
        </p:nvSpPr>
        <p:spPr bwMode="auto">
          <a:xfrm>
            <a:off x="2438400" y="2362200"/>
            <a:ext cx="1905000" cy="6858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240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5365" name="Rectangle 4"/>
          <p:cNvSpPr>
            <a:spLocks noChangeArrowheads="1"/>
          </p:cNvSpPr>
          <p:nvPr/>
        </p:nvSpPr>
        <p:spPr bwMode="auto">
          <a:xfrm>
            <a:off x="7848600" y="4267200"/>
            <a:ext cx="1905000" cy="6858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240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5366" name="Rectangle 5"/>
          <p:cNvSpPr>
            <a:spLocks noChangeArrowheads="1"/>
          </p:cNvSpPr>
          <p:nvPr/>
        </p:nvSpPr>
        <p:spPr bwMode="auto">
          <a:xfrm>
            <a:off x="6705600" y="3733800"/>
            <a:ext cx="1905000" cy="13716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240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2971800" y="1752600"/>
            <a:ext cx="1905000" cy="29718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240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8458200" y="1143000"/>
            <a:ext cx="1905000" cy="19812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240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2971800" y="4267200"/>
            <a:ext cx="1828800" cy="6858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240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634288" y="1625600"/>
            <a:ext cx="755650" cy="19732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180263" y="1625600"/>
            <a:ext cx="755650" cy="19732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3074" name="Picture 2" descr="12.7 Catalysis – Chemistr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8459" y="237934"/>
            <a:ext cx="7262241" cy="6334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19845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838200"/>
            <a:ext cx="9144000" cy="6019800"/>
          </a:xfrm>
        </p:spPr>
        <p:txBody>
          <a:bodyPr/>
          <a:lstStyle/>
          <a:p>
            <a:pPr marL="609600" indent="-609600" eaLnBrk="1" hangingPunct="1"/>
            <a:endParaRPr lang="en-US" altLang="en-US" sz="4400"/>
          </a:p>
          <a:p>
            <a:pPr marL="609600" indent="-609600" eaLnBrk="1" hangingPunct="1"/>
            <a:r>
              <a:rPr lang="en-US" altLang="en-US" sz="4400"/>
              <a:t> </a:t>
            </a:r>
          </a:p>
          <a:p>
            <a:pPr marL="609600" indent="-609600" eaLnBrk="1" hangingPunct="1"/>
            <a:endParaRPr lang="en-US" altLang="en-US" sz="4400"/>
          </a:p>
          <a:p>
            <a:pPr marL="609600" indent="-609600" eaLnBrk="1" hangingPunct="1"/>
            <a:endParaRPr lang="en-US" altLang="en-US" sz="4400"/>
          </a:p>
          <a:p>
            <a:pPr marL="609600" indent="-609600" eaLnBrk="1" hangingPunct="1"/>
            <a:endParaRPr lang="en-US" altLang="en-US" sz="4400"/>
          </a:p>
        </p:txBody>
      </p:sp>
      <p:sp>
        <p:nvSpPr>
          <p:cNvPr id="15364" name="Rectangle 3"/>
          <p:cNvSpPr>
            <a:spLocks noChangeArrowheads="1"/>
          </p:cNvSpPr>
          <p:nvPr/>
        </p:nvSpPr>
        <p:spPr bwMode="auto">
          <a:xfrm>
            <a:off x="2438400" y="2362200"/>
            <a:ext cx="1905000" cy="6858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240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5365" name="Rectangle 4"/>
          <p:cNvSpPr>
            <a:spLocks noChangeArrowheads="1"/>
          </p:cNvSpPr>
          <p:nvPr/>
        </p:nvSpPr>
        <p:spPr bwMode="auto">
          <a:xfrm>
            <a:off x="7848600" y="4267200"/>
            <a:ext cx="1905000" cy="6858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240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5366" name="Rectangle 5"/>
          <p:cNvSpPr>
            <a:spLocks noChangeArrowheads="1"/>
          </p:cNvSpPr>
          <p:nvPr/>
        </p:nvSpPr>
        <p:spPr bwMode="auto">
          <a:xfrm>
            <a:off x="6705600" y="3733800"/>
            <a:ext cx="1905000" cy="13716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240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2971800" y="1752600"/>
            <a:ext cx="1905000" cy="29718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240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8458200" y="1143000"/>
            <a:ext cx="1905000" cy="19812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240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2971800" y="4267200"/>
            <a:ext cx="1828800" cy="6858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240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634288" y="1625600"/>
            <a:ext cx="755650" cy="19732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180263" y="1625600"/>
            <a:ext cx="755650" cy="19732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4098" name="Picture 2" descr="Catalysis Fundamentals - Chemical Engineering | Pag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86" y="198976"/>
            <a:ext cx="7098502" cy="6446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4343400" y="3657601"/>
            <a:ext cx="1581912" cy="20299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8503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838200"/>
            <a:ext cx="9144000" cy="6019800"/>
          </a:xfrm>
        </p:spPr>
        <p:txBody>
          <a:bodyPr/>
          <a:lstStyle/>
          <a:p>
            <a:pPr marL="609600" indent="-609600" eaLnBrk="1" hangingPunct="1"/>
            <a:endParaRPr lang="en-US" altLang="en-US" sz="4400"/>
          </a:p>
          <a:p>
            <a:pPr marL="609600" indent="-609600" eaLnBrk="1" hangingPunct="1"/>
            <a:r>
              <a:rPr lang="en-US" altLang="en-US" sz="4400"/>
              <a:t> </a:t>
            </a:r>
          </a:p>
          <a:p>
            <a:pPr marL="609600" indent="-609600" eaLnBrk="1" hangingPunct="1"/>
            <a:endParaRPr lang="en-US" altLang="en-US" sz="4400"/>
          </a:p>
          <a:p>
            <a:pPr marL="609600" indent="-609600" eaLnBrk="1" hangingPunct="1"/>
            <a:endParaRPr lang="en-US" altLang="en-US" sz="4400"/>
          </a:p>
          <a:p>
            <a:pPr marL="609600" indent="-609600" eaLnBrk="1" hangingPunct="1"/>
            <a:endParaRPr lang="en-US" altLang="en-US" sz="4400"/>
          </a:p>
        </p:txBody>
      </p:sp>
      <p:sp>
        <p:nvSpPr>
          <p:cNvPr id="15364" name="Rectangle 3"/>
          <p:cNvSpPr>
            <a:spLocks noChangeArrowheads="1"/>
          </p:cNvSpPr>
          <p:nvPr/>
        </p:nvSpPr>
        <p:spPr bwMode="auto">
          <a:xfrm>
            <a:off x="2438400" y="2362200"/>
            <a:ext cx="1905000" cy="6858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240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5365" name="Rectangle 4"/>
          <p:cNvSpPr>
            <a:spLocks noChangeArrowheads="1"/>
          </p:cNvSpPr>
          <p:nvPr/>
        </p:nvSpPr>
        <p:spPr bwMode="auto">
          <a:xfrm>
            <a:off x="7848600" y="4267200"/>
            <a:ext cx="1905000" cy="6858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240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5366" name="Rectangle 5"/>
          <p:cNvSpPr>
            <a:spLocks noChangeArrowheads="1"/>
          </p:cNvSpPr>
          <p:nvPr/>
        </p:nvSpPr>
        <p:spPr bwMode="auto">
          <a:xfrm>
            <a:off x="6705600" y="3733800"/>
            <a:ext cx="1905000" cy="13716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240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2971800" y="1752600"/>
            <a:ext cx="1905000" cy="29718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240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8458200" y="1143000"/>
            <a:ext cx="1905000" cy="19812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240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2971800" y="4267200"/>
            <a:ext cx="1828800" cy="6858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240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634288" y="1625600"/>
            <a:ext cx="755650" cy="19732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180263" y="1625600"/>
            <a:ext cx="755650" cy="19732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4098" name="Picture 2" descr="Catalysis Fundamentals - Chemical Engineering | Pag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86" y="198976"/>
            <a:ext cx="7098502" cy="6446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4343400" y="3657601"/>
            <a:ext cx="1581912" cy="20299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517775" y="3422234"/>
            <a:ext cx="1502682" cy="844966"/>
          </a:xfrm>
          <a:prstGeom prst="rect">
            <a:avLst/>
          </a:prstGeom>
          <a:solidFill>
            <a:srgbClr val="FF0000">
              <a:alpha val="25098"/>
            </a:srgbClr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706859" y="5169741"/>
            <a:ext cx="1502682" cy="844966"/>
          </a:xfrm>
          <a:prstGeom prst="rect">
            <a:avLst/>
          </a:prstGeom>
          <a:solidFill>
            <a:srgbClr val="FF0000">
              <a:alpha val="25098"/>
            </a:srgbClr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8837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209550" y="914400"/>
            <a:ext cx="11599863" cy="91409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33375" indent="-333375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en-US" sz="3600" dirty="0">
                <a:solidFill>
                  <a:srgbClr val="000000"/>
                </a:solidFill>
                <a:latin typeface="+mn-lt"/>
              </a:rPr>
              <a:t>A normal balanced chemical </a:t>
            </a:r>
            <a:br>
              <a:rPr lang="en-US" sz="3600" dirty="0">
                <a:solidFill>
                  <a:srgbClr val="000000"/>
                </a:solidFill>
                <a:latin typeface="+mn-lt"/>
              </a:rPr>
            </a:br>
            <a:r>
              <a:rPr lang="en-US" sz="3600" dirty="0">
                <a:solidFill>
                  <a:srgbClr val="000000"/>
                </a:solidFill>
                <a:latin typeface="+mn-lt"/>
              </a:rPr>
              <a:t>equation does not tell us </a:t>
            </a:r>
            <a:br>
              <a:rPr lang="en-US" sz="3600" dirty="0">
                <a:solidFill>
                  <a:srgbClr val="000000"/>
                </a:solidFill>
                <a:latin typeface="+mn-lt"/>
              </a:rPr>
            </a:br>
            <a:r>
              <a:rPr lang="en-US" sz="3600" b="1" u="sng" dirty="0">
                <a:solidFill>
                  <a:srgbClr val="000000"/>
                </a:solidFill>
                <a:latin typeface="+mn-lt"/>
              </a:rPr>
              <a:t>HOW</a:t>
            </a:r>
            <a:r>
              <a:rPr lang="en-US" sz="3600" dirty="0">
                <a:solidFill>
                  <a:srgbClr val="000000"/>
                </a:solidFill>
                <a:latin typeface="+mn-lt"/>
              </a:rPr>
              <a:t> reactants become </a:t>
            </a:r>
            <a:br>
              <a:rPr lang="en-US" sz="3600" dirty="0">
                <a:solidFill>
                  <a:srgbClr val="000000"/>
                </a:solidFill>
                <a:latin typeface="+mn-lt"/>
              </a:rPr>
            </a:br>
            <a:r>
              <a:rPr lang="en-US" sz="3600" dirty="0">
                <a:solidFill>
                  <a:srgbClr val="000000"/>
                </a:solidFill>
                <a:latin typeface="+mn-lt"/>
              </a:rPr>
              <a:t>products; just a summary of </a:t>
            </a:r>
            <a:br>
              <a:rPr lang="en-US" sz="3600" dirty="0">
                <a:solidFill>
                  <a:srgbClr val="000000"/>
                </a:solidFill>
                <a:latin typeface="+mn-lt"/>
              </a:rPr>
            </a:br>
            <a:r>
              <a:rPr lang="en-US" sz="3600" dirty="0">
                <a:solidFill>
                  <a:srgbClr val="000000"/>
                </a:solidFill>
                <a:latin typeface="+mn-lt"/>
              </a:rPr>
              <a:t>the overall process.</a:t>
            </a:r>
          </a:p>
          <a:p>
            <a:pPr marL="571500" indent="-57150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buFont typeface="Arial" panose="020B0604020202020204" pitchFamily="34" charset="0"/>
              <a:buChar char="•"/>
              <a:defRPr/>
            </a:pPr>
            <a:endParaRPr lang="en-US" sz="2400" dirty="0">
              <a:solidFill>
                <a:srgbClr val="000000"/>
              </a:solidFill>
              <a:latin typeface="+mn-lt"/>
            </a:endParaRPr>
          </a:p>
          <a:p>
            <a:pPr marL="347663" indent="-27940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en-US" sz="3600" dirty="0">
                <a:solidFill>
                  <a:srgbClr val="000000"/>
                </a:solidFill>
                <a:latin typeface="+mn-lt"/>
              </a:rPr>
              <a:t>The</a:t>
            </a:r>
            <a:r>
              <a:rPr lang="en-US" sz="3600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3600" dirty="0">
                <a:solidFill>
                  <a:srgbClr val="000000"/>
                </a:solidFill>
                <a:latin typeface="+mn-lt"/>
              </a:rPr>
              <a:t>reaction mechanism is the series of steps by which a chemical reaction occurs.</a:t>
            </a:r>
          </a:p>
          <a:p>
            <a:pPr marL="571500" indent="-57150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buFont typeface="Arial" panose="020B0604020202020204" pitchFamily="34" charset="0"/>
              <a:buChar char="•"/>
              <a:defRPr/>
            </a:pPr>
            <a:endParaRPr lang="en-US" sz="2400" dirty="0">
              <a:solidFill>
                <a:srgbClr val="000000"/>
              </a:solidFill>
              <a:latin typeface="+mn-lt"/>
            </a:endParaRPr>
          </a:p>
          <a:p>
            <a:pPr marL="333375" indent="-333375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en-US" sz="3600" dirty="0">
                <a:solidFill>
                  <a:srgbClr val="000000"/>
                </a:solidFill>
                <a:latin typeface="+mn-lt"/>
              </a:rPr>
              <a:t>Some reactions take place in one step, two steps, three steps etc. </a:t>
            </a:r>
          </a:p>
          <a:p>
            <a:pPr marL="571500" indent="-57150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buFont typeface="Arial" panose="020B0604020202020204" pitchFamily="34" charset="0"/>
              <a:buChar char="•"/>
              <a:defRPr/>
            </a:pPr>
            <a:endParaRPr lang="en-US" sz="3600" dirty="0">
              <a:solidFill>
                <a:srgbClr val="000000"/>
              </a:solidFill>
              <a:latin typeface="+mn-lt"/>
            </a:endParaRPr>
          </a:p>
          <a:p>
            <a:pPr marL="571500" indent="-57150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buFont typeface="Arial" panose="020B0604020202020204" pitchFamily="34" charset="0"/>
              <a:buChar char="•"/>
              <a:defRPr/>
            </a:pPr>
            <a:endParaRPr lang="en-US" sz="3600" dirty="0">
              <a:solidFill>
                <a:srgbClr val="000000"/>
              </a:solidFill>
              <a:latin typeface="+mn-lt"/>
            </a:endParaRPr>
          </a:p>
          <a:p>
            <a:pPr marL="571500" indent="-57150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buFont typeface="Arial" panose="020B0604020202020204" pitchFamily="34" charset="0"/>
              <a:buChar char="•"/>
              <a:defRPr/>
            </a:pPr>
            <a:endParaRPr lang="en-US" sz="3600" dirty="0">
              <a:solidFill>
                <a:srgbClr val="000000"/>
              </a:solidFill>
              <a:latin typeface="+mn-lt"/>
            </a:endParaRPr>
          </a:p>
          <a:p>
            <a:pPr marL="571500" indent="-57150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buFont typeface="Arial" panose="020B0604020202020204" pitchFamily="34" charset="0"/>
              <a:buChar char="•"/>
              <a:defRPr/>
            </a:pPr>
            <a:endParaRPr lang="en-US" sz="3600" dirty="0">
              <a:solidFill>
                <a:srgbClr val="000000"/>
              </a:solidFill>
              <a:latin typeface="+mn-lt"/>
            </a:endParaRPr>
          </a:p>
          <a:p>
            <a:pPr marL="571500" indent="-57150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buFont typeface="Arial" panose="020B0604020202020204" pitchFamily="34" charset="0"/>
              <a:buChar char="•"/>
              <a:defRPr/>
            </a:pPr>
            <a:endParaRPr lang="en-US" sz="3600" dirty="0">
              <a:solidFill>
                <a:srgbClr val="000000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defRPr/>
            </a:pPr>
            <a:endParaRPr lang="en-US" sz="36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8435" name="Text Box 4"/>
          <p:cNvSpPr txBox="1">
            <a:spLocks noChangeArrowheads="1"/>
          </p:cNvSpPr>
          <p:nvPr/>
        </p:nvSpPr>
        <p:spPr bwMode="auto">
          <a:xfrm>
            <a:off x="0" y="7938"/>
            <a:ext cx="10485438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800" u="sng" dirty="0">
                <a:solidFill>
                  <a:srgbClr val="0070C0"/>
                </a:solidFill>
                <a:latin typeface="Impact" panose="020B0806030902050204" pitchFamily="34" charset="0"/>
              </a:rPr>
              <a:t>Reaction Mechanism</a:t>
            </a:r>
          </a:p>
        </p:txBody>
      </p:sp>
      <p:pic>
        <p:nvPicPr>
          <p:cNvPr id="8" name="Picture 2" descr="https://images.tutorvista.com/cms/images/101/kolbe-schmitt-reaction-mechanism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8994" y="424205"/>
            <a:ext cx="5413920" cy="2767888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209550" y="914400"/>
            <a:ext cx="11599863" cy="91409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33375" indent="-333375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en-US" sz="3600" dirty="0">
                <a:solidFill>
                  <a:srgbClr val="000000"/>
                </a:solidFill>
                <a:latin typeface="+mn-lt"/>
              </a:rPr>
              <a:t>A normal balanced chemical </a:t>
            </a:r>
            <a:br>
              <a:rPr lang="en-US" sz="3600" dirty="0">
                <a:solidFill>
                  <a:srgbClr val="000000"/>
                </a:solidFill>
                <a:latin typeface="+mn-lt"/>
              </a:rPr>
            </a:br>
            <a:r>
              <a:rPr lang="en-US" sz="3600" dirty="0">
                <a:solidFill>
                  <a:srgbClr val="000000"/>
                </a:solidFill>
                <a:latin typeface="+mn-lt"/>
              </a:rPr>
              <a:t>equation does not tell us </a:t>
            </a:r>
            <a:br>
              <a:rPr lang="en-US" sz="3600" dirty="0">
                <a:solidFill>
                  <a:srgbClr val="000000"/>
                </a:solidFill>
                <a:latin typeface="+mn-lt"/>
              </a:rPr>
            </a:br>
            <a:r>
              <a:rPr lang="en-US" sz="3600" b="1" u="sng" dirty="0">
                <a:solidFill>
                  <a:srgbClr val="000000"/>
                </a:solidFill>
                <a:latin typeface="+mn-lt"/>
              </a:rPr>
              <a:t>HOW</a:t>
            </a:r>
            <a:r>
              <a:rPr lang="en-US" sz="3600" dirty="0">
                <a:solidFill>
                  <a:srgbClr val="000000"/>
                </a:solidFill>
                <a:latin typeface="+mn-lt"/>
              </a:rPr>
              <a:t> reactants become </a:t>
            </a:r>
            <a:br>
              <a:rPr lang="en-US" sz="3600" dirty="0">
                <a:solidFill>
                  <a:srgbClr val="000000"/>
                </a:solidFill>
                <a:latin typeface="+mn-lt"/>
              </a:rPr>
            </a:br>
            <a:r>
              <a:rPr lang="en-US" sz="3600" dirty="0">
                <a:solidFill>
                  <a:srgbClr val="000000"/>
                </a:solidFill>
                <a:latin typeface="+mn-lt"/>
              </a:rPr>
              <a:t>products; just a summary of </a:t>
            </a:r>
            <a:br>
              <a:rPr lang="en-US" sz="3600" dirty="0">
                <a:solidFill>
                  <a:srgbClr val="000000"/>
                </a:solidFill>
                <a:latin typeface="+mn-lt"/>
              </a:rPr>
            </a:br>
            <a:r>
              <a:rPr lang="en-US" sz="3600" dirty="0">
                <a:solidFill>
                  <a:srgbClr val="000000"/>
                </a:solidFill>
                <a:latin typeface="+mn-lt"/>
              </a:rPr>
              <a:t>the overall process.</a:t>
            </a:r>
          </a:p>
          <a:p>
            <a:pPr marL="571500" indent="-57150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buFont typeface="Arial" panose="020B0604020202020204" pitchFamily="34" charset="0"/>
              <a:buChar char="•"/>
              <a:defRPr/>
            </a:pPr>
            <a:endParaRPr lang="en-US" sz="2400" dirty="0">
              <a:solidFill>
                <a:srgbClr val="000000"/>
              </a:solidFill>
              <a:latin typeface="+mn-lt"/>
            </a:endParaRPr>
          </a:p>
          <a:p>
            <a:pPr marL="347663" indent="-27940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en-US" sz="3600" dirty="0">
                <a:solidFill>
                  <a:srgbClr val="000000"/>
                </a:solidFill>
                <a:latin typeface="+mn-lt"/>
              </a:rPr>
              <a:t>The</a:t>
            </a:r>
            <a:r>
              <a:rPr lang="en-US" sz="3600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3600" dirty="0">
                <a:solidFill>
                  <a:srgbClr val="000000"/>
                </a:solidFill>
                <a:latin typeface="+mn-lt"/>
              </a:rPr>
              <a:t>reaction mechanism is the series of steps by which a chemical reaction occurs.</a:t>
            </a:r>
          </a:p>
          <a:p>
            <a:pPr marL="571500" indent="-57150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buFont typeface="Arial" panose="020B0604020202020204" pitchFamily="34" charset="0"/>
              <a:buChar char="•"/>
              <a:defRPr/>
            </a:pPr>
            <a:endParaRPr lang="en-US" sz="2400" dirty="0">
              <a:solidFill>
                <a:srgbClr val="000000"/>
              </a:solidFill>
              <a:latin typeface="+mn-lt"/>
            </a:endParaRPr>
          </a:p>
          <a:p>
            <a:pPr marL="333375" indent="-333375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en-US" sz="3600" dirty="0">
                <a:solidFill>
                  <a:srgbClr val="000000"/>
                </a:solidFill>
                <a:latin typeface="+mn-lt"/>
              </a:rPr>
              <a:t>Some reactions take place in one step, two steps, three steps etc. </a:t>
            </a:r>
          </a:p>
          <a:p>
            <a:pPr marL="571500" indent="-57150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buFont typeface="Arial" panose="020B0604020202020204" pitchFamily="34" charset="0"/>
              <a:buChar char="•"/>
              <a:defRPr/>
            </a:pPr>
            <a:endParaRPr lang="en-US" sz="3600" dirty="0">
              <a:solidFill>
                <a:srgbClr val="000000"/>
              </a:solidFill>
              <a:latin typeface="+mn-lt"/>
            </a:endParaRPr>
          </a:p>
          <a:p>
            <a:pPr marL="571500" indent="-57150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buFont typeface="Arial" panose="020B0604020202020204" pitchFamily="34" charset="0"/>
              <a:buChar char="•"/>
              <a:defRPr/>
            </a:pPr>
            <a:endParaRPr lang="en-US" sz="3600" dirty="0">
              <a:solidFill>
                <a:srgbClr val="000000"/>
              </a:solidFill>
              <a:latin typeface="+mn-lt"/>
            </a:endParaRPr>
          </a:p>
          <a:p>
            <a:pPr marL="571500" indent="-57150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buFont typeface="Arial" panose="020B0604020202020204" pitchFamily="34" charset="0"/>
              <a:buChar char="•"/>
              <a:defRPr/>
            </a:pPr>
            <a:endParaRPr lang="en-US" sz="3600" dirty="0">
              <a:solidFill>
                <a:srgbClr val="000000"/>
              </a:solidFill>
              <a:latin typeface="+mn-lt"/>
            </a:endParaRPr>
          </a:p>
          <a:p>
            <a:pPr marL="571500" indent="-57150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buFont typeface="Arial" panose="020B0604020202020204" pitchFamily="34" charset="0"/>
              <a:buChar char="•"/>
              <a:defRPr/>
            </a:pPr>
            <a:endParaRPr lang="en-US" sz="3600" dirty="0">
              <a:solidFill>
                <a:srgbClr val="000000"/>
              </a:solidFill>
              <a:latin typeface="+mn-lt"/>
            </a:endParaRPr>
          </a:p>
          <a:p>
            <a:pPr marL="571500" indent="-57150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buFont typeface="Arial" panose="020B0604020202020204" pitchFamily="34" charset="0"/>
              <a:buChar char="•"/>
              <a:defRPr/>
            </a:pPr>
            <a:endParaRPr lang="en-US" sz="3600" dirty="0">
              <a:solidFill>
                <a:srgbClr val="000000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defRPr/>
            </a:pPr>
            <a:endParaRPr lang="en-US" sz="36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8435" name="Text Box 4"/>
          <p:cNvSpPr txBox="1">
            <a:spLocks noChangeArrowheads="1"/>
          </p:cNvSpPr>
          <p:nvPr/>
        </p:nvSpPr>
        <p:spPr bwMode="auto">
          <a:xfrm>
            <a:off x="0" y="7938"/>
            <a:ext cx="10485438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800" u="sng" dirty="0">
                <a:solidFill>
                  <a:srgbClr val="0070C0"/>
                </a:solidFill>
                <a:latin typeface="Impact" panose="020B0806030902050204" pitchFamily="34" charset="0"/>
              </a:rPr>
              <a:t>Reaction Mechanism</a:t>
            </a:r>
          </a:p>
        </p:txBody>
      </p:sp>
      <p:pic>
        <p:nvPicPr>
          <p:cNvPr id="8" name="Picture 2" descr="https://images.tutorvista.com/cms/images/101/kolbe-schmitt-reaction-mechanism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8994" y="424205"/>
            <a:ext cx="5413920" cy="2767888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6386286" y="130629"/>
            <a:ext cx="1698171" cy="3381828"/>
          </a:xfrm>
          <a:prstGeom prst="rect">
            <a:avLst/>
          </a:prstGeom>
          <a:solidFill>
            <a:srgbClr val="FF0000">
              <a:alpha val="25098"/>
            </a:srgbClr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783521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4"/>
          <p:cNvSpPr txBox="1">
            <a:spLocks noChangeArrowheads="1"/>
          </p:cNvSpPr>
          <p:nvPr/>
        </p:nvSpPr>
        <p:spPr bwMode="auto">
          <a:xfrm>
            <a:off x="0" y="7938"/>
            <a:ext cx="10485438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800" u="sng">
                <a:solidFill>
                  <a:srgbClr val="0070C0"/>
                </a:solidFill>
                <a:latin typeface="Impact" panose="020B0806030902050204" pitchFamily="34" charset="0"/>
              </a:rPr>
              <a:t>Rate Determining Step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61938" y="839788"/>
            <a:ext cx="11807825" cy="587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4000">
                <a:solidFill>
                  <a:srgbClr val="000000"/>
                </a:solidFill>
              </a:rPr>
              <a:t>In a multi-step reaction, the</a:t>
            </a:r>
            <a:r>
              <a:rPr lang="en-US" altLang="en-US" sz="4000">
                <a:solidFill>
                  <a:srgbClr val="FF0000"/>
                </a:solidFill>
              </a:rPr>
              <a:t> </a:t>
            </a:r>
            <a:r>
              <a:rPr lang="en-US" altLang="en-US" sz="4000" i="1" u="sng">
                <a:solidFill>
                  <a:srgbClr val="FF0000"/>
                </a:solidFill>
              </a:rPr>
              <a:t>slowest</a:t>
            </a:r>
            <a:r>
              <a:rPr lang="en-US" altLang="en-US" sz="4000">
                <a:solidFill>
                  <a:srgbClr val="FF0000"/>
                </a:solidFill>
              </a:rPr>
              <a:t> step is the rate-determining step.  </a:t>
            </a:r>
            <a:r>
              <a:rPr lang="en-US" altLang="en-US" sz="4000">
                <a:solidFill>
                  <a:srgbClr val="000000"/>
                </a:solidFill>
              </a:rPr>
              <a:t>It determines the rate of reaction.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3600">
              <a:solidFill>
                <a:srgbClr val="000000"/>
              </a:solidFill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4000">
                <a:solidFill>
                  <a:srgbClr val="000000"/>
                </a:solidFill>
              </a:rPr>
              <a:t>Can only go as </a:t>
            </a:r>
            <a:br>
              <a:rPr lang="en-US" altLang="en-US" sz="4000">
                <a:solidFill>
                  <a:srgbClr val="000000"/>
                </a:solidFill>
              </a:rPr>
            </a:br>
            <a:r>
              <a:rPr lang="en-US" altLang="en-US" sz="4000">
                <a:solidFill>
                  <a:srgbClr val="000000"/>
                </a:solidFill>
              </a:rPr>
              <a:t>fast as your </a:t>
            </a:r>
            <a:br>
              <a:rPr lang="en-US" altLang="en-US" sz="4000">
                <a:solidFill>
                  <a:srgbClr val="000000"/>
                </a:solidFill>
              </a:rPr>
            </a:br>
            <a:r>
              <a:rPr lang="en-US" altLang="en-US" sz="4000">
                <a:solidFill>
                  <a:srgbClr val="000000"/>
                </a:solidFill>
              </a:rPr>
              <a:t>slowest step!</a:t>
            </a:r>
          </a:p>
        </p:txBody>
      </p:sp>
      <p:pic>
        <p:nvPicPr>
          <p:cNvPr id="5" name="Picture 5" descr="File:Ford assembly line - 191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7233" y="2739331"/>
            <a:ext cx="3099351" cy="3276457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028" name="Picture 4" descr="http://abetterchemtext.com/Kinetics/images/rxn_nrg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8058" y="2739332"/>
            <a:ext cx="4108436" cy="3276457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25500" y="1439863"/>
          <a:ext cx="10515600" cy="24082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277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300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129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448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8228"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latin typeface="Impact" panose="020B0806030902050204" pitchFamily="34" charset="0"/>
                        </a:rPr>
                        <a:t>Where</a:t>
                      </a:r>
                    </a:p>
                  </a:txBody>
                  <a:tcPr marT="45726" marB="45726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latin typeface="Impact" panose="020B0806030902050204" pitchFamily="34" charset="0"/>
                        </a:rPr>
                        <a:t>Units</a:t>
                      </a:r>
                    </a:p>
                  </a:txBody>
                  <a:tcPr marT="45726" marB="45726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latin typeface="Impact" panose="020B0806030902050204" pitchFamily="34" charset="0"/>
                        </a:rPr>
                        <a:t>Equation</a:t>
                      </a:r>
                    </a:p>
                  </a:txBody>
                  <a:tcPr marT="45726" marB="45726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latin typeface="Impact" panose="020B0806030902050204" pitchFamily="34" charset="0"/>
                        </a:rPr>
                        <a:t>Issue</a:t>
                      </a:r>
                    </a:p>
                  </a:txBody>
                  <a:tcPr marT="45726" marB="45726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5004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Car</a:t>
                      </a:r>
                    </a:p>
                  </a:txBody>
                  <a:tcPr marT="45726" marB="45726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marT="45726" marB="45726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  <a:p>
                      <a:pPr algn="ctr"/>
                      <a:endParaRPr lang="en-US" sz="2800" b="1" dirty="0"/>
                    </a:p>
                  </a:txBody>
                  <a:tcPr marT="45726" marB="45726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marT="45726" marB="45726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5004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Kinetics</a:t>
                      </a:r>
                    </a:p>
                  </a:txBody>
                  <a:tcPr marT="45726" marB="45726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b="1" dirty="0"/>
                        <a:t>   </a:t>
                      </a:r>
                    </a:p>
                  </a:txBody>
                  <a:tcPr marT="45726" marB="45726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Symbol" panose="05050102010706020507" pitchFamily="18" charset="2"/>
                        <a:buNone/>
                      </a:pPr>
                      <a:endParaRPr lang="en-US" sz="2800" b="1" dirty="0"/>
                    </a:p>
                    <a:p>
                      <a:pPr marL="0" indent="0" algn="ctr">
                        <a:buFont typeface="Symbol" panose="05050102010706020507" pitchFamily="18" charset="2"/>
                        <a:buNone/>
                      </a:pPr>
                      <a:endParaRPr lang="en-US" sz="2800" b="1" dirty="0"/>
                    </a:p>
                  </a:txBody>
                  <a:tcPr marT="45726" marB="45726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marT="45726" marB="45726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771525" y="4310063"/>
            <a:ext cx="10515600" cy="1055687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0000"/>
                </a:solidFill>
              </a:rPr>
              <a:t>Using up reactants = decrease in # molecules = NEGATIVE rate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0000"/>
                </a:solidFill>
              </a:rPr>
              <a:t>Making more products = increase in # molecules = POSTIVE rate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262313" y="2033588"/>
            <a:ext cx="2168525" cy="7842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u="sng" dirty="0">
                <a:solidFill>
                  <a:schemeClr val="tx1"/>
                </a:solidFill>
              </a:rPr>
              <a:t>Miles</a:t>
            </a:r>
            <a:br>
              <a:rPr lang="en-US" sz="2800" b="1" u="sng" dirty="0">
                <a:solidFill>
                  <a:schemeClr val="tx1"/>
                </a:solidFill>
              </a:rPr>
            </a:br>
            <a:r>
              <a:rPr lang="en-US" sz="2800" b="1" dirty="0">
                <a:solidFill>
                  <a:schemeClr val="tx1"/>
                </a:solidFill>
              </a:rPr>
              <a:t>Hour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391275" y="2033588"/>
            <a:ext cx="2168525" cy="7842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u="sng" dirty="0">
                <a:solidFill>
                  <a:prstClr val="black"/>
                </a:solidFill>
                <a:sym typeface="Symbol" panose="05050102010706020507" pitchFamily="18" charset="2"/>
              </a:rPr>
              <a:t> </a:t>
            </a:r>
            <a:r>
              <a:rPr lang="en-US" sz="2800" b="1" u="sng" dirty="0">
                <a:solidFill>
                  <a:prstClr val="black"/>
                </a:solidFill>
              </a:rPr>
              <a:t>Distance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prstClr val="black"/>
                </a:solidFill>
                <a:sym typeface="Symbol" panose="05050102010706020507" pitchFamily="18" charset="2"/>
              </a:rPr>
              <a:t> </a:t>
            </a:r>
            <a:r>
              <a:rPr lang="en-US" sz="2800" b="1" dirty="0">
                <a:solidFill>
                  <a:prstClr val="black"/>
                </a:solidFill>
              </a:rPr>
              <a:t>Time</a:t>
            </a:r>
          </a:p>
        </p:txBody>
      </p:sp>
      <p:sp>
        <p:nvSpPr>
          <p:cNvPr id="16" name="Rectangle 15"/>
          <p:cNvSpPr/>
          <p:nvPr/>
        </p:nvSpPr>
        <p:spPr>
          <a:xfrm>
            <a:off x="9024938" y="2063750"/>
            <a:ext cx="2168525" cy="7842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prstClr val="black"/>
                </a:solidFill>
              </a:rPr>
              <a:t>SPEED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757488" y="2955925"/>
            <a:ext cx="3271837" cy="7842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u="sng" dirty="0">
                <a:solidFill>
                  <a:prstClr val="black"/>
                </a:solidFill>
              </a:rPr>
              <a:t> Molarity </a:t>
            </a:r>
            <a:r>
              <a:rPr lang="en-US" sz="2800" b="1" dirty="0">
                <a:solidFill>
                  <a:prstClr val="black"/>
                </a:solidFill>
              </a:rPr>
              <a:t>         </a:t>
            </a:r>
            <a:r>
              <a:rPr lang="en-US" sz="2800" b="1" u="sng" dirty="0">
                <a:solidFill>
                  <a:prstClr val="black"/>
                </a:solidFill>
              </a:rPr>
              <a:t>   M   </a:t>
            </a:r>
            <a:r>
              <a:rPr lang="en-US" sz="2800" b="1" u="sng" dirty="0">
                <a:solidFill>
                  <a:schemeClr val="bg1"/>
                </a:solidFill>
              </a:rPr>
              <a:t>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prstClr val="black"/>
                </a:solidFill>
              </a:rPr>
              <a:t>   second             sec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6189663" y="2955925"/>
            <a:ext cx="2768600" cy="7842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u="sng" dirty="0">
                <a:solidFill>
                  <a:prstClr val="black"/>
                </a:solidFill>
                <a:sym typeface="Symbol" panose="05050102010706020507" pitchFamily="18" charset="2"/>
              </a:rPr>
              <a:t>∆ Concentration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prstClr val="black"/>
                </a:solidFill>
                <a:sym typeface="Symbol" panose="05050102010706020507" pitchFamily="18" charset="2"/>
              </a:rPr>
              <a:t>∆ Time</a:t>
            </a:r>
            <a:endParaRPr lang="en-US" sz="2800" b="1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9172575" y="2955925"/>
            <a:ext cx="2020888" cy="7842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prstClr val="black"/>
                </a:solidFill>
              </a:rPr>
              <a:t>SPEED</a:t>
            </a:r>
          </a:p>
        </p:txBody>
      </p:sp>
      <p:sp>
        <p:nvSpPr>
          <p:cNvPr id="22559" name="Text Box 4"/>
          <p:cNvSpPr txBox="1">
            <a:spLocks noChangeArrowheads="1"/>
          </p:cNvSpPr>
          <p:nvPr/>
        </p:nvSpPr>
        <p:spPr bwMode="auto">
          <a:xfrm>
            <a:off x="12700" y="14288"/>
            <a:ext cx="47244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800" u="sng">
                <a:solidFill>
                  <a:srgbClr val="0070C0"/>
                </a:solidFill>
                <a:latin typeface="Impact" panose="020B0806030902050204" pitchFamily="34" charset="0"/>
              </a:rPr>
              <a:t>Reaction Rates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20" grpId="0" animBg="1"/>
      <p:bldP spid="21" grpId="0" animBg="1"/>
      <p:bldP spid="2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838200" y="120650"/>
            <a:ext cx="10515600" cy="1325563"/>
          </a:xfrm>
        </p:spPr>
        <p:txBody>
          <a:bodyPr/>
          <a:lstStyle/>
          <a:p>
            <a:pPr algn="ctr" eaLnBrk="1" hangingPunct="1"/>
            <a:r>
              <a:rPr lang="en-US" altLang="en-US" sz="7200" u="sng">
                <a:latin typeface="Impact" panose="020B0806030902050204" pitchFamily="34" charset="0"/>
              </a:rPr>
              <a:t>Thermo     vs.    Kinetics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4538" y="1397000"/>
            <a:ext cx="4637087" cy="4351338"/>
          </a:xfrm>
        </p:spPr>
        <p:txBody>
          <a:bodyPr/>
          <a:lstStyle/>
          <a:p>
            <a:pPr marL="0" indent="0" algn="ctr" eaLnBrk="1" hangingPunct="1">
              <a:buFont typeface="Arial" panose="020B0604020202020204" pitchFamily="34" charset="0"/>
              <a:buNone/>
            </a:pPr>
            <a:r>
              <a:rPr lang="en-US" altLang="en-US" sz="3200" b="1" u="sng"/>
              <a:t>Thermo</a:t>
            </a:r>
          </a:p>
          <a:p>
            <a:pPr marL="0" indent="0" algn="ctr" eaLnBrk="1" hangingPunct="1">
              <a:buFont typeface="Arial" panose="020B0604020202020204" pitchFamily="34" charset="0"/>
              <a:buNone/>
            </a:pPr>
            <a:r>
              <a:rPr lang="en-US" altLang="en-US" sz="3200" b="1">
                <a:solidFill>
                  <a:srgbClr val="FF0000"/>
                </a:solidFill>
              </a:rPr>
              <a:t>Energy (heat)</a:t>
            </a:r>
          </a:p>
          <a:p>
            <a:pPr marL="0" indent="0" algn="ctr" eaLnBrk="1" hangingPunct="1">
              <a:buFont typeface="Arial" panose="020B0604020202020204" pitchFamily="34" charset="0"/>
              <a:buNone/>
            </a:pPr>
            <a:r>
              <a:rPr lang="en-US" altLang="en-US" sz="3200" b="1">
                <a:solidFill>
                  <a:srgbClr val="FF0000"/>
                </a:solidFill>
              </a:rPr>
              <a:t>Q: is there enough energy for a reaction to happen? Is it GOING to happen?</a:t>
            </a:r>
          </a:p>
          <a:p>
            <a:pPr marL="0" indent="0" algn="ctr" eaLnBrk="1" hangingPunct="1">
              <a:buFont typeface="Arial" panose="020B0604020202020204" pitchFamily="34" charset="0"/>
              <a:buNone/>
            </a:pPr>
            <a:endParaRPr lang="en-US" altLang="en-US">
              <a:solidFill>
                <a:srgbClr val="FF9933"/>
              </a:solidFill>
            </a:endParaRPr>
          </a:p>
          <a:p>
            <a:pPr marL="0" indent="0" algn="ctr" eaLnBrk="1" hangingPunct="1">
              <a:buFont typeface="Arial" panose="020B0604020202020204" pitchFamily="34" charset="0"/>
              <a:buNone/>
            </a:pPr>
            <a:r>
              <a:rPr lang="en-US" altLang="en-US" sz="3200" b="1">
                <a:solidFill>
                  <a:srgbClr val="FF9933"/>
                </a:solidFill>
              </a:rPr>
              <a:t>   </a:t>
            </a:r>
            <a:r>
              <a:rPr lang="en-US" altLang="en-US" sz="3200" b="1">
                <a:solidFill>
                  <a:srgbClr val="FF0000"/>
                </a:solidFill>
              </a:rPr>
              <a:t>YES </a:t>
            </a:r>
            <a:r>
              <a:rPr lang="en-US" altLang="en-US" sz="3200" b="1">
                <a:solidFill>
                  <a:srgbClr val="FF9933"/>
                </a:solidFill>
              </a:rPr>
              <a:t>              </a:t>
            </a:r>
            <a:r>
              <a:rPr lang="en-US" altLang="en-US" sz="3200" b="1">
                <a:solidFill>
                  <a:srgbClr val="FF0000"/>
                </a:solidFill>
              </a:rPr>
              <a:t>NO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2219325" y="3984625"/>
            <a:ext cx="377825" cy="506413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3746500" y="3984625"/>
            <a:ext cx="409575" cy="506413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6142038" y="1349375"/>
            <a:ext cx="55753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en-US" sz="3200" b="1" u="sng"/>
              <a:t>Kinetics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en-US" sz="3200" b="1">
                <a:solidFill>
                  <a:srgbClr val="0070C0"/>
                </a:solidFill>
              </a:rPr>
              <a:t>Speed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en-US" sz="3200" b="1">
                <a:solidFill>
                  <a:srgbClr val="0070C0"/>
                </a:solidFill>
              </a:rPr>
              <a:t>Q: Assuming the reaction does happen - How FAST is the reaction going to happen?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endParaRPr lang="en-US" altLang="en-US">
              <a:solidFill>
                <a:srgbClr val="00B050"/>
              </a:solidFill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en-US" sz="3200" b="1">
                <a:solidFill>
                  <a:srgbClr val="0070C0"/>
                </a:solidFill>
              </a:rPr>
              <a:t>     FAST           SLOW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8126413" y="3897313"/>
            <a:ext cx="236537" cy="519112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9923463" y="3848100"/>
            <a:ext cx="234950" cy="48895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557213" y="0"/>
            <a:ext cx="50292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2NO</a:t>
            </a:r>
            <a:r>
              <a:rPr lang="en-US" sz="2400" baseline="-25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r>
              <a:rPr 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(g) </a:t>
            </a:r>
            <a:r>
              <a:rPr 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 2NO(g) + O</a:t>
            </a:r>
            <a:r>
              <a:rPr lang="en-US" sz="2400" baseline="-25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2</a:t>
            </a:r>
            <a:r>
              <a:rPr 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(g)</a:t>
            </a:r>
            <a:endParaRPr lang="en-US" sz="240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23555" name="Picture 3" descr="Rates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3" y="152400"/>
            <a:ext cx="5562600" cy="670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5761038" y="152400"/>
            <a:ext cx="47244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800" u="sng">
                <a:solidFill>
                  <a:srgbClr val="0070C0"/>
                </a:solidFill>
                <a:latin typeface="Impact" panose="020B0806030902050204" pitchFamily="34" charset="0"/>
              </a:rPr>
              <a:t>Reaction Rates</a:t>
            </a:r>
          </a:p>
        </p:txBody>
      </p:sp>
      <p:sp>
        <p:nvSpPr>
          <p:cNvPr id="86021" name="Text Box 5"/>
          <p:cNvSpPr txBox="1">
            <a:spLocks noChangeArrowheads="1"/>
          </p:cNvSpPr>
          <p:nvPr/>
        </p:nvSpPr>
        <p:spPr bwMode="auto">
          <a:xfrm>
            <a:off x="5761038" y="2508250"/>
            <a:ext cx="620871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000000"/>
                </a:solidFill>
                <a:latin typeface="+mn-lt"/>
              </a:rPr>
              <a:t>2) Can measure appearance of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000000"/>
                </a:solidFill>
                <a:latin typeface="+mn-lt"/>
              </a:rPr>
              <a:t>    products </a:t>
            </a:r>
            <a:r>
              <a:rPr lang="en-US" sz="3600" dirty="0">
                <a:solidFill>
                  <a:srgbClr val="000000"/>
                </a:solidFill>
                <a:latin typeface="+mn-lt"/>
              </a:rPr>
              <a:t>(</a:t>
            </a:r>
            <a:r>
              <a:rPr lang="en-US" sz="3600" dirty="0">
                <a:solidFill>
                  <a:schemeClr val="accent5"/>
                </a:solidFill>
                <a:latin typeface="+mn-lt"/>
              </a:rPr>
              <a:t>NO</a:t>
            </a:r>
            <a:r>
              <a:rPr lang="en-US" sz="3600" dirty="0">
                <a:solidFill>
                  <a:srgbClr val="000000"/>
                </a:solidFill>
                <a:latin typeface="+mn-lt"/>
              </a:rPr>
              <a:t> and </a:t>
            </a:r>
            <a:r>
              <a:rPr lang="en-US" sz="3600" dirty="0">
                <a:solidFill>
                  <a:srgbClr val="FF0000"/>
                </a:solidFill>
                <a:latin typeface="+mn-lt"/>
              </a:rPr>
              <a:t>O</a:t>
            </a:r>
            <a:r>
              <a:rPr lang="en-US" sz="3600" baseline="-25000" dirty="0">
                <a:solidFill>
                  <a:srgbClr val="FF0000"/>
                </a:solidFill>
                <a:latin typeface="+mn-lt"/>
              </a:rPr>
              <a:t>2</a:t>
            </a:r>
            <a:r>
              <a:rPr lang="en-US" sz="3600" dirty="0">
                <a:solidFill>
                  <a:srgbClr val="000000"/>
                </a:solidFill>
                <a:latin typeface="+mn-lt"/>
              </a:rPr>
              <a:t>)</a:t>
            </a:r>
            <a:endParaRPr lang="en-US" sz="3600" b="1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86022" name="Text Box 6"/>
          <p:cNvSpPr txBox="1">
            <a:spLocks noChangeArrowheads="1"/>
          </p:cNvSpPr>
          <p:nvPr/>
        </p:nvSpPr>
        <p:spPr bwMode="auto">
          <a:xfrm>
            <a:off x="5761038" y="1179513"/>
            <a:ext cx="63214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000000"/>
                </a:solidFill>
                <a:latin typeface="+mn-lt"/>
              </a:rPr>
              <a:t>1) Can measure disappearance </a:t>
            </a:r>
            <a:br>
              <a:rPr lang="en-US" sz="3600" b="1" dirty="0">
                <a:solidFill>
                  <a:srgbClr val="000000"/>
                </a:solidFill>
                <a:latin typeface="+mn-lt"/>
              </a:rPr>
            </a:br>
            <a:r>
              <a:rPr lang="en-US" sz="3600" b="1" dirty="0">
                <a:solidFill>
                  <a:srgbClr val="000000"/>
                </a:solidFill>
                <a:latin typeface="+mn-lt"/>
              </a:rPr>
              <a:t>     of reactants </a:t>
            </a:r>
            <a:r>
              <a:rPr lang="en-US" sz="3600" dirty="0">
                <a:latin typeface="+mn-lt"/>
              </a:rPr>
              <a:t>(</a:t>
            </a:r>
            <a:r>
              <a:rPr lang="en-US" sz="3600" dirty="0">
                <a:solidFill>
                  <a:schemeClr val="accent6"/>
                </a:solidFill>
                <a:latin typeface="+mn-lt"/>
              </a:rPr>
              <a:t>NO</a:t>
            </a:r>
            <a:r>
              <a:rPr lang="en-US" sz="3600" baseline="-25000" dirty="0">
                <a:solidFill>
                  <a:schemeClr val="accent6"/>
                </a:solidFill>
                <a:latin typeface="+mn-lt"/>
              </a:rPr>
              <a:t>2</a:t>
            </a:r>
            <a:r>
              <a:rPr lang="en-US" sz="3600" dirty="0">
                <a:latin typeface="+mn-lt"/>
              </a:rPr>
              <a:t>)</a:t>
            </a:r>
            <a:endParaRPr lang="en-US" sz="3600" b="1" dirty="0">
              <a:latin typeface="+mn-lt"/>
            </a:endParaRPr>
          </a:p>
        </p:txBody>
      </p:sp>
      <p:sp>
        <p:nvSpPr>
          <p:cNvPr id="86023" name="Text Box 7"/>
          <p:cNvSpPr txBox="1">
            <a:spLocks noChangeArrowheads="1"/>
          </p:cNvSpPr>
          <p:nvPr/>
        </p:nvSpPr>
        <p:spPr bwMode="auto">
          <a:xfrm>
            <a:off x="5703888" y="3905250"/>
            <a:ext cx="632301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0000"/>
                </a:solidFill>
              </a:rPr>
              <a:t>3) Are proportional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0000"/>
                </a:solidFill>
              </a:rPr>
              <a:t>    stoichiometrically </a:t>
            </a:r>
          </a:p>
        </p:txBody>
      </p:sp>
      <p:sp>
        <p:nvSpPr>
          <p:cNvPr id="86024" name="Line 8"/>
          <p:cNvSpPr>
            <a:spLocks noChangeShapeType="1"/>
          </p:cNvSpPr>
          <p:nvPr/>
        </p:nvSpPr>
        <p:spPr bwMode="auto">
          <a:xfrm flipV="1">
            <a:off x="2767013" y="3581400"/>
            <a:ext cx="0" cy="2895600"/>
          </a:xfrm>
          <a:prstGeom prst="line">
            <a:avLst/>
          </a:prstGeom>
          <a:noFill/>
          <a:ln w="28575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25" name="Line 9"/>
          <p:cNvSpPr>
            <a:spLocks noChangeShapeType="1"/>
          </p:cNvSpPr>
          <p:nvPr/>
        </p:nvSpPr>
        <p:spPr bwMode="auto">
          <a:xfrm>
            <a:off x="2767013" y="5105400"/>
            <a:ext cx="2819400" cy="0"/>
          </a:xfrm>
          <a:prstGeom prst="line">
            <a:avLst/>
          </a:prstGeom>
          <a:noFill/>
          <a:ln w="28575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26" name="Line 10"/>
          <p:cNvSpPr>
            <a:spLocks noChangeShapeType="1"/>
          </p:cNvSpPr>
          <p:nvPr/>
        </p:nvSpPr>
        <p:spPr bwMode="auto">
          <a:xfrm>
            <a:off x="2767013" y="3581400"/>
            <a:ext cx="2819400" cy="0"/>
          </a:xfrm>
          <a:prstGeom prst="line">
            <a:avLst/>
          </a:prstGeom>
          <a:noFill/>
          <a:ln w="28575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6021388" y="5060950"/>
            <a:ext cx="5948362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i="1">
                <a:solidFill>
                  <a:srgbClr val="000000"/>
                </a:solidFill>
              </a:rPr>
              <a:t>Have to take coefficients into account! We make twice as much NO as O</a:t>
            </a:r>
            <a:r>
              <a:rPr lang="en-US" altLang="en-US" sz="3200" i="1" baseline="-25000">
                <a:solidFill>
                  <a:srgbClr val="000000"/>
                </a:solidFill>
              </a:rPr>
              <a:t>2</a:t>
            </a:r>
            <a:r>
              <a:rPr lang="en-US" altLang="en-US" sz="3200" i="1">
                <a:solidFill>
                  <a:srgbClr val="000000"/>
                </a:solidFill>
              </a:rPr>
              <a:t> ever second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6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6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6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86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86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2000"/>
                                        <p:tgtEl>
                                          <p:spTgt spid="86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1" grpId="0"/>
      <p:bldP spid="86022" grpId="0"/>
      <p:bldP spid="86023" grpId="0"/>
      <p:bldP spid="1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4"/>
          <p:cNvSpPr txBox="1">
            <a:spLocks noChangeArrowheads="1"/>
          </p:cNvSpPr>
          <p:nvPr/>
        </p:nvSpPr>
        <p:spPr bwMode="auto">
          <a:xfrm>
            <a:off x="0" y="7938"/>
            <a:ext cx="10485438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800" u="sng">
                <a:solidFill>
                  <a:srgbClr val="0070C0"/>
                </a:solidFill>
                <a:latin typeface="Impact" panose="020B0806030902050204" pitchFamily="34" charset="0"/>
              </a:rPr>
              <a:t>Average Rate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11125" y="839788"/>
            <a:ext cx="12080875" cy="587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4000">
                <a:solidFill>
                  <a:srgbClr val="000000"/>
                </a:solidFill>
              </a:rPr>
              <a:t>Rate is not always constant! </a:t>
            </a:r>
          </a:p>
          <a:p>
            <a:pPr eaLnBrk="1" hangingPunct="1"/>
            <a:r>
              <a:rPr lang="en-US" altLang="en-US" sz="4000">
                <a:solidFill>
                  <a:srgbClr val="000000"/>
                </a:solidFill>
              </a:rPr>
              <a:t>Can start fast and slow down, or start slow and speed up</a:t>
            </a:r>
          </a:p>
          <a:p>
            <a:pPr eaLnBrk="1" hangingPunct="1"/>
            <a:r>
              <a:rPr lang="en-US" altLang="en-US" sz="4000">
                <a:solidFill>
                  <a:srgbClr val="000000"/>
                </a:solidFill>
              </a:rPr>
              <a:t>Sometimes it is sufficient to just calculate the </a:t>
            </a:r>
            <a:r>
              <a:rPr lang="en-US" altLang="en-US" sz="4000" i="1" u="sng">
                <a:solidFill>
                  <a:srgbClr val="000000"/>
                </a:solidFill>
              </a:rPr>
              <a:t>average rate </a:t>
            </a:r>
            <a:r>
              <a:rPr lang="en-US" altLang="en-US" sz="4000">
                <a:solidFill>
                  <a:srgbClr val="000000"/>
                </a:solidFill>
              </a:rPr>
              <a:t>over a given time period</a:t>
            </a:r>
          </a:p>
        </p:txBody>
      </p:sp>
      <p:sp>
        <p:nvSpPr>
          <p:cNvPr id="2" name="TextBox 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823541" y="3725880"/>
            <a:ext cx="10181057" cy="119109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28575">
            <a:solidFill>
              <a:schemeClr val="tx1"/>
            </a:solidFill>
          </a:ln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11998325" cy="4724400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z="3200" dirty="0"/>
              <a:t>In an experiment, the concentration of substance D was measured at different times</a:t>
            </a:r>
            <a:r>
              <a:rPr lang="en-US" altLang="en-US" sz="3200" b="1" dirty="0"/>
              <a:t>. Determine the average rate between </a:t>
            </a:r>
            <a:r>
              <a:rPr lang="en-US" altLang="en-US" sz="3200" b="1" u="sng" dirty="0"/>
              <a:t>0.0 and 7.0 sec</a:t>
            </a:r>
            <a:r>
              <a:rPr lang="en-US" altLang="en-US" sz="3200" b="1" dirty="0"/>
              <a:t>.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5336420"/>
              </p:ext>
            </p:extLst>
          </p:nvPr>
        </p:nvGraphicFramePr>
        <p:xfrm>
          <a:off x="355600" y="2370138"/>
          <a:ext cx="3581400" cy="23162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90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0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9041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Time , (s)</a:t>
                      </a:r>
                    </a:p>
                  </a:txBody>
                  <a:tcPr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[D] , (M)</a:t>
                      </a:r>
                    </a:p>
                  </a:txBody>
                  <a:tcPr marT="45697" marB="4569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041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0</a:t>
                      </a:r>
                    </a:p>
                  </a:txBody>
                  <a:tcPr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0.500</a:t>
                      </a:r>
                    </a:p>
                  </a:txBody>
                  <a:tcPr marT="45697" marB="4569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9041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3.0</a:t>
                      </a:r>
                    </a:p>
                  </a:txBody>
                  <a:tcPr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0.370</a:t>
                      </a:r>
                    </a:p>
                  </a:txBody>
                  <a:tcPr marT="45697" marB="4569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041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7.0</a:t>
                      </a:r>
                    </a:p>
                  </a:txBody>
                  <a:tcPr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0.290</a:t>
                      </a:r>
                    </a:p>
                  </a:txBody>
                  <a:tcPr marT="45697" marB="4569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772025" y="2133600"/>
            <a:ext cx="6002338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Tx/>
              <a:buChar char="•"/>
              <a:defRPr/>
            </a:pPr>
            <a:r>
              <a:rPr lang="en-US" sz="3200" kern="0" dirty="0">
                <a:solidFill>
                  <a:srgbClr val="002060"/>
                </a:solidFill>
                <a:latin typeface="+mn-lt"/>
              </a:rPr>
              <a:t>Rate = (0.290-0.500)</a:t>
            </a:r>
            <a:br>
              <a:rPr lang="en-US" sz="3200" kern="0" dirty="0">
                <a:solidFill>
                  <a:srgbClr val="002060"/>
                </a:solidFill>
                <a:latin typeface="+mn-lt"/>
              </a:rPr>
            </a:br>
            <a:r>
              <a:rPr lang="en-US" sz="3200" kern="0" dirty="0">
                <a:solidFill>
                  <a:srgbClr val="002060"/>
                </a:solidFill>
                <a:latin typeface="+mn-lt"/>
              </a:rPr>
              <a:t>               (7.0 – 0.0)</a:t>
            </a: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Tx/>
              <a:buChar char="•"/>
              <a:defRPr/>
            </a:pPr>
            <a:r>
              <a:rPr lang="en-US" sz="3200" kern="0" dirty="0">
                <a:solidFill>
                  <a:srgbClr val="002060"/>
                </a:solidFill>
                <a:latin typeface="+mn-lt"/>
              </a:rPr>
              <a:t>Rate = -0.0300 M/s</a:t>
            </a: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Tx/>
              <a:buChar char="•"/>
              <a:defRPr/>
            </a:pPr>
            <a:r>
              <a:rPr lang="en-US" sz="3200" kern="0" dirty="0">
                <a:solidFill>
                  <a:srgbClr val="002060"/>
                </a:solidFill>
                <a:latin typeface="+mn-lt"/>
              </a:rPr>
              <a:t>Is “D” a reactant or a product?</a:t>
            </a: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Tx/>
              <a:buChar char="•"/>
              <a:defRPr/>
            </a:pPr>
            <a:r>
              <a:rPr lang="en-US" sz="3200" kern="0" dirty="0">
                <a:solidFill>
                  <a:srgbClr val="002060"/>
                </a:solidFill>
                <a:latin typeface="+mn-lt"/>
              </a:rPr>
              <a:t>Reactant! Rate is negative! </a:t>
            </a:r>
          </a:p>
        </p:txBody>
      </p:sp>
      <p:cxnSp>
        <p:nvCxnSpPr>
          <p:cNvPr id="8" name="Straight Connector 7"/>
          <p:cNvCxnSpPr>
            <a:cxnSpLocks noChangeShapeType="1"/>
          </p:cNvCxnSpPr>
          <p:nvPr/>
        </p:nvCxnSpPr>
        <p:spPr bwMode="auto">
          <a:xfrm>
            <a:off x="6097588" y="2713038"/>
            <a:ext cx="2468880" cy="0"/>
          </a:xfrm>
          <a:prstGeom prst="line">
            <a:avLst/>
          </a:prstGeom>
          <a:noFill/>
          <a:ln w="5715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670" name="Text Box 4"/>
          <p:cNvSpPr txBox="1">
            <a:spLocks noChangeArrowheads="1"/>
          </p:cNvSpPr>
          <p:nvPr/>
        </p:nvSpPr>
        <p:spPr bwMode="auto">
          <a:xfrm>
            <a:off x="0" y="7938"/>
            <a:ext cx="4856163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800" u="sng">
                <a:latin typeface="Impact" panose="020B0806030902050204" pitchFamily="34" charset="0"/>
              </a:rPr>
              <a:t>Average Rate</a:t>
            </a: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79413" y="5194300"/>
            <a:ext cx="11618912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b="1" u="sng" dirty="0">
                <a:solidFill>
                  <a:srgbClr val="FF0000"/>
                </a:solidFill>
              </a:rPr>
              <a:t>Weird thing…</a:t>
            </a:r>
            <a:r>
              <a:rPr lang="en-US" altLang="en-US" b="1" dirty="0">
                <a:solidFill>
                  <a:srgbClr val="FF0000"/>
                </a:solidFill>
              </a:rPr>
              <a:t> </a:t>
            </a:r>
            <a:r>
              <a:rPr lang="en-US" altLang="en-US" b="1" dirty="0"/>
              <a:t>Sometimes we will say “What is the rate of disappearance” and then we don’t have to write the negative sign! We like that sometimes because of math reasons.  Example: The rate of disappearance is 0.0300 M/s</a:t>
            </a:r>
          </a:p>
        </p:txBody>
      </p:sp>
      <p:sp>
        <p:nvSpPr>
          <p:cNvPr id="5" name="Rectangle 4"/>
          <p:cNvSpPr/>
          <p:nvPr/>
        </p:nvSpPr>
        <p:spPr>
          <a:xfrm>
            <a:off x="355600" y="2933912"/>
            <a:ext cx="3581400" cy="603504"/>
          </a:xfrm>
          <a:prstGeom prst="rect">
            <a:avLst/>
          </a:prstGeom>
          <a:solidFill>
            <a:srgbClr val="FFFF0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55600" y="4080742"/>
            <a:ext cx="3581400" cy="603504"/>
          </a:xfrm>
          <a:prstGeom prst="rect">
            <a:avLst/>
          </a:prstGeom>
          <a:solidFill>
            <a:srgbClr val="FFFF0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31453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  <p:bldP spid="5" grpId="0" animBg="1"/>
      <p:bldP spid="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11998325" cy="4724400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z="3200" dirty="0"/>
              <a:t>In an experiment, the concentration of substance D was measured at different times. </a:t>
            </a:r>
            <a:r>
              <a:rPr lang="en-US" altLang="en-US" sz="3200" b="1" dirty="0"/>
              <a:t>Determine the average rate between </a:t>
            </a:r>
            <a:r>
              <a:rPr lang="en-US" altLang="en-US" sz="3200" b="1" u="sng" dirty="0"/>
              <a:t>3.0 and 7.0 sec</a:t>
            </a:r>
            <a:r>
              <a:rPr lang="en-US" altLang="en-US" sz="3200" b="1" dirty="0"/>
              <a:t>.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91135"/>
              </p:ext>
            </p:extLst>
          </p:nvPr>
        </p:nvGraphicFramePr>
        <p:xfrm>
          <a:off x="355600" y="2370138"/>
          <a:ext cx="3581400" cy="23162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90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0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9041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Time , (s)</a:t>
                      </a:r>
                    </a:p>
                  </a:txBody>
                  <a:tcPr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[D] , (M)</a:t>
                      </a:r>
                    </a:p>
                  </a:txBody>
                  <a:tcPr marT="45697" marB="4569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041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0</a:t>
                      </a:r>
                    </a:p>
                  </a:txBody>
                  <a:tcPr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0.500</a:t>
                      </a:r>
                    </a:p>
                  </a:txBody>
                  <a:tcPr marT="45697" marB="4569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9041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3.0</a:t>
                      </a:r>
                    </a:p>
                  </a:txBody>
                  <a:tcPr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0.370</a:t>
                      </a:r>
                    </a:p>
                  </a:txBody>
                  <a:tcPr marT="45697" marB="4569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041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7.0</a:t>
                      </a:r>
                    </a:p>
                  </a:txBody>
                  <a:tcPr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0.290</a:t>
                      </a:r>
                    </a:p>
                  </a:txBody>
                  <a:tcPr marT="45697" marB="4569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772025" y="2133600"/>
            <a:ext cx="6002338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Tx/>
              <a:buChar char="•"/>
              <a:defRPr/>
            </a:pPr>
            <a:r>
              <a:rPr lang="en-US" sz="3200" kern="0" dirty="0">
                <a:solidFill>
                  <a:srgbClr val="002060"/>
                </a:solidFill>
                <a:latin typeface="+mn-lt"/>
              </a:rPr>
              <a:t>Rate = (0.290</a:t>
            </a:r>
            <a:r>
              <a:rPr lang="en-US" sz="3200" kern="0" dirty="0">
                <a:solidFill>
                  <a:srgbClr val="002060"/>
                </a:solidFill>
              </a:rPr>
              <a:t> – 0.370</a:t>
            </a:r>
            <a:r>
              <a:rPr lang="en-US" sz="3200" kern="0" dirty="0">
                <a:solidFill>
                  <a:srgbClr val="002060"/>
                </a:solidFill>
                <a:latin typeface="+mn-lt"/>
              </a:rPr>
              <a:t>)</a:t>
            </a:r>
            <a:br>
              <a:rPr lang="en-US" sz="3200" kern="0" dirty="0">
                <a:solidFill>
                  <a:srgbClr val="002060"/>
                </a:solidFill>
                <a:latin typeface="+mn-lt"/>
              </a:rPr>
            </a:br>
            <a:r>
              <a:rPr lang="en-US" sz="3200" kern="0" dirty="0">
                <a:solidFill>
                  <a:srgbClr val="002060"/>
                </a:solidFill>
                <a:latin typeface="+mn-lt"/>
              </a:rPr>
              <a:t>               (7.0 – 3.0)</a:t>
            </a: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Tx/>
              <a:buChar char="•"/>
              <a:defRPr/>
            </a:pPr>
            <a:r>
              <a:rPr lang="en-US" sz="3200" kern="0" dirty="0">
                <a:solidFill>
                  <a:srgbClr val="002060"/>
                </a:solidFill>
                <a:latin typeface="+mn-lt"/>
              </a:rPr>
              <a:t>Rate = -0.0200 M/s</a:t>
            </a: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Tx/>
              <a:buChar char="•"/>
              <a:defRPr/>
            </a:pPr>
            <a:r>
              <a:rPr lang="en-US" sz="3200" kern="0" dirty="0">
                <a:solidFill>
                  <a:srgbClr val="002060"/>
                </a:solidFill>
                <a:latin typeface="+mn-lt"/>
              </a:rPr>
              <a:t>Is “D” a reactant or a product?</a:t>
            </a: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Tx/>
              <a:buChar char="•"/>
              <a:defRPr/>
            </a:pPr>
            <a:r>
              <a:rPr lang="en-US" sz="3200" kern="0" dirty="0">
                <a:solidFill>
                  <a:srgbClr val="002060"/>
                </a:solidFill>
                <a:latin typeface="+mn-lt"/>
              </a:rPr>
              <a:t>Reactant! Rate is negative! </a:t>
            </a:r>
          </a:p>
        </p:txBody>
      </p:sp>
      <p:cxnSp>
        <p:nvCxnSpPr>
          <p:cNvPr id="8" name="Straight Connector 7"/>
          <p:cNvCxnSpPr>
            <a:cxnSpLocks noChangeShapeType="1"/>
          </p:cNvCxnSpPr>
          <p:nvPr/>
        </p:nvCxnSpPr>
        <p:spPr bwMode="auto">
          <a:xfrm>
            <a:off x="6097588" y="2713038"/>
            <a:ext cx="2468880" cy="0"/>
          </a:xfrm>
          <a:prstGeom prst="line">
            <a:avLst/>
          </a:prstGeom>
          <a:noFill/>
          <a:ln w="5715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670" name="Text Box 4"/>
          <p:cNvSpPr txBox="1">
            <a:spLocks noChangeArrowheads="1"/>
          </p:cNvSpPr>
          <p:nvPr/>
        </p:nvSpPr>
        <p:spPr bwMode="auto">
          <a:xfrm>
            <a:off x="0" y="7938"/>
            <a:ext cx="4856163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800" u="sng">
                <a:latin typeface="Impact" panose="020B0806030902050204" pitchFamily="34" charset="0"/>
              </a:rPr>
              <a:t>Average Rate</a:t>
            </a:r>
          </a:p>
        </p:txBody>
      </p:sp>
      <p:sp>
        <p:nvSpPr>
          <p:cNvPr id="9" name="Rectangle 8"/>
          <p:cNvSpPr/>
          <p:nvPr/>
        </p:nvSpPr>
        <p:spPr>
          <a:xfrm>
            <a:off x="355600" y="3521835"/>
            <a:ext cx="3581400" cy="603504"/>
          </a:xfrm>
          <a:prstGeom prst="rect">
            <a:avLst/>
          </a:prstGeom>
          <a:solidFill>
            <a:srgbClr val="FFFF0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79413" y="4082930"/>
            <a:ext cx="3581400" cy="603504"/>
          </a:xfrm>
          <a:prstGeom prst="rect">
            <a:avLst/>
          </a:prstGeom>
          <a:solidFill>
            <a:srgbClr val="FFFF0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379413" y="5194300"/>
            <a:ext cx="1143635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FF0000"/>
                </a:solidFill>
              </a:rPr>
              <a:t>See! Rate is not constant over the course of the reaction!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FF0000"/>
                </a:solidFill>
              </a:rPr>
              <a:t>That is why “average rate” is not always very helpful.</a:t>
            </a:r>
            <a:endParaRPr lang="en-US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87550039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 animBg="1"/>
      <p:bldP spid="10" grpId="0" animBg="1"/>
      <p:bldP spid="1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70" name="Text Box 4"/>
          <p:cNvSpPr txBox="1">
            <a:spLocks noChangeArrowheads="1"/>
          </p:cNvSpPr>
          <p:nvPr/>
        </p:nvSpPr>
        <p:spPr bwMode="auto">
          <a:xfrm>
            <a:off x="0" y="606612"/>
            <a:ext cx="121920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800" dirty="0">
                <a:solidFill>
                  <a:srgbClr val="FFC000"/>
                </a:solidFill>
                <a:latin typeface="Impact" panose="020B0806030902050204" pitchFamily="34" charset="0"/>
              </a:rPr>
              <a:t>Pause here!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800" dirty="0">
                <a:latin typeface="Impact" panose="020B0806030902050204" pitchFamily="34" charset="0"/>
              </a:rPr>
              <a:t>WS </a:t>
            </a:r>
            <a:r>
              <a:rPr lang="en-US" altLang="en-US" sz="4800">
                <a:latin typeface="Impact" panose="020B0806030902050204" pitchFamily="34" charset="0"/>
              </a:rPr>
              <a:t>#3 –  Q’s </a:t>
            </a:r>
            <a:r>
              <a:rPr lang="en-US" altLang="en-US" sz="4800" dirty="0">
                <a:latin typeface="Impact" panose="020B0806030902050204" pitchFamily="34" charset="0"/>
              </a:rPr>
              <a:t>#1-16 can be done at this point</a:t>
            </a:r>
          </a:p>
        </p:txBody>
      </p:sp>
      <p:pic>
        <p:nvPicPr>
          <p:cNvPr id="2050" name="Picture 2" descr="The &quot;Pause&quot; Button - Halo Projec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0906" y="2322576"/>
            <a:ext cx="5930188" cy="3706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3213695"/>
      </p:ext>
    </p:extLst>
  </p:cSld>
  <p:clrMapOvr>
    <a:masterClrMapping/>
  </p:clrMapOvr>
  <p:transition spd="slow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4"/>
          <p:cNvSpPr txBox="1">
            <a:spLocks noChangeArrowheads="1"/>
          </p:cNvSpPr>
          <p:nvPr/>
        </p:nvSpPr>
        <p:spPr bwMode="auto">
          <a:xfrm>
            <a:off x="0" y="7938"/>
            <a:ext cx="10485438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800" u="sng">
                <a:solidFill>
                  <a:srgbClr val="0070C0"/>
                </a:solidFill>
                <a:latin typeface="Impact" panose="020B0806030902050204" pitchFamily="34" charset="0"/>
              </a:rPr>
              <a:t>Reaction Rates and Stoichiometry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951038" y="1011238"/>
            <a:ext cx="85344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4000" b="1" dirty="0">
                <a:solidFill>
                  <a:srgbClr val="FF0000"/>
                </a:solidFill>
                <a:latin typeface="Arial" panose="020B0604020202020204" pitchFamily="34" charset="0"/>
              </a:rPr>
              <a:t>C</a:t>
            </a:r>
            <a:r>
              <a:rPr lang="en-US" altLang="en-US" sz="4000" b="1" baseline="-25000" dirty="0">
                <a:solidFill>
                  <a:srgbClr val="FF0000"/>
                </a:solidFill>
                <a:latin typeface="Arial" panose="020B0604020202020204" pitchFamily="34" charset="0"/>
              </a:rPr>
              <a:t>4</a:t>
            </a:r>
            <a:r>
              <a:rPr lang="en-US" altLang="en-US" sz="4000" b="1" dirty="0">
                <a:solidFill>
                  <a:srgbClr val="FF0000"/>
                </a:solidFill>
                <a:latin typeface="Arial" panose="020B0604020202020204" pitchFamily="34" charset="0"/>
              </a:rPr>
              <a:t>H</a:t>
            </a:r>
            <a:r>
              <a:rPr lang="en-US" altLang="en-US" sz="4000" b="1" baseline="-25000" dirty="0">
                <a:solidFill>
                  <a:srgbClr val="FF0000"/>
                </a:solidFill>
                <a:latin typeface="Arial" panose="020B0604020202020204" pitchFamily="34" charset="0"/>
              </a:rPr>
              <a:t>9</a:t>
            </a:r>
            <a:r>
              <a:rPr lang="en-US" altLang="en-US" sz="4000" b="1" dirty="0">
                <a:solidFill>
                  <a:srgbClr val="FF0000"/>
                </a:solidFill>
                <a:latin typeface="Arial" panose="020B0604020202020204" pitchFamily="34" charset="0"/>
              </a:rPr>
              <a:t>Cl</a:t>
            </a:r>
            <a:r>
              <a:rPr lang="en-US" altLang="en-US" sz="4000" b="1" dirty="0">
                <a:latin typeface="Arial" panose="020B0604020202020204" pitchFamily="34" charset="0"/>
              </a:rPr>
              <a:t> + H</a:t>
            </a:r>
            <a:r>
              <a:rPr lang="en-US" altLang="en-US" sz="4000" b="1" baseline="-25000" dirty="0">
                <a:latin typeface="Arial" panose="020B0604020202020204" pitchFamily="34" charset="0"/>
              </a:rPr>
              <a:t>2</a:t>
            </a:r>
            <a:r>
              <a:rPr lang="en-US" altLang="en-US" sz="4000" b="1" dirty="0">
                <a:latin typeface="Arial" panose="020B0604020202020204" pitchFamily="34" charset="0"/>
              </a:rPr>
              <a:t>O</a:t>
            </a:r>
            <a:r>
              <a:rPr lang="en-US" altLang="en-US" sz="4000" b="1" baseline="-25000" dirty="0">
                <a:latin typeface="Arial" panose="020B0604020202020204" pitchFamily="34" charset="0"/>
              </a:rPr>
              <a:t> </a:t>
            </a:r>
            <a:r>
              <a:rPr lang="en-US" altLang="en-US" sz="4000" b="1" dirty="0">
                <a:latin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altLang="en-US" sz="4000" b="1" dirty="0"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altLang="en-US" sz="4000" b="1" dirty="0">
                <a:solidFill>
                  <a:srgbClr val="00B0F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C</a:t>
            </a:r>
            <a:r>
              <a:rPr lang="en-US" altLang="en-US" sz="4000" b="1" baseline="-25000" dirty="0">
                <a:solidFill>
                  <a:srgbClr val="00B0F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4</a:t>
            </a:r>
            <a:r>
              <a:rPr lang="en-US" altLang="en-US" sz="4000" b="1" dirty="0">
                <a:solidFill>
                  <a:srgbClr val="00B0F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H</a:t>
            </a:r>
            <a:r>
              <a:rPr lang="en-US" altLang="en-US" sz="4000" b="1" baseline="-25000" dirty="0">
                <a:solidFill>
                  <a:srgbClr val="00B0F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9</a:t>
            </a:r>
            <a:r>
              <a:rPr lang="en-US" altLang="en-US" sz="4000" b="1" dirty="0">
                <a:solidFill>
                  <a:srgbClr val="00B0F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OH</a:t>
            </a:r>
            <a:r>
              <a:rPr lang="en-US" altLang="en-US" sz="4000" b="1" dirty="0">
                <a:latin typeface="Arial" panose="020B0604020202020204" pitchFamily="34" charset="0"/>
                <a:sym typeface="Symbol" panose="05050102010706020507" pitchFamily="18" charset="2"/>
              </a:rPr>
              <a:t> + </a:t>
            </a:r>
            <a:r>
              <a:rPr lang="en-US" altLang="en-US" sz="4000" b="1" dirty="0" err="1">
                <a:latin typeface="Arial" panose="020B0604020202020204" pitchFamily="34" charset="0"/>
                <a:sym typeface="Symbol" panose="05050102010706020507" pitchFamily="18" charset="2"/>
              </a:rPr>
              <a:t>HCl</a:t>
            </a:r>
            <a:r>
              <a:rPr lang="en-US" altLang="en-US" sz="4000" b="1" dirty="0">
                <a:solidFill>
                  <a:srgbClr val="C82E3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endParaRPr lang="en-US" altLang="en-US" sz="4000" b="1" dirty="0">
              <a:solidFill>
                <a:srgbClr val="C82E32"/>
              </a:solidFill>
              <a:latin typeface="Arial" panose="020B0604020202020204" pitchFamily="34" charset="0"/>
            </a:endParaRPr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>
          <a:xfrm>
            <a:off x="198438" y="1981200"/>
            <a:ext cx="11774487" cy="320040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altLang="en-US" sz="3600" dirty="0"/>
              <a:t>Ratio of </a:t>
            </a:r>
            <a:r>
              <a:rPr lang="en-US" altLang="en-US" sz="3600" b="1" dirty="0">
                <a:solidFill>
                  <a:srgbClr val="FF0000"/>
                </a:solidFill>
              </a:rPr>
              <a:t>C</a:t>
            </a:r>
            <a:r>
              <a:rPr lang="en-US" altLang="en-US" sz="3600" b="1" baseline="-25000" dirty="0">
                <a:solidFill>
                  <a:srgbClr val="FF0000"/>
                </a:solidFill>
              </a:rPr>
              <a:t>4</a:t>
            </a:r>
            <a:r>
              <a:rPr lang="en-US" altLang="en-US" sz="3600" b="1" dirty="0">
                <a:solidFill>
                  <a:srgbClr val="FF0000"/>
                </a:solidFill>
              </a:rPr>
              <a:t>H</a:t>
            </a:r>
            <a:r>
              <a:rPr lang="en-US" altLang="en-US" sz="3600" b="1" baseline="-25000" dirty="0">
                <a:solidFill>
                  <a:srgbClr val="FF0000"/>
                </a:solidFill>
              </a:rPr>
              <a:t>9</a:t>
            </a:r>
            <a:r>
              <a:rPr lang="en-US" altLang="en-US" sz="3600" b="1" dirty="0">
                <a:solidFill>
                  <a:srgbClr val="FF0000"/>
                </a:solidFill>
              </a:rPr>
              <a:t>Cl</a:t>
            </a:r>
            <a:r>
              <a:rPr lang="en-US" altLang="en-US" sz="3600" b="1" dirty="0"/>
              <a:t> </a:t>
            </a:r>
            <a:r>
              <a:rPr lang="en-US" altLang="en-US" sz="3600" dirty="0"/>
              <a:t>to </a:t>
            </a:r>
            <a:r>
              <a:rPr lang="en-US" altLang="en-US" sz="3600" b="1" dirty="0">
                <a:solidFill>
                  <a:srgbClr val="00B0F0"/>
                </a:solidFill>
              </a:rPr>
              <a:t>C</a:t>
            </a:r>
            <a:r>
              <a:rPr lang="en-US" altLang="en-US" sz="3600" b="1" baseline="-25000" dirty="0">
                <a:solidFill>
                  <a:srgbClr val="00B0F0"/>
                </a:solidFill>
              </a:rPr>
              <a:t>4</a:t>
            </a:r>
            <a:r>
              <a:rPr lang="en-US" altLang="en-US" sz="3600" b="1" dirty="0">
                <a:solidFill>
                  <a:srgbClr val="00B0F0"/>
                </a:solidFill>
              </a:rPr>
              <a:t>H</a:t>
            </a:r>
            <a:r>
              <a:rPr lang="en-US" altLang="en-US" sz="3600" b="1" baseline="-25000" dirty="0">
                <a:solidFill>
                  <a:srgbClr val="00B0F0"/>
                </a:solidFill>
              </a:rPr>
              <a:t>9</a:t>
            </a:r>
            <a:r>
              <a:rPr lang="en-US" altLang="en-US" sz="3600" b="1" dirty="0">
                <a:solidFill>
                  <a:srgbClr val="00B0F0"/>
                </a:solidFill>
              </a:rPr>
              <a:t>OH</a:t>
            </a:r>
            <a:r>
              <a:rPr lang="en-US" altLang="en-US" sz="3600" dirty="0"/>
              <a:t> is </a:t>
            </a:r>
            <a:r>
              <a:rPr lang="en-US" altLang="en-US" sz="3600" b="1" dirty="0"/>
              <a:t>1:1</a:t>
            </a:r>
            <a:r>
              <a:rPr lang="en-US" altLang="en-US" sz="3600" dirty="0"/>
              <a:t>. For every mole of </a:t>
            </a:r>
            <a:r>
              <a:rPr lang="en-US" altLang="en-US" sz="3600" b="1" dirty="0">
                <a:solidFill>
                  <a:srgbClr val="FF0000"/>
                </a:solidFill>
              </a:rPr>
              <a:t>C</a:t>
            </a:r>
            <a:r>
              <a:rPr lang="en-US" altLang="en-US" sz="3600" b="1" baseline="-25000" dirty="0">
                <a:solidFill>
                  <a:srgbClr val="FF0000"/>
                </a:solidFill>
              </a:rPr>
              <a:t>4</a:t>
            </a:r>
            <a:r>
              <a:rPr lang="en-US" altLang="en-US" sz="3600" b="1" dirty="0">
                <a:solidFill>
                  <a:srgbClr val="FF0000"/>
                </a:solidFill>
              </a:rPr>
              <a:t>H</a:t>
            </a:r>
            <a:r>
              <a:rPr lang="en-US" altLang="en-US" sz="3600" b="1" baseline="-25000" dirty="0">
                <a:solidFill>
                  <a:srgbClr val="FF0000"/>
                </a:solidFill>
              </a:rPr>
              <a:t>9</a:t>
            </a:r>
            <a:r>
              <a:rPr lang="en-US" altLang="en-US" sz="3600" b="1" dirty="0">
                <a:solidFill>
                  <a:srgbClr val="FF0000"/>
                </a:solidFill>
              </a:rPr>
              <a:t>Cl </a:t>
            </a:r>
            <a:r>
              <a:rPr lang="en-US" altLang="en-US" sz="3600" dirty="0"/>
              <a:t>lost, there was a mole of </a:t>
            </a:r>
            <a:r>
              <a:rPr lang="en-US" altLang="en-US" sz="3600" b="1" dirty="0">
                <a:solidFill>
                  <a:srgbClr val="00B0F0"/>
                </a:solidFill>
                <a:sym typeface="Symbol" panose="05050102010706020507" pitchFamily="18" charset="2"/>
              </a:rPr>
              <a:t>C</a:t>
            </a:r>
            <a:r>
              <a:rPr lang="en-US" altLang="en-US" sz="3600" b="1" baseline="-25000" dirty="0">
                <a:solidFill>
                  <a:srgbClr val="00B0F0"/>
                </a:solidFill>
                <a:sym typeface="Symbol" panose="05050102010706020507" pitchFamily="18" charset="2"/>
              </a:rPr>
              <a:t>4</a:t>
            </a:r>
            <a:r>
              <a:rPr lang="en-US" altLang="en-US" sz="3600" b="1" dirty="0">
                <a:solidFill>
                  <a:srgbClr val="00B0F0"/>
                </a:solidFill>
                <a:sym typeface="Symbol" panose="05050102010706020507" pitchFamily="18" charset="2"/>
              </a:rPr>
              <a:t>H</a:t>
            </a:r>
            <a:r>
              <a:rPr lang="en-US" altLang="en-US" sz="3600" b="1" baseline="-25000" dirty="0">
                <a:solidFill>
                  <a:srgbClr val="00B0F0"/>
                </a:solidFill>
                <a:sym typeface="Symbol" panose="05050102010706020507" pitchFamily="18" charset="2"/>
              </a:rPr>
              <a:t>9</a:t>
            </a:r>
            <a:r>
              <a:rPr lang="en-US" altLang="en-US" sz="3600" b="1" dirty="0">
                <a:solidFill>
                  <a:srgbClr val="00B0F0"/>
                </a:solidFill>
                <a:sym typeface="Symbol" panose="05050102010706020507" pitchFamily="18" charset="2"/>
              </a:rPr>
              <a:t>OH</a:t>
            </a:r>
            <a:r>
              <a:rPr lang="en-US" altLang="en-US" sz="3600" dirty="0">
                <a:solidFill>
                  <a:schemeClr val="accent6"/>
                </a:solidFill>
                <a:sym typeface="Symbol" panose="05050102010706020507" pitchFamily="18" charset="2"/>
              </a:rPr>
              <a:t> </a:t>
            </a:r>
            <a:r>
              <a:rPr lang="en-US" altLang="en-US" sz="3600" dirty="0"/>
              <a:t>created. 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altLang="en-US" sz="3600" dirty="0"/>
              <a:t>Thus, the rate of </a:t>
            </a:r>
            <a:r>
              <a:rPr lang="en-US" altLang="en-US" sz="3600" b="1" i="1" dirty="0">
                <a:solidFill>
                  <a:srgbClr val="FF0000"/>
                </a:solidFill>
              </a:rPr>
              <a:t>disappearance</a:t>
            </a:r>
            <a:r>
              <a:rPr lang="en-US" altLang="en-US" sz="3600" b="1" dirty="0">
                <a:solidFill>
                  <a:srgbClr val="FF0000"/>
                </a:solidFill>
              </a:rPr>
              <a:t> of C</a:t>
            </a:r>
            <a:r>
              <a:rPr lang="en-US" altLang="en-US" sz="3600" b="1" baseline="-25000" dirty="0">
                <a:solidFill>
                  <a:srgbClr val="FF0000"/>
                </a:solidFill>
              </a:rPr>
              <a:t>4</a:t>
            </a:r>
            <a:r>
              <a:rPr lang="en-US" altLang="en-US" sz="3600" b="1" dirty="0">
                <a:solidFill>
                  <a:srgbClr val="FF0000"/>
                </a:solidFill>
              </a:rPr>
              <a:t>H</a:t>
            </a:r>
            <a:r>
              <a:rPr lang="en-US" altLang="en-US" sz="3600" b="1" baseline="-25000" dirty="0">
                <a:solidFill>
                  <a:srgbClr val="FF0000"/>
                </a:solidFill>
              </a:rPr>
              <a:t>9</a:t>
            </a:r>
            <a:r>
              <a:rPr lang="en-US" altLang="en-US" sz="3600" b="1" dirty="0">
                <a:solidFill>
                  <a:srgbClr val="FF0000"/>
                </a:solidFill>
              </a:rPr>
              <a:t>Cl </a:t>
            </a:r>
            <a:r>
              <a:rPr lang="en-US" altLang="en-US" sz="3600" dirty="0"/>
              <a:t>is the </a:t>
            </a:r>
            <a:r>
              <a:rPr lang="en-US" altLang="en-US" sz="3600" b="1" i="1" u="sng" dirty="0"/>
              <a:t>same</a:t>
            </a:r>
            <a:r>
              <a:rPr lang="en-US" altLang="en-US" sz="3600" dirty="0"/>
              <a:t> as the rate of </a:t>
            </a:r>
            <a:r>
              <a:rPr lang="en-US" altLang="en-US" sz="3600" b="1" i="1" dirty="0">
                <a:solidFill>
                  <a:srgbClr val="00B0F0"/>
                </a:solidFill>
              </a:rPr>
              <a:t>appearance</a:t>
            </a:r>
            <a:r>
              <a:rPr lang="en-US" altLang="en-US" sz="3600" b="1" dirty="0">
                <a:solidFill>
                  <a:srgbClr val="00B0F0"/>
                </a:solidFill>
              </a:rPr>
              <a:t> of C</a:t>
            </a:r>
            <a:r>
              <a:rPr lang="en-US" altLang="en-US" sz="3600" b="1" baseline="-25000" dirty="0">
                <a:solidFill>
                  <a:srgbClr val="00B0F0"/>
                </a:solidFill>
              </a:rPr>
              <a:t>4</a:t>
            </a:r>
            <a:r>
              <a:rPr lang="en-US" altLang="en-US" sz="3600" b="1" dirty="0">
                <a:solidFill>
                  <a:srgbClr val="00B0F0"/>
                </a:solidFill>
              </a:rPr>
              <a:t>H</a:t>
            </a:r>
            <a:r>
              <a:rPr lang="en-US" altLang="en-US" sz="3600" b="1" baseline="-25000" dirty="0">
                <a:solidFill>
                  <a:srgbClr val="00B0F0"/>
                </a:solidFill>
              </a:rPr>
              <a:t>9</a:t>
            </a:r>
            <a:r>
              <a:rPr lang="en-US" altLang="en-US" sz="3600" b="1" dirty="0">
                <a:solidFill>
                  <a:srgbClr val="00B0F0"/>
                </a:solidFill>
              </a:rPr>
              <a:t>OH</a:t>
            </a:r>
            <a:r>
              <a:rPr lang="en-US" altLang="en-US" sz="3600" dirty="0"/>
              <a:t>. They are directly related. </a:t>
            </a:r>
          </a:p>
        </p:txBody>
      </p:sp>
      <p:grpSp>
        <p:nvGrpSpPr>
          <p:cNvPr id="9" name="Group 17"/>
          <p:cNvGrpSpPr>
            <a:grpSpLocks/>
          </p:cNvGrpSpPr>
          <p:nvPr/>
        </p:nvGrpSpPr>
        <p:grpSpPr bwMode="auto">
          <a:xfrm>
            <a:off x="2465388" y="4581525"/>
            <a:ext cx="6881812" cy="1200150"/>
            <a:chOff x="192" y="3576"/>
            <a:chExt cx="3294" cy="756"/>
          </a:xfrm>
        </p:grpSpPr>
        <p:sp>
          <p:nvSpPr>
            <p:cNvPr id="28678" name="Rectangle 9"/>
            <p:cNvSpPr>
              <a:spLocks noChangeArrowheads="1"/>
            </p:cNvSpPr>
            <p:nvPr/>
          </p:nvSpPr>
          <p:spPr bwMode="auto">
            <a:xfrm>
              <a:off x="192" y="3691"/>
              <a:ext cx="757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3600" b="1">
                  <a:latin typeface="Arial" panose="020B0604020202020204" pitchFamily="34" charset="0"/>
                </a:rPr>
                <a:t>Rate =</a:t>
              </a:r>
            </a:p>
          </p:txBody>
        </p:sp>
        <p:grpSp>
          <p:nvGrpSpPr>
            <p:cNvPr id="28679" name="Group 12"/>
            <p:cNvGrpSpPr>
              <a:grpSpLocks/>
            </p:cNvGrpSpPr>
            <p:nvPr/>
          </p:nvGrpSpPr>
          <p:grpSpPr bwMode="auto">
            <a:xfrm>
              <a:off x="902" y="3576"/>
              <a:ext cx="1149" cy="756"/>
              <a:chOff x="1312" y="3519"/>
              <a:chExt cx="1149" cy="756"/>
            </a:xfrm>
          </p:grpSpPr>
          <p:sp>
            <p:nvSpPr>
              <p:cNvPr id="16" name="Rectangle 10"/>
              <p:cNvSpPr>
                <a:spLocks noChangeArrowheads="1"/>
              </p:cNvSpPr>
              <p:nvPr/>
            </p:nvSpPr>
            <p:spPr bwMode="auto">
              <a:xfrm>
                <a:off x="1312" y="3519"/>
                <a:ext cx="1149" cy="7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fontAlgn="auto" hangingPunct="1">
                  <a:spcBef>
                    <a:spcPct val="0"/>
                  </a:spcBef>
                  <a:spcAft>
                    <a:spcPts val="0"/>
                  </a:spcAft>
                  <a:buFontTx/>
                  <a:buNone/>
                  <a:defRPr/>
                </a:pPr>
                <a:r>
                  <a:rPr lang="en-US" altLang="en-US" sz="3600" b="1" dirty="0">
                    <a:solidFill>
                      <a:srgbClr val="FF0000"/>
                    </a:solidFill>
                    <a:latin typeface="Arial" panose="020B0604020202020204" pitchFamily="34" charset="0"/>
                  </a:rPr>
                  <a:t>-</a:t>
                </a:r>
                <a:r>
                  <a:rPr lang="en-US" altLang="en-US" sz="3600" b="1" dirty="0">
                    <a:solidFill>
                      <a:srgbClr val="FF0000"/>
                    </a:solidFill>
                    <a:latin typeface="Symbol" panose="05050102010706020507" pitchFamily="18" charset="2"/>
                    <a:sym typeface="Symbol" panose="05050102010706020507" pitchFamily="18" charset="2"/>
                  </a:rPr>
                  <a:t></a:t>
                </a:r>
                <a:r>
                  <a:rPr lang="en-US" altLang="en-US" sz="3600" b="1" dirty="0">
                    <a:solidFill>
                      <a:srgbClr val="FF0000"/>
                    </a:solidFill>
                    <a:latin typeface="Arial" panose="020B0604020202020204" pitchFamily="34" charset="0"/>
                  </a:rPr>
                  <a:t>[C</a:t>
                </a:r>
                <a:r>
                  <a:rPr lang="en-US" altLang="en-US" sz="3600" b="1" baseline="-25000" dirty="0">
                    <a:solidFill>
                      <a:srgbClr val="FF0000"/>
                    </a:solidFill>
                    <a:latin typeface="Arial" panose="020B0604020202020204" pitchFamily="34" charset="0"/>
                  </a:rPr>
                  <a:t>4</a:t>
                </a:r>
                <a:r>
                  <a:rPr lang="en-US" altLang="en-US" sz="3600" b="1" dirty="0">
                    <a:solidFill>
                      <a:srgbClr val="FF0000"/>
                    </a:solidFill>
                    <a:latin typeface="Arial" panose="020B0604020202020204" pitchFamily="34" charset="0"/>
                  </a:rPr>
                  <a:t>H</a:t>
                </a:r>
                <a:r>
                  <a:rPr lang="en-US" altLang="en-US" sz="3600" b="1" baseline="-25000" dirty="0">
                    <a:solidFill>
                      <a:srgbClr val="FF0000"/>
                    </a:solidFill>
                    <a:latin typeface="Arial" panose="020B0604020202020204" pitchFamily="34" charset="0"/>
                  </a:rPr>
                  <a:t>9</a:t>
                </a:r>
                <a:r>
                  <a:rPr lang="en-US" altLang="en-US" sz="3600" b="1" dirty="0">
                    <a:solidFill>
                      <a:srgbClr val="FF0000"/>
                    </a:solidFill>
                    <a:latin typeface="Arial" panose="020B0604020202020204" pitchFamily="34" charset="0"/>
                  </a:rPr>
                  <a:t>Cl]</a:t>
                </a:r>
              </a:p>
              <a:p>
                <a:pPr algn="ctr" eaLnBrk="1" fontAlgn="auto" hangingPunct="1">
                  <a:spcBef>
                    <a:spcPct val="0"/>
                  </a:spcBef>
                  <a:spcAft>
                    <a:spcPts val="0"/>
                  </a:spcAft>
                  <a:buFontTx/>
                  <a:buNone/>
                  <a:defRPr/>
                </a:pPr>
                <a:r>
                  <a:rPr lang="en-US" altLang="en-US" sz="3600" b="1" dirty="0">
                    <a:solidFill>
                      <a:srgbClr val="FF0000"/>
                    </a:solidFill>
                    <a:latin typeface="Symbol" panose="05050102010706020507" pitchFamily="18" charset="2"/>
                    <a:sym typeface="Symbol" panose="05050102010706020507" pitchFamily="18" charset="2"/>
                  </a:rPr>
                  <a:t></a:t>
                </a:r>
                <a:r>
                  <a:rPr lang="en-US" altLang="en-US" sz="3600" b="1" i="1" dirty="0">
                    <a:solidFill>
                      <a:srgbClr val="FF0000"/>
                    </a:solidFill>
                    <a:latin typeface="Arial" panose="020B0604020202020204" pitchFamily="34" charset="0"/>
                  </a:rPr>
                  <a:t>t</a:t>
                </a:r>
                <a:endParaRPr lang="en-US" altLang="en-US" sz="3600" b="1" dirty="0">
                  <a:solidFill>
                    <a:srgbClr val="FF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28685" name="Line 11"/>
              <p:cNvSpPr>
                <a:spLocks noChangeShapeType="1"/>
              </p:cNvSpPr>
              <p:nvPr/>
            </p:nvSpPr>
            <p:spPr bwMode="auto">
              <a:xfrm>
                <a:off x="1370" y="3903"/>
                <a:ext cx="1056" cy="0"/>
              </a:xfrm>
              <a:prstGeom prst="line">
                <a:avLst/>
              </a:prstGeom>
              <a:noFill/>
              <a:ln w="476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8680" name="Rectangle 13"/>
            <p:cNvSpPr>
              <a:spLocks noChangeArrowheads="1"/>
            </p:cNvSpPr>
            <p:nvPr/>
          </p:nvSpPr>
          <p:spPr bwMode="auto">
            <a:xfrm>
              <a:off x="2045" y="3691"/>
              <a:ext cx="232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4000">
                  <a:latin typeface="Arial" panose="020B0604020202020204" pitchFamily="34" charset="0"/>
                </a:rPr>
                <a:t>=</a:t>
              </a:r>
            </a:p>
          </p:txBody>
        </p:sp>
        <p:grpSp>
          <p:nvGrpSpPr>
            <p:cNvPr id="28681" name="Group 16"/>
            <p:cNvGrpSpPr>
              <a:grpSpLocks/>
            </p:cNvGrpSpPr>
            <p:nvPr/>
          </p:nvGrpSpPr>
          <p:grpSpPr bwMode="auto">
            <a:xfrm>
              <a:off x="2300" y="3576"/>
              <a:ext cx="1186" cy="756"/>
              <a:chOff x="2372" y="3754"/>
              <a:chExt cx="1186" cy="756"/>
            </a:xfrm>
          </p:grpSpPr>
          <p:sp>
            <p:nvSpPr>
              <p:cNvPr id="14" name="Rectangle 14"/>
              <p:cNvSpPr>
                <a:spLocks noChangeArrowheads="1"/>
              </p:cNvSpPr>
              <p:nvPr/>
            </p:nvSpPr>
            <p:spPr bwMode="auto">
              <a:xfrm>
                <a:off x="2372" y="3754"/>
                <a:ext cx="1186" cy="7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fontAlgn="auto" hangingPunct="1">
                  <a:spcBef>
                    <a:spcPct val="0"/>
                  </a:spcBef>
                  <a:spcAft>
                    <a:spcPts val="0"/>
                  </a:spcAft>
                  <a:buFontTx/>
                  <a:buNone/>
                  <a:defRPr/>
                </a:pPr>
                <a:r>
                  <a:rPr lang="en-US" altLang="en-US" sz="3600" b="1" dirty="0">
                    <a:solidFill>
                      <a:srgbClr val="00B0F0"/>
                    </a:solidFill>
                    <a:latin typeface="Symbol" panose="05050102010706020507" pitchFamily="18" charset="2"/>
                    <a:sym typeface="Symbol" panose="05050102010706020507" pitchFamily="18" charset="2"/>
                  </a:rPr>
                  <a:t></a:t>
                </a:r>
                <a:r>
                  <a:rPr lang="en-US" altLang="en-US" sz="3600" b="1" dirty="0">
                    <a:solidFill>
                      <a:srgbClr val="00B0F0"/>
                    </a:solidFill>
                    <a:latin typeface="Arial" panose="020B0604020202020204" pitchFamily="34" charset="0"/>
                  </a:rPr>
                  <a:t>[C</a:t>
                </a:r>
                <a:r>
                  <a:rPr lang="en-US" altLang="en-US" sz="3600" b="1" baseline="-25000" dirty="0">
                    <a:solidFill>
                      <a:srgbClr val="00B0F0"/>
                    </a:solidFill>
                    <a:latin typeface="Arial" panose="020B0604020202020204" pitchFamily="34" charset="0"/>
                  </a:rPr>
                  <a:t>4</a:t>
                </a:r>
                <a:r>
                  <a:rPr lang="en-US" altLang="en-US" sz="3600" b="1" dirty="0">
                    <a:solidFill>
                      <a:srgbClr val="00B0F0"/>
                    </a:solidFill>
                    <a:latin typeface="Arial" panose="020B0604020202020204" pitchFamily="34" charset="0"/>
                  </a:rPr>
                  <a:t>H</a:t>
                </a:r>
                <a:r>
                  <a:rPr lang="en-US" altLang="en-US" sz="3600" b="1" baseline="-25000" dirty="0">
                    <a:solidFill>
                      <a:srgbClr val="00B0F0"/>
                    </a:solidFill>
                    <a:latin typeface="Arial" panose="020B0604020202020204" pitchFamily="34" charset="0"/>
                  </a:rPr>
                  <a:t>9</a:t>
                </a:r>
                <a:r>
                  <a:rPr lang="en-US" altLang="en-US" sz="3600" b="1" dirty="0">
                    <a:solidFill>
                      <a:srgbClr val="00B0F0"/>
                    </a:solidFill>
                    <a:latin typeface="Arial" panose="020B0604020202020204" pitchFamily="34" charset="0"/>
                  </a:rPr>
                  <a:t>OH]</a:t>
                </a:r>
              </a:p>
              <a:p>
                <a:pPr algn="ctr" eaLnBrk="1" fontAlgn="auto" hangingPunct="1">
                  <a:spcBef>
                    <a:spcPct val="0"/>
                  </a:spcBef>
                  <a:spcAft>
                    <a:spcPts val="0"/>
                  </a:spcAft>
                  <a:buFontTx/>
                  <a:buNone/>
                  <a:defRPr/>
                </a:pPr>
                <a:r>
                  <a:rPr lang="en-US" altLang="en-US" sz="3600" b="1" dirty="0">
                    <a:solidFill>
                      <a:srgbClr val="00B0F0"/>
                    </a:solidFill>
                    <a:latin typeface="Symbol" panose="05050102010706020507" pitchFamily="18" charset="2"/>
                    <a:sym typeface="Symbol" panose="05050102010706020507" pitchFamily="18" charset="2"/>
                  </a:rPr>
                  <a:t></a:t>
                </a:r>
                <a:r>
                  <a:rPr lang="en-US" altLang="en-US" sz="3600" b="1" i="1" dirty="0">
                    <a:solidFill>
                      <a:srgbClr val="00B0F0"/>
                    </a:solidFill>
                    <a:latin typeface="Arial" panose="020B0604020202020204" pitchFamily="34" charset="0"/>
                  </a:rPr>
                  <a:t>t</a:t>
                </a:r>
                <a:endParaRPr lang="en-US" altLang="en-US" sz="3600" b="1" dirty="0">
                  <a:solidFill>
                    <a:srgbClr val="00B0F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28683" name="Line 15"/>
              <p:cNvSpPr>
                <a:spLocks noChangeShapeType="1"/>
              </p:cNvSpPr>
              <p:nvPr/>
            </p:nvSpPr>
            <p:spPr bwMode="auto">
              <a:xfrm>
                <a:off x="2400" y="4138"/>
                <a:ext cx="1104" cy="0"/>
              </a:xfrm>
              <a:prstGeom prst="line">
                <a:avLst/>
              </a:prstGeom>
              <a:noFill/>
              <a:ln w="476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4"/>
          <p:cNvSpPr txBox="1">
            <a:spLocks noChangeArrowheads="1"/>
          </p:cNvSpPr>
          <p:nvPr/>
        </p:nvSpPr>
        <p:spPr bwMode="auto">
          <a:xfrm>
            <a:off x="0" y="7938"/>
            <a:ext cx="10485438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800" u="sng">
                <a:solidFill>
                  <a:srgbClr val="0070C0"/>
                </a:solidFill>
                <a:latin typeface="Impact" panose="020B0806030902050204" pitchFamily="34" charset="0"/>
              </a:rPr>
              <a:t>But…what if NOT a 1:1 ratio?!</a:t>
            </a:r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>
          <a:xfrm>
            <a:off x="198438" y="1076325"/>
            <a:ext cx="11993562" cy="32004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altLang="en-US" sz="3600" dirty="0"/>
              <a:t>For every 1 mole of H</a:t>
            </a:r>
            <a:r>
              <a:rPr lang="en-US" altLang="en-US" sz="3600" baseline="-25000" dirty="0"/>
              <a:t>2</a:t>
            </a:r>
            <a:r>
              <a:rPr lang="en-US" altLang="en-US" sz="3600" dirty="0"/>
              <a:t> that reacts, </a:t>
            </a:r>
            <a:r>
              <a:rPr lang="en-US" altLang="en-US" sz="3600" b="1" i="1" u="sng" dirty="0"/>
              <a:t>2 moles </a:t>
            </a:r>
            <a:r>
              <a:rPr lang="en-US" altLang="en-US" sz="3600" dirty="0"/>
              <a:t>of HI are made!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altLang="en-US" sz="4000" dirty="0">
                <a:solidFill>
                  <a:srgbClr val="FF0000"/>
                </a:solidFill>
              </a:rPr>
              <a:t>The rate of </a:t>
            </a:r>
            <a:r>
              <a:rPr lang="en-US" altLang="en-US" sz="4000" b="1" i="1" dirty="0">
                <a:solidFill>
                  <a:srgbClr val="FF0000"/>
                </a:solidFill>
              </a:rPr>
              <a:t>disappearance</a:t>
            </a:r>
            <a:r>
              <a:rPr lang="en-US" altLang="en-US" sz="4000" b="1" dirty="0">
                <a:solidFill>
                  <a:srgbClr val="FF0000"/>
                </a:solidFill>
              </a:rPr>
              <a:t> of H</a:t>
            </a:r>
            <a:r>
              <a:rPr lang="en-US" altLang="en-US" sz="4000" b="1" baseline="-25000" dirty="0">
                <a:solidFill>
                  <a:srgbClr val="FF0000"/>
                </a:solidFill>
              </a:rPr>
              <a:t>2 </a:t>
            </a:r>
            <a:r>
              <a:rPr lang="en-US" altLang="en-US" sz="4000" dirty="0">
                <a:solidFill>
                  <a:srgbClr val="FF0000"/>
                </a:solidFill>
              </a:rPr>
              <a:t>is </a:t>
            </a:r>
            <a:r>
              <a:rPr lang="en-US" altLang="en-US" sz="4000" b="1" i="1" u="sng" dirty="0">
                <a:solidFill>
                  <a:srgbClr val="FF0000"/>
                </a:solidFill>
              </a:rPr>
              <a:t>HALF</a:t>
            </a:r>
            <a:r>
              <a:rPr lang="en-US" altLang="en-US" sz="4000" dirty="0">
                <a:solidFill>
                  <a:srgbClr val="FF0000"/>
                </a:solidFill>
              </a:rPr>
              <a:t> </a:t>
            </a:r>
            <a:r>
              <a:rPr lang="en-US" altLang="en-US" sz="4000" dirty="0">
                <a:solidFill>
                  <a:srgbClr val="00B0F0"/>
                </a:solidFill>
              </a:rPr>
              <a:t>the rate of </a:t>
            </a:r>
            <a:r>
              <a:rPr lang="en-US" altLang="en-US" sz="4000" b="1" i="1" dirty="0">
                <a:solidFill>
                  <a:srgbClr val="00B0F0"/>
                </a:solidFill>
              </a:rPr>
              <a:t>appearance</a:t>
            </a:r>
            <a:r>
              <a:rPr lang="en-US" altLang="en-US" sz="4000" b="1" dirty="0">
                <a:solidFill>
                  <a:srgbClr val="00B0F0"/>
                </a:solidFill>
              </a:rPr>
              <a:t> of HI</a:t>
            </a:r>
            <a:r>
              <a:rPr lang="en-US" altLang="en-US" sz="4000" dirty="0"/>
              <a:t>. 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altLang="en-US" sz="4000" dirty="0"/>
              <a:t>Want to set them equal to each other? </a:t>
            </a:r>
            <a:br>
              <a:rPr lang="en-US" altLang="en-US" sz="4000" dirty="0"/>
            </a:br>
            <a:r>
              <a:rPr lang="en-US" altLang="en-US" sz="4000" b="1" i="1" dirty="0"/>
              <a:t>Divide the HI expression by 2 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altLang="en-US" sz="4000" b="1" i="1" dirty="0">
                <a:solidFill>
                  <a:srgbClr val="FF0000"/>
                </a:solidFill>
              </a:rPr>
              <a:t>Always divide by </a:t>
            </a:r>
            <a:br>
              <a:rPr lang="en-US" altLang="en-US" sz="4000" b="1" i="1" dirty="0">
                <a:solidFill>
                  <a:srgbClr val="FF0000"/>
                </a:solidFill>
              </a:rPr>
            </a:br>
            <a:r>
              <a:rPr lang="en-US" altLang="en-US" sz="4000" b="1" i="1" dirty="0">
                <a:solidFill>
                  <a:srgbClr val="FF0000"/>
                </a:solidFill>
              </a:rPr>
              <a:t>your coefficients, </a:t>
            </a:r>
            <a:br>
              <a:rPr lang="en-US" altLang="en-US" sz="4000" b="1" i="1" dirty="0">
                <a:solidFill>
                  <a:srgbClr val="FF0000"/>
                </a:solidFill>
              </a:rPr>
            </a:br>
            <a:r>
              <a:rPr lang="en-US" altLang="en-US" sz="4000" b="1" i="1" dirty="0">
                <a:solidFill>
                  <a:srgbClr val="FF0000"/>
                </a:solidFill>
              </a:rPr>
              <a:t>don’t multiply</a:t>
            </a:r>
            <a:r>
              <a:rPr lang="en-US" altLang="en-US" sz="4000" b="1" dirty="0">
                <a:solidFill>
                  <a:srgbClr val="FF0000"/>
                </a:solidFill>
              </a:rPr>
              <a:t>!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altLang="en-US" sz="4000" b="1" dirty="0"/>
              <a:t>Remember! Reactants are negative!</a:t>
            </a:r>
          </a:p>
        </p:txBody>
      </p:sp>
      <p:grpSp>
        <p:nvGrpSpPr>
          <p:cNvPr id="9" name="Group 17"/>
          <p:cNvGrpSpPr>
            <a:grpSpLocks/>
          </p:cNvGrpSpPr>
          <p:nvPr/>
        </p:nvGrpSpPr>
        <p:grpSpPr bwMode="auto">
          <a:xfrm>
            <a:off x="4987925" y="4084638"/>
            <a:ext cx="6769100" cy="1200150"/>
            <a:chOff x="192" y="3576"/>
            <a:chExt cx="3240" cy="756"/>
          </a:xfrm>
        </p:grpSpPr>
        <p:sp>
          <p:nvSpPr>
            <p:cNvPr id="30726" name="Rectangle 9"/>
            <p:cNvSpPr>
              <a:spLocks noChangeArrowheads="1"/>
            </p:cNvSpPr>
            <p:nvPr/>
          </p:nvSpPr>
          <p:spPr bwMode="auto">
            <a:xfrm>
              <a:off x="192" y="3691"/>
              <a:ext cx="757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3600" b="1">
                  <a:latin typeface="Arial" panose="020B0604020202020204" pitchFamily="34" charset="0"/>
                </a:rPr>
                <a:t>Rate =</a:t>
              </a:r>
            </a:p>
          </p:txBody>
        </p:sp>
        <p:grpSp>
          <p:nvGrpSpPr>
            <p:cNvPr id="30727" name="Group 12"/>
            <p:cNvGrpSpPr>
              <a:grpSpLocks/>
            </p:cNvGrpSpPr>
            <p:nvPr/>
          </p:nvGrpSpPr>
          <p:grpSpPr bwMode="auto">
            <a:xfrm>
              <a:off x="960" y="3576"/>
              <a:ext cx="1056" cy="756"/>
              <a:chOff x="1370" y="3519"/>
              <a:chExt cx="1056" cy="756"/>
            </a:xfrm>
          </p:grpSpPr>
          <p:sp>
            <p:nvSpPr>
              <p:cNvPr id="16" name="Rectangle 10"/>
              <p:cNvSpPr>
                <a:spLocks noChangeArrowheads="1"/>
              </p:cNvSpPr>
              <p:nvPr/>
            </p:nvSpPr>
            <p:spPr bwMode="auto">
              <a:xfrm>
                <a:off x="1542" y="3519"/>
                <a:ext cx="686" cy="7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fontAlgn="auto" hangingPunct="1">
                  <a:spcBef>
                    <a:spcPct val="0"/>
                  </a:spcBef>
                  <a:spcAft>
                    <a:spcPts val="0"/>
                  </a:spcAft>
                  <a:buFontTx/>
                  <a:buNone/>
                  <a:defRPr/>
                </a:pPr>
                <a:r>
                  <a:rPr lang="en-US" altLang="en-US" sz="3600" b="1" dirty="0">
                    <a:solidFill>
                      <a:srgbClr val="FF0000"/>
                    </a:solidFill>
                    <a:latin typeface="Arial" panose="020B0604020202020204" pitchFamily="34" charset="0"/>
                  </a:rPr>
                  <a:t>-</a:t>
                </a:r>
                <a:r>
                  <a:rPr lang="en-US" altLang="en-US" sz="3600" b="1" dirty="0">
                    <a:solidFill>
                      <a:srgbClr val="FF0000"/>
                    </a:solidFill>
                    <a:latin typeface="Symbol" panose="05050102010706020507" pitchFamily="18" charset="2"/>
                    <a:sym typeface="Symbol" panose="05050102010706020507" pitchFamily="18" charset="2"/>
                  </a:rPr>
                  <a:t></a:t>
                </a:r>
                <a:r>
                  <a:rPr lang="en-US" altLang="en-US" sz="3600" b="1" dirty="0">
                    <a:solidFill>
                      <a:srgbClr val="FF0000"/>
                    </a:solidFill>
                    <a:latin typeface="Arial" panose="020B0604020202020204" pitchFamily="34" charset="0"/>
                  </a:rPr>
                  <a:t>[H</a:t>
                </a:r>
                <a:r>
                  <a:rPr lang="en-US" altLang="en-US" sz="3600" b="1" baseline="-25000" dirty="0">
                    <a:solidFill>
                      <a:srgbClr val="FF0000"/>
                    </a:solidFill>
                    <a:latin typeface="Arial" panose="020B0604020202020204" pitchFamily="34" charset="0"/>
                  </a:rPr>
                  <a:t>2</a:t>
                </a:r>
                <a:r>
                  <a:rPr lang="en-US" altLang="en-US" sz="3600" b="1" dirty="0">
                    <a:solidFill>
                      <a:srgbClr val="FF0000"/>
                    </a:solidFill>
                    <a:latin typeface="Arial" panose="020B0604020202020204" pitchFamily="34" charset="0"/>
                  </a:rPr>
                  <a:t>]</a:t>
                </a:r>
              </a:p>
              <a:p>
                <a:pPr algn="ctr" eaLnBrk="1" fontAlgn="auto" hangingPunct="1">
                  <a:spcBef>
                    <a:spcPct val="0"/>
                  </a:spcBef>
                  <a:spcAft>
                    <a:spcPts val="0"/>
                  </a:spcAft>
                  <a:buFontTx/>
                  <a:buNone/>
                  <a:defRPr/>
                </a:pPr>
                <a:r>
                  <a:rPr lang="en-US" altLang="en-US" sz="3600" b="1" dirty="0">
                    <a:solidFill>
                      <a:srgbClr val="FF0000"/>
                    </a:solidFill>
                    <a:latin typeface="Symbol" panose="05050102010706020507" pitchFamily="18" charset="2"/>
                    <a:sym typeface="Symbol" panose="05050102010706020507" pitchFamily="18" charset="2"/>
                  </a:rPr>
                  <a:t></a:t>
                </a:r>
                <a:r>
                  <a:rPr lang="en-US" altLang="en-US" sz="3600" b="1" i="1" dirty="0">
                    <a:solidFill>
                      <a:srgbClr val="FF0000"/>
                    </a:solidFill>
                    <a:latin typeface="Arial" panose="020B0604020202020204" pitchFamily="34" charset="0"/>
                  </a:rPr>
                  <a:t>t</a:t>
                </a:r>
                <a:endParaRPr lang="en-US" altLang="en-US" sz="3600" b="1" dirty="0">
                  <a:solidFill>
                    <a:srgbClr val="FF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30733" name="Line 11"/>
              <p:cNvSpPr>
                <a:spLocks noChangeShapeType="1"/>
              </p:cNvSpPr>
              <p:nvPr/>
            </p:nvSpPr>
            <p:spPr bwMode="auto">
              <a:xfrm>
                <a:off x="1370" y="3903"/>
                <a:ext cx="1056" cy="0"/>
              </a:xfrm>
              <a:prstGeom prst="line">
                <a:avLst/>
              </a:prstGeom>
              <a:noFill/>
              <a:ln w="476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0728" name="Rectangle 13"/>
            <p:cNvSpPr>
              <a:spLocks noChangeArrowheads="1"/>
            </p:cNvSpPr>
            <p:nvPr/>
          </p:nvSpPr>
          <p:spPr bwMode="auto">
            <a:xfrm>
              <a:off x="2045" y="3691"/>
              <a:ext cx="232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4000">
                  <a:latin typeface="Arial" panose="020B0604020202020204" pitchFamily="34" charset="0"/>
                </a:rPr>
                <a:t>=</a:t>
              </a:r>
            </a:p>
          </p:txBody>
        </p:sp>
        <p:grpSp>
          <p:nvGrpSpPr>
            <p:cNvPr id="30729" name="Group 16"/>
            <p:cNvGrpSpPr>
              <a:grpSpLocks/>
            </p:cNvGrpSpPr>
            <p:nvPr/>
          </p:nvGrpSpPr>
          <p:grpSpPr bwMode="auto">
            <a:xfrm>
              <a:off x="2328" y="3576"/>
              <a:ext cx="1104" cy="756"/>
              <a:chOff x="2400" y="3754"/>
              <a:chExt cx="1104" cy="756"/>
            </a:xfrm>
          </p:grpSpPr>
          <p:sp>
            <p:nvSpPr>
              <p:cNvPr id="14" name="Rectangle 14"/>
              <p:cNvSpPr>
                <a:spLocks noChangeArrowheads="1"/>
              </p:cNvSpPr>
              <p:nvPr/>
            </p:nvSpPr>
            <p:spPr bwMode="auto">
              <a:xfrm>
                <a:off x="2531" y="3754"/>
                <a:ext cx="869" cy="7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fontAlgn="auto" hangingPunct="1">
                  <a:spcBef>
                    <a:spcPct val="0"/>
                  </a:spcBef>
                  <a:spcAft>
                    <a:spcPts val="0"/>
                  </a:spcAft>
                  <a:buFontTx/>
                  <a:buNone/>
                  <a:defRPr/>
                </a:pPr>
                <a:r>
                  <a:rPr lang="en-US" altLang="en-US" sz="3600" b="1" dirty="0">
                    <a:solidFill>
                      <a:srgbClr val="00B0F0"/>
                    </a:solidFill>
                    <a:latin typeface="Symbol" panose="05050102010706020507" pitchFamily="18" charset="2"/>
                    <a:sym typeface="Symbol" panose="05050102010706020507" pitchFamily="18" charset="2"/>
                  </a:rPr>
                  <a:t>1   </a:t>
                </a:r>
                <a:r>
                  <a:rPr lang="en-US" altLang="en-US" sz="3600" b="1" dirty="0">
                    <a:solidFill>
                      <a:srgbClr val="00B0F0"/>
                    </a:solidFill>
                    <a:latin typeface="Arial" panose="020B0604020202020204" pitchFamily="34" charset="0"/>
                  </a:rPr>
                  <a:t>[HI]</a:t>
                </a:r>
              </a:p>
              <a:p>
                <a:pPr eaLnBrk="1" fontAlgn="auto" hangingPunct="1">
                  <a:spcBef>
                    <a:spcPct val="0"/>
                  </a:spcBef>
                  <a:spcAft>
                    <a:spcPts val="0"/>
                  </a:spcAft>
                  <a:buFontTx/>
                  <a:buNone/>
                  <a:defRPr/>
                </a:pPr>
                <a:r>
                  <a:rPr lang="en-US" altLang="en-US" sz="3600" b="1" dirty="0">
                    <a:solidFill>
                      <a:srgbClr val="00B0F0"/>
                    </a:solidFill>
                    <a:latin typeface="Symbol" panose="05050102010706020507" pitchFamily="18" charset="2"/>
                    <a:sym typeface="Symbol" panose="05050102010706020507" pitchFamily="18" charset="2"/>
                  </a:rPr>
                  <a:t>2     </a:t>
                </a:r>
                <a:r>
                  <a:rPr lang="en-US" altLang="en-US" sz="3600" b="1" i="1" dirty="0">
                    <a:solidFill>
                      <a:srgbClr val="00B0F0"/>
                    </a:solidFill>
                    <a:latin typeface="Arial" panose="020B0604020202020204" pitchFamily="34" charset="0"/>
                  </a:rPr>
                  <a:t>t</a:t>
                </a:r>
                <a:endParaRPr lang="en-US" altLang="en-US" sz="3600" b="1" dirty="0">
                  <a:solidFill>
                    <a:srgbClr val="00B0F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30731" name="Line 15"/>
              <p:cNvSpPr>
                <a:spLocks noChangeShapeType="1"/>
              </p:cNvSpPr>
              <p:nvPr/>
            </p:nvSpPr>
            <p:spPr bwMode="auto">
              <a:xfrm>
                <a:off x="2400" y="4138"/>
                <a:ext cx="1104" cy="0"/>
              </a:xfrm>
              <a:prstGeom prst="line">
                <a:avLst/>
              </a:prstGeom>
              <a:noFill/>
              <a:ln w="476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7513638" y="69850"/>
            <a:ext cx="4132262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4400" b="1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H</a:t>
            </a:r>
            <a:r>
              <a:rPr lang="en-US" altLang="en-US" sz="4400" b="1" baseline="-250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2</a:t>
            </a:r>
            <a:r>
              <a:rPr lang="en-US" altLang="en-US" sz="4400" b="1" dirty="0">
                <a:solidFill>
                  <a:srgbClr val="00206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altLang="en-US" sz="4400" b="1" dirty="0">
                <a:latin typeface="Arial" panose="020B0604020202020204" pitchFamily="34" charset="0"/>
                <a:sym typeface="Symbol" panose="05050102010706020507" pitchFamily="18" charset="2"/>
              </a:rPr>
              <a:t>+ I</a:t>
            </a:r>
            <a:r>
              <a:rPr lang="en-US" altLang="en-US" sz="4400" b="1" baseline="-25000" dirty="0">
                <a:latin typeface="Arial" panose="020B0604020202020204" pitchFamily="34" charset="0"/>
                <a:sym typeface="Symbol" panose="05050102010706020507" pitchFamily="18" charset="2"/>
              </a:rPr>
              <a:t>2</a:t>
            </a:r>
            <a:r>
              <a:rPr lang="en-US" altLang="en-US" sz="4000" b="1" dirty="0"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altLang="en-US" sz="4400" b="1" dirty="0">
                <a:latin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altLang="en-US" sz="4400" b="1" dirty="0"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altLang="en-US" sz="4400" b="1" dirty="0">
                <a:solidFill>
                  <a:srgbClr val="00B0F0"/>
                </a:solidFill>
                <a:latin typeface="Arial" panose="020B0604020202020204" pitchFamily="34" charset="0"/>
              </a:rPr>
              <a:t>2 HI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8775" y="1905000"/>
            <a:ext cx="11564938" cy="3733800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sz="2000" dirty="0">
              <a:solidFill>
                <a:srgbClr val="002060"/>
              </a:solidFill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z="4000" dirty="0"/>
              <a:t>“Rate of Reaction”= -</a:t>
            </a:r>
            <a:r>
              <a:rPr lang="en-US" altLang="en-US" sz="4000" dirty="0">
                <a:sym typeface="Symbol" panose="05050102010706020507" pitchFamily="18" charset="2"/>
              </a:rPr>
              <a:t>[N</a:t>
            </a:r>
            <a:r>
              <a:rPr lang="en-US" altLang="en-US" sz="4000" baseline="-25000" dirty="0">
                <a:sym typeface="Symbol" panose="05050102010706020507" pitchFamily="18" charset="2"/>
              </a:rPr>
              <a:t>2</a:t>
            </a:r>
            <a:r>
              <a:rPr lang="en-US" altLang="en-US" sz="4000" dirty="0">
                <a:sym typeface="Symbol" panose="05050102010706020507" pitchFamily="18" charset="2"/>
              </a:rPr>
              <a:t>]  =   -1 [H</a:t>
            </a:r>
            <a:r>
              <a:rPr lang="en-US" altLang="en-US" sz="4000" baseline="-25000" dirty="0">
                <a:sym typeface="Symbol" panose="05050102010706020507" pitchFamily="18" charset="2"/>
              </a:rPr>
              <a:t>2</a:t>
            </a:r>
            <a:r>
              <a:rPr lang="en-US" altLang="en-US" sz="4000" dirty="0">
                <a:sym typeface="Symbol" panose="05050102010706020507" pitchFamily="18" charset="2"/>
              </a:rPr>
              <a:t>]     = 1 [NH</a:t>
            </a:r>
            <a:r>
              <a:rPr lang="en-US" altLang="en-US" sz="4000" baseline="-25000" dirty="0">
                <a:sym typeface="Symbol" panose="05050102010706020507" pitchFamily="18" charset="2"/>
              </a:rPr>
              <a:t>3</a:t>
            </a:r>
            <a:r>
              <a:rPr lang="en-US" altLang="en-US" sz="4000" dirty="0">
                <a:sym typeface="Symbol" panose="05050102010706020507" pitchFamily="18" charset="2"/>
              </a:rPr>
              <a:t>] </a:t>
            </a:r>
            <a:br>
              <a:rPr lang="en-US" altLang="en-US" sz="4000" dirty="0">
                <a:sym typeface="Symbol" panose="05050102010706020507" pitchFamily="18" charset="2"/>
              </a:rPr>
            </a:br>
            <a:r>
              <a:rPr lang="en-US" altLang="en-US" sz="4000" dirty="0">
                <a:sym typeface="Symbol" panose="05050102010706020507" pitchFamily="18" charset="2"/>
              </a:rPr>
              <a:t>                                          t	     	  3   t 	       2     t</a:t>
            </a:r>
            <a:endParaRPr lang="en-US" altLang="en-US" sz="4000" dirty="0"/>
          </a:p>
        </p:txBody>
      </p:sp>
      <p:sp>
        <p:nvSpPr>
          <p:cNvPr id="32771" name="Rectangle 4"/>
          <p:cNvSpPr>
            <a:spLocks noChangeArrowheads="1"/>
          </p:cNvSpPr>
          <p:nvPr/>
        </p:nvSpPr>
        <p:spPr bwMode="auto">
          <a:xfrm>
            <a:off x="3816350" y="768350"/>
            <a:ext cx="47513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>
                <a:latin typeface="Arial" panose="020B0604020202020204" pitchFamily="34" charset="0"/>
                <a:sym typeface="Symbol" panose="05050102010706020507" pitchFamily="18" charset="2"/>
              </a:rPr>
              <a:t>N</a:t>
            </a:r>
            <a:r>
              <a:rPr lang="en-US" altLang="en-US" sz="4000" b="1" baseline="-25000">
                <a:latin typeface="Arial" panose="020B0604020202020204" pitchFamily="34" charset="0"/>
                <a:sym typeface="Symbol" panose="05050102010706020507" pitchFamily="18" charset="2"/>
              </a:rPr>
              <a:t>2</a:t>
            </a:r>
            <a:r>
              <a:rPr lang="en-US" altLang="en-US" sz="4000" b="1">
                <a:latin typeface="Arial" panose="020B0604020202020204" pitchFamily="34" charset="0"/>
                <a:sym typeface="Symbol" panose="05050102010706020507" pitchFamily="18" charset="2"/>
              </a:rPr>
              <a:t> + 3 H</a:t>
            </a:r>
            <a:r>
              <a:rPr lang="en-US" altLang="en-US" sz="4000" b="1" baseline="-25000">
                <a:latin typeface="Arial" panose="020B0604020202020204" pitchFamily="34" charset="0"/>
                <a:sym typeface="Symbol" panose="05050102010706020507" pitchFamily="18" charset="2"/>
              </a:rPr>
              <a:t>2</a:t>
            </a:r>
            <a:r>
              <a:rPr lang="en-US" altLang="en-US" sz="3600" b="1"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altLang="en-US" sz="4000" b="1">
                <a:latin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altLang="en-US" sz="4000" b="1">
                <a:latin typeface="Arial" panose="020B0604020202020204" pitchFamily="34" charset="0"/>
                <a:sym typeface="Symbol" panose="05050102010706020507" pitchFamily="18" charset="2"/>
              </a:rPr>
              <a:t> 2 NH</a:t>
            </a:r>
            <a:r>
              <a:rPr lang="en-US" altLang="en-US" sz="4000" b="1" baseline="-25000">
                <a:latin typeface="Arial" panose="020B0604020202020204" pitchFamily="34" charset="0"/>
                <a:sym typeface="Symbol" panose="05050102010706020507" pitchFamily="18" charset="2"/>
              </a:rPr>
              <a:t>3</a:t>
            </a:r>
            <a:r>
              <a:rPr lang="en-US" altLang="en-US" sz="4000" b="1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6" name="Line 11"/>
          <p:cNvSpPr>
            <a:spLocks noChangeShapeType="1"/>
          </p:cNvSpPr>
          <p:nvPr/>
        </p:nvSpPr>
        <p:spPr bwMode="auto">
          <a:xfrm>
            <a:off x="4764545" y="2901723"/>
            <a:ext cx="1143000" cy="0"/>
          </a:xfrm>
          <a:prstGeom prst="line">
            <a:avLst/>
          </a:prstGeom>
          <a:noFill/>
          <a:ln w="476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Line 11"/>
          <p:cNvSpPr>
            <a:spLocks noChangeShapeType="1"/>
          </p:cNvSpPr>
          <p:nvPr/>
        </p:nvSpPr>
        <p:spPr bwMode="auto">
          <a:xfrm>
            <a:off x="9155570" y="2901723"/>
            <a:ext cx="1981200" cy="0"/>
          </a:xfrm>
          <a:prstGeom prst="line">
            <a:avLst/>
          </a:prstGeom>
          <a:noFill/>
          <a:ln w="476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8" name="Line 11"/>
          <p:cNvSpPr>
            <a:spLocks noChangeShapeType="1"/>
          </p:cNvSpPr>
          <p:nvPr/>
        </p:nvSpPr>
        <p:spPr bwMode="auto">
          <a:xfrm>
            <a:off x="6682245" y="2901723"/>
            <a:ext cx="1981200" cy="0"/>
          </a:xfrm>
          <a:prstGeom prst="line">
            <a:avLst/>
          </a:prstGeom>
          <a:noFill/>
          <a:ln w="476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166688" y="4600577"/>
            <a:ext cx="11564939" cy="2185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u="sng" dirty="0">
                <a:solidFill>
                  <a:srgbClr val="FF0000"/>
                </a:solidFill>
                <a:latin typeface="Arial" panose="020B0604020202020204" pitchFamily="34" charset="0"/>
              </a:rPr>
              <a:t>REMEMBER</a:t>
            </a:r>
            <a:r>
              <a:rPr lang="en-US" altLang="en-US" sz="3200" b="1" dirty="0">
                <a:solidFill>
                  <a:srgbClr val="FF0000"/>
                </a:solidFill>
                <a:latin typeface="Arial" panose="020B0604020202020204" pitchFamily="34" charset="0"/>
              </a:rPr>
              <a:t>!</a:t>
            </a:r>
            <a:br>
              <a:rPr lang="en-US" altLang="en-US" sz="3200" b="1" dirty="0">
                <a:solidFill>
                  <a:srgbClr val="FF0000"/>
                </a:solidFill>
                <a:latin typeface="Arial" panose="020B0604020202020204" pitchFamily="34" charset="0"/>
              </a:rPr>
            </a:br>
            <a:r>
              <a:rPr lang="en-US" altLang="en-US" sz="3200" b="1" dirty="0">
                <a:solidFill>
                  <a:srgbClr val="FF0000"/>
                </a:solidFill>
                <a:latin typeface="Arial" panose="020B0604020202020204" pitchFamily="34" charset="0"/>
              </a:rPr>
              <a:t>Reactants are negative, Products are positive. Your double negatives will work themselves out</a:t>
            </a:r>
            <a:r>
              <a:rPr lang="en-US" altLang="en-US" sz="4000" b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3200" b="1" dirty="0">
                <a:solidFill>
                  <a:srgbClr val="FF0000"/>
                </a:solidFill>
                <a:latin typeface="Arial" panose="020B0604020202020204" pitchFamily="34" charset="0"/>
              </a:rPr>
              <a:t>so the REACTION rate comes out positive. Its all semantics in kinetics! </a:t>
            </a:r>
          </a:p>
        </p:txBody>
      </p:sp>
      <p:sp>
        <p:nvSpPr>
          <p:cNvPr id="32777" name="Text Box 4"/>
          <p:cNvSpPr txBox="1">
            <a:spLocks noChangeArrowheads="1"/>
          </p:cNvSpPr>
          <p:nvPr/>
        </p:nvSpPr>
        <p:spPr bwMode="auto">
          <a:xfrm>
            <a:off x="0" y="7938"/>
            <a:ext cx="10485438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800" u="sng">
                <a:solidFill>
                  <a:srgbClr val="0070C0"/>
                </a:solidFill>
                <a:latin typeface="Impact" panose="020B0806030902050204" pitchFamily="34" charset="0"/>
              </a:rPr>
              <a:t>Reaction Rates and Stoichiometry</a:t>
            </a:r>
          </a:p>
        </p:txBody>
      </p:sp>
      <p:sp>
        <p:nvSpPr>
          <p:cNvPr id="3" name="Rectangle 2"/>
          <p:cNvSpPr/>
          <p:nvPr/>
        </p:nvSpPr>
        <p:spPr>
          <a:xfrm>
            <a:off x="358775" y="2112963"/>
            <a:ext cx="11372851" cy="153193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1470025" y="3627438"/>
            <a:ext cx="845185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>
                <a:latin typeface="Arial" panose="020B0604020202020204" pitchFamily="34" charset="0"/>
              </a:rPr>
              <a:t>Entire thing is the RATE EXPRESSION</a:t>
            </a:r>
            <a:endParaRPr lang="en-US" altLang="en-US" sz="4000" b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3" grpId="0" animBg="1"/>
      <p:bldP spid="1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875" y="0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n-US" u="sng" dirty="0">
                <a:solidFill>
                  <a:srgbClr val="0070C0"/>
                </a:solidFill>
                <a:latin typeface="Impact" panose="020B0806030902050204" pitchFamily="34" charset="0"/>
              </a:rPr>
              <a:t>Generic Rate Expression</a:t>
            </a:r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2822575" y="1198563"/>
            <a:ext cx="6392863" cy="923925"/>
            <a:chOff x="1536" y="1984"/>
            <a:chExt cx="2936" cy="582"/>
          </a:xfrm>
        </p:grpSpPr>
        <p:sp>
          <p:nvSpPr>
            <p:cNvPr id="48136" name="Rectangle 19"/>
            <p:cNvSpPr>
              <a:spLocks noChangeArrowheads="1"/>
            </p:cNvSpPr>
            <p:nvPr/>
          </p:nvSpPr>
          <p:spPr bwMode="auto">
            <a:xfrm>
              <a:off x="1536" y="1984"/>
              <a:ext cx="1354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fontAlgn="auto" hangingPunct="1"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r>
                <a:rPr lang="en-US" altLang="en-US" sz="5400" b="1" i="1" dirty="0" err="1">
                  <a:solidFill>
                    <a:srgbClr val="FF0000"/>
                  </a:solidFill>
                  <a:latin typeface="Arial" panose="020B0604020202020204" pitchFamily="34" charset="0"/>
                </a:rPr>
                <a:t>a</a:t>
              </a:r>
              <a:r>
                <a:rPr lang="en-US" altLang="en-US" sz="5400" b="1" dirty="0" err="1">
                  <a:solidFill>
                    <a:srgbClr val="FF0000"/>
                  </a:solidFill>
                  <a:latin typeface="Arial" panose="020B0604020202020204" pitchFamily="34" charset="0"/>
                </a:rPr>
                <a:t>A</a:t>
              </a:r>
              <a:r>
                <a:rPr lang="en-US" altLang="en-US" sz="54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 + </a:t>
              </a:r>
              <a:r>
                <a:rPr lang="en-US" altLang="en-US" sz="5400" b="1" i="1" dirty="0" err="1">
                  <a:solidFill>
                    <a:srgbClr val="FF0000"/>
                  </a:solidFill>
                  <a:latin typeface="Arial" panose="020B0604020202020204" pitchFamily="34" charset="0"/>
                </a:rPr>
                <a:t>b</a:t>
              </a:r>
              <a:r>
                <a:rPr lang="en-US" altLang="en-US" sz="5400" b="1" dirty="0" err="1">
                  <a:solidFill>
                    <a:srgbClr val="FF0000"/>
                  </a:solidFill>
                  <a:latin typeface="Arial" panose="020B0604020202020204" pitchFamily="34" charset="0"/>
                </a:rPr>
                <a:t>B</a:t>
              </a:r>
              <a:r>
                <a:rPr lang="en-US" altLang="en-US" sz="54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 </a:t>
              </a:r>
            </a:p>
          </p:txBody>
        </p:sp>
        <p:sp>
          <p:nvSpPr>
            <p:cNvPr id="34824" name="Line 20"/>
            <p:cNvSpPr>
              <a:spLocks noChangeShapeType="1"/>
            </p:cNvSpPr>
            <p:nvPr/>
          </p:nvSpPr>
          <p:spPr bwMode="auto">
            <a:xfrm>
              <a:off x="2761" y="2272"/>
              <a:ext cx="41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38" name="Rectangle 21"/>
            <p:cNvSpPr>
              <a:spLocks noChangeArrowheads="1"/>
            </p:cNvSpPr>
            <p:nvPr/>
          </p:nvSpPr>
          <p:spPr bwMode="auto">
            <a:xfrm>
              <a:off x="3195" y="1984"/>
              <a:ext cx="1277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fontAlgn="auto" hangingPunct="1"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r>
                <a:rPr lang="en-US" altLang="en-US" sz="5400" b="1" i="1" dirty="0" err="1">
                  <a:solidFill>
                    <a:srgbClr val="00B0F0"/>
                  </a:solidFill>
                  <a:latin typeface="Arial" panose="020B0604020202020204" pitchFamily="34" charset="0"/>
                </a:rPr>
                <a:t>c</a:t>
              </a:r>
              <a:r>
                <a:rPr lang="en-US" altLang="en-US" sz="5400" b="1" dirty="0" err="1">
                  <a:solidFill>
                    <a:srgbClr val="00B0F0"/>
                  </a:solidFill>
                  <a:latin typeface="Arial" panose="020B0604020202020204" pitchFamily="34" charset="0"/>
                </a:rPr>
                <a:t>C</a:t>
              </a:r>
              <a:r>
                <a:rPr lang="en-US" altLang="en-US" sz="5400" b="1" dirty="0">
                  <a:solidFill>
                    <a:srgbClr val="00B0F0"/>
                  </a:solidFill>
                  <a:latin typeface="Arial" panose="020B0604020202020204" pitchFamily="34" charset="0"/>
                </a:rPr>
                <a:t> + </a:t>
              </a:r>
              <a:r>
                <a:rPr lang="en-US" altLang="en-US" sz="5400" b="1" i="1" dirty="0" err="1">
                  <a:solidFill>
                    <a:srgbClr val="00B0F0"/>
                  </a:solidFill>
                  <a:latin typeface="Arial" panose="020B0604020202020204" pitchFamily="34" charset="0"/>
                </a:rPr>
                <a:t>d</a:t>
              </a:r>
              <a:r>
                <a:rPr lang="en-US" altLang="en-US" sz="5400" b="1" dirty="0" err="1">
                  <a:solidFill>
                    <a:srgbClr val="00B0F0"/>
                  </a:solidFill>
                  <a:latin typeface="Arial" panose="020B0604020202020204" pitchFamily="34" charset="0"/>
                </a:rPr>
                <a:t>D</a:t>
              </a:r>
              <a:endParaRPr lang="en-US" altLang="en-US" sz="5400" b="1" dirty="0">
                <a:solidFill>
                  <a:srgbClr val="00B0F0"/>
                </a:solidFill>
                <a:latin typeface="Arial" panose="020B0604020202020204" pitchFamily="34" charset="0"/>
              </a:endParaRPr>
            </a:p>
          </p:txBody>
        </p:sp>
      </p:grpSp>
      <p:pic>
        <p:nvPicPr>
          <p:cNvPr id="20539" name="Picture 59" descr="&#10;image-96.tiff                                                  0030CE35magic_metal                    B74677AA: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588" y="2579688"/>
            <a:ext cx="11066462" cy="108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0" name="Text Box 60"/>
          <p:cNvSpPr txBox="1">
            <a:spLocks noChangeArrowheads="1"/>
          </p:cNvSpPr>
          <p:nvPr/>
        </p:nvSpPr>
        <p:spPr bwMode="auto">
          <a:xfrm>
            <a:off x="2513013" y="3944938"/>
            <a:ext cx="3567112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Reactants decrease</a:t>
            </a:r>
            <a:br>
              <a:rPr lang="en-US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</a:br>
            <a:r>
              <a:rPr lang="en-US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(Negative rates)</a:t>
            </a:r>
          </a:p>
        </p:txBody>
      </p:sp>
      <p:sp>
        <p:nvSpPr>
          <p:cNvPr id="20541" name="Text Box 61"/>
          <p:cNvSpPr txBox="1">
            <a:spLocks noChangeArrowheads="1"/>
          </p:cNvSpPr>
          <p:nvPr/>
        </p:nvSpPr>
        <p:spPr bwMode="auto">
          <a:xfrm>
            <a:off x="7669213" y="3944938"/>
            <a:ext cx="33020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2800" b="1" dirty="0">
                <a:solidFill>
                  <a:srgbClr val="00B0F0"/>
                </a:solidFill>
                <a:latin typeface="Arial" panose="020B0604020202020204" pitchFamily="34" charset="0"/>
              </a:rPr>
              <a:t>Products increase</a:t>
            </a:r>
            <a:br>
              <a:rPr lang="en-US" altLang="en-US" sz="2800" b="1" dirty="0">
                <a:solidFill>
                  <a:srgbClr val="00B0F0"/>
                </a:solidFill>
                <a:latin typeface="Arial" panose="020B0604020202020204" pitchFamily="34" charset="0"/>
              </a:rPr>
            </a:br>
            <a:r>
              <a:rPr lang="en-US" altLang="en-US" sz="2800" b="1" dirty="0">
                <a:solidFill>
                  <a:srgbClr val="00B0F0"/>
                </a:solidFill>
                <a:latin typeface="Arial" panose="020B0604020202020204" pitchFamily="34" charset="0"/>
              </a:rPr>
              <a:t>(Positive rates)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0" grpId="0"/>
      <p:bldP spid="20541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5875" y="0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n-US" u="sng">
                <a:latin typeface="Impact" panose="020B0806030902050204" pitchFamily="34" charset="0"/>
              </a:rPr>
              <a:t>Practice Problem #1</a:t>
            </a:r>
          </a:p>
        </p:txBody>
      </p:sp>
      <p:sp>
        <p:nvSpPr>
          <p:cNvPr id="36867" name="Rectangle 4"/>
          <p:cNvSpPr>
            <a:spLocks noChangeArrowheads="1"/>
          </p:cNvSpPr>
          <p:nvPr/>
        </p:nvSpPr>
        <p:spPr bwMode="auto">
          <a:xfrm>
            <a:off x="439738" y="1306513"/>
            <a:ext cx="11282362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4400" b="1">
                <a:solidFill>
                  <a:srgbClr val="000000"/>
                </a:solidFill>
              </a:rPr>
              <a:t>Write the rate expression for the following Rxn:</a:t>
            </a:r>
            <a:br>
              <a:rPr lang="en-US" altLang="en-US" sz="4400" b="1">
                <a:solidFill>
                  <a:srgbClr val="000000"/>
                </a:solidFill>
              </a:rPr>
            </a:br>
            <a:r>
              <a:rPr lang="en-US" altLang="en-US" sz="4400" b="1">
                <a:solidFill>
                  <a:srgbClr val="000000"/>
                </a:solidFill>
              </a:rPr>
              <a:t>2 N</a:t>
            </a:r>
            <a:r>
              <a:rPr lang="en-US" altLang="en-US" sz="4400" b="1" baseline="-25000">
                <a:solidFill>
                  <a:srgbClr val="000000"/>
                </a:solidFill>
              </a:rPr>
              <a:t>2</a:t>
            </a:r>
            <a:r>
              <a:rPr lang="en-US" altLang="en-US" sz="4400" b="1">
                <a:solidFill>
                  <a:srgbClr val="000000"/>
                </a:solidFill>
              </a:rPr>
              <a:t>O </a:t>
            </a:r>
            <a:r>
              <a:rPr lang="en-US" altLang="en-US" sz="4400" b="1">
                <a:solidFill>
                  <a:srgbClr val="000000"/>
                </a:solidFill>
                <a:sym typeface="Wingdings" panose="05000000000000000000" pitchFamily="2" charset="2"/>
              </a:rPr>
              <a:t> 2 N</a:t>
            </a:r>
            <a:r>
              <a:rPr lang="en-US" altLang="en-US" sz="4400" b="1" baseline="-25000">
                <a:solidFill>
                  <a:srgbClr val="000000"/>
                </a:solidFill>
                <a:sym typeface="Wingdings" panose="05000000000000000000" pitchFamily="2" charset="2"/>
              </a:rPr>
              <a:t>2</a:t>
            </a:r>
            <a:r>
              <a:rPr lang="en-US" altLang="en-US" sz="4400" b="1">
                <a:solidFill>
                  <a:srgbClr val="000000"/>
                </a:solidFill>
                <a:sym typeface="Wingdings" panose="05000000000000000000" pitchFamily="2" charset="2"/>
              </a:rPr>
              <a:t> + O</a:t>
            </a:r>
            <a:r>
              <a:rPr lang="en-US" altLang="en-US" sz="4400" b="1" baseline="-25000">
                <a:solidFill>
                  <a:srgbClr val="000000"/>
                </a:solidFill>
                <a:sym typeface="Wingdings" panose="05000000000000000000" pitchFamily="2" charset="2"/>
              </a:rPr>
              <a:t>2</a:t>
            </a:r>
            <a:endParaRPr lang="en-US" altLang="en-US" b="1" baseline="-25000">
              <a:solidFill>
                <a:srgbClr val="000000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676400" y="3352800"/>
            <a:ext cx="86106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dirty="0">
                <a:solidFill>
                  <a:srgbClr val="002060"/>
                </a:solidFill>
                <a:latin typeface="Arial" panose="020B0604020202020204" pitchFamily="34" charset="0"/>
              </a:rPr>
              <a:t>Rate = -1 </a:t>
            </a:r>
            <a:r>
              <a:rPr lang="en-US" altLang="en-US" sz="4000" dirty="0">
                <a:solidFill>
                  <a:srgbClr val="00206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[N</a:t>
            </a:r>
            <a:r>
              <a:rPr lang="en-US" altLang="en-US" sz="4000" baseline="-25000" dirty="0">
                <a:solidFill>
                  <a:srgbClr val="00206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2</a:t>
            </a:r>
            <a:r>
              <a:rPr lang="en-US" altLang="en-US" sz="4000" dirty="0">
                <a:solidFill>
                  <a:srgbClr val="00206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O]  =  1 [N</a:t>
            </a:r>
            <a:r>
              <a:rPr lang="en-US" altLang="en-US" sz="4000" baseline="-25000" dirty="0">
                <a:solidFill>
                  <a:srgbClr val="00206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2</a:t>
            </a:r>
            <a:r>
              <a:rPr lang="en-US" altLang="en-US" sz="4000" dirty="0">
                <a:solidFill>
                  <a:srgbClr val="00206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]  =  [O</a:t>
            </a:r>
            <a:r>
              <a:rPr lang="en-US" altLang="en-US" sz="4000" baseline="-25000" dirty="0">
                <a:solidFill>
                  <a:srgbClr val="00206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2</a:t>
            </a:r>
            <a:r>
              <a:rPr lang="en-US" altLang="en-US" sz="4000" dirty="0">
                <a:solidFill>
                  <a:srgbClr val="00206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] </a:t>
            </a:r>
            <a:br>
              <a:rPr lang="en-US" altLang="en-US" sz="4000" dirty="0">
                <a:solidFill>
                  <a:srgbClr val="002060"/>
                </a:solidFill>
                <a:latin typeface="Arial" panose="020B0604020202020204" pitchFamily="34" charset="0"/>
                <a:sym typeface="Symbol" panose="05050102010706020507" pitchFamily="18" charset="2"/>
              </a:rPr>
            </a:br>
            <a:r>
              <a:rPr lang="en-US" altLang="en-US" sz="4000" dirty="0">
                <a:solidFill>
                  <a:srgbClr val="00206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            2     t	       2   t 	       t</a:t>
            </a:r>
            <a:endParaRPr lang="en-US" altLang="en-US" sz="4000" dirty="0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  <p:sp>
        <p:nvSpPr>
          <p:cNvPr id="14" name="Line 11"/>
          <p:cNvSpPr>
            <a:spLocks noChangeShapeType="1"/>
          </p:cNvSpPr>
          <p:nvPr/>
        </p:nvSpPr>
        <p:spPr bwMode="auto">
          <a:xfrm>
            <a:off x="3581400" y="4038600"/>
            <a:ext cx="1981200" cy="0"/>
          </a:xfrm>
          <a:prstGeom prst="line">
            <a:avLst/>
          </a:prstGeom>
          <a:noFill/>
          <a:ln w="476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Line 11"/>
          <p:cNvSpPr>
            <a:spLocks noChangeShapeType="1"/>
          </p:cNvSpPr>
          <p:nvPr/>
        </p:nvSpPr>
        <p:spPr bwMode="auto">
          <a:xfrm>
            <a:off x="8839200" y="4038600"/>
            <a:ext cx="1292225" cy="0"/>
          </a:xfrm>
          <a:prstGeom prst="line">
            <a:avLst/>
          </a:prstGeom>
          <a:noFill/>
          <a:ln w="476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1"/>
          <p:cNvSpPr>
            <a:spLocks noChangeShapeType="1"/>
          </p:cNvSpPr>
          <p:nvPr/>
        </p:nvSpPr>
        <p:spPr bwMode="auto">
          <a:xfrm>
            <a:off x="6324600" y="4038600"/>
            <a:ext cx="1752600" cy="0"/>
          </a:xfrm>
          <a:prstGeom prst="line">
            <a:avLst/>
          </a:prstGeom>
          <a:noFill/>
          <a:ln w="476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439738" y="4717147"/>
            <a:ext cx="1128236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/>
              <a:t>The “Rate of Reaction” is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 ½ the rate of disappearance of N</a:t>
            </a:r>
            <a:r>
              <a:rPr lang="en-US" sz="3200" baseline="-25000" dirty="0"/>
              <a:t>2</a:t>
            </a:r>
            <a:r>
              <a:rPr lang="en-US" sz="3200" dirty="0"/>
              <a:t>O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u="sng" dirty="0"/>
              <a:t>OR</a:t>
            </a:r>
            <a:r>
              <a:rPr lang="en-US" sz="3200" dirty="0"/>
              <a:t> ½ the rate of appearance of N</a:t>
            </a:r>
            <a:r>
              <a:rPr lang="en-US" sz="3200" baseline="-25000" dirty="0"/>
              <a:t>2</a:t>
            </a: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u="sng" dirty="0"/>
              <a:t>OR</a:t>
            </a:r>
            <a:r>
              <a:rPr lang="en-US" sz="3200" dirty="0"/>
              <a:t> the same as the rate of appearance of O</a:t>
            </a:r>
            <a:r>
              <a:rPr lang="en-US" sz="3200" baseline="-250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89354231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 animBg="1"/>
      <p:bldP spid="15" grpId="0" animBg="1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71738" y="1955800"/>
            <a:ext cx="7445375" cy="4351338"/>
          </a:xfrm>
        </p:spPr>
        <p:txBody>
          <a:bodyPr/>
          <a:lstStyle/>
          <a:p>
            <a:pPr marL="0" indent="0" algn="ctr" eaLnBrk="1" hangingPunct="1">
              <a:buFont typeface="Arial" panose="020B0604020202020204" pitchFamily="34" charset="0"/>
              <a:buNone/>
            </a:pPr>
            <a:r>
              <a:rPr lang="en-US" altLang="en-US" sz="3600" b="1" u="sng"/>
              <a:t>Does the reaction happen?</a:t>
            </a:r>
          </a:p>
          <a:p>
            <a:pPr marL="0" indent="0" algn="ctr" eaLnBrk="1" hangingPunct="1">
              <a:buFont typeface="Arial" panose="020B0604020202020204" pitchFamily="34" charset="0"/>
              <a:buNone/>
            </a:pPr>
            <a:endParaRPr lang="en-US" altLang="en-US" sz="3600" b="1">
              <a:solidFill>
                <a:srgbClr val="FF0000"/>
              </a:solidFill>
            </a:endParaRPr>
          </a:p>
          <a:p>
            <a:pPr marL="0" indent="0" algn="ctr" eaLnBrk="1" hangingPunct="1">
              <a:buFont typeface="Arial" panose="020B0604020202020204" pitchFamily="34" charset="0"/>
              <a:buNone/>
            </a:pPr>
            <a:br>
              <a:rPr lang="en-US" altLang="en-US" sz="1400" b="1">
                <a:solidFill>
                  <a:srgbClr val="FF0000"/>
                </a:solidFill>
              </a:rPr>
            </a:br>
            <a:r>
              <a:rPr lang="en-US" altLang="en-US" sz="3600" b="1">
                <a:solidFill>
                  <a:srgbClr val="FF0000"/>
                </a:solidFill>
              </a:rPr>
              <a:t>YES             </a:t>
            </a:r>
            <a:r>
              <a:rPr lang="en-US" altLang="en-US" sz="2000" b="1" i="1"/>
              <a:t>(Thermo)</a:t>
            </a:r>
            <a:r>
              <a:rPr lang="en-US" altLang="en-US" sz="3600" b="1">
                <a:solidFill>
                  <a:srgbClr val="FF0000"/>
                </a:solidFill>
              </a:rPr>
              <a:t>              NO</a:t>
            </a:r>
          </a:p>
          <a:p>
            <a:pPr marL="0" indent="0" algn="ctr" eaLnBrk="1" hangingPunct="1">
              <a:buFont typeface="Arial" panose="020B0604020202020204" pitchFamily="34" charset="0"/>
              <a:buNone/>
            </a:pPr>
            <a:endParaRPr lang="en-US" altLang="en-US" sz="3200">
              <a:solidFill>
                <a:srgbClr val="00B0F0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4133850" y="2544763"/>
            <a:ext cx="1157288" cy="83820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7164388" y="2563813"/>
            <a:ext cx="1181100" cy="842962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333500" y="4932363"/>
            <a:ext cx="56007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B0F0"/>
                </a:solidFill>
              </a:rPr>
              <a:t> </a:t>
            </a:r>
            <a:r>
              <a:rPr lang="en-US" altLang="en-US" sz="3600" b="1">
                <a:solidFill>
                  <a:srgbClr val="0070C0"/>
                </a:solidFill>
              </a:rPr>
              <a:t>FAST</a:t>
            </a:r>
            <a:r>
              <a:rPr lang="en-US" altLang="en-US" sz="3600" b="1">
                <a:solidFill>
                  <a:srgbClr val="00B0F0"/>
                </a:solidFill>
              </a:rPr>
              <a:t>           </a:t>
            </a:r>
            <a:r>
              <a:rPr lang="en-US" altLang="en-US" sz="2000" b="1" i="1"/>
              <a:t>(Kinetics)</a:t>
            </a:r>
            <a:r>
              <a:rPr lang="en-US" altLang="en-US" sz="3600" b="1">
                <a:solidFill>
                  <a:srgbClr val="00B0F0"/>
                </a:solidFill>
              </a:rPr>
              <a:t>           </a:t>
            </a:r>
            <a:r>
              <a:rPr lang="en-US" altLang="en-US" sz="3600" b="1">
                <a:solidFill>
                  <a:srgbClr val="0070C0"/>
                </a:solidFill>
              </a:rPr>
              <a:t>SLOW</a:t>
            </a:r>
            <a:endParaRPr lang="en-US" altLang="en-US" sz="3600">
              <a:solidFill>
                <a:srgbClr val="0070C0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2227263" y="3917950"/>
            <a:ext cx="1457325" cy="917575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330700" y="3917950"/>
            <a:ext cx="1541463" cy="917575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432300" y="3683000"/>
            <a:ext cx="1189038" cy="0"/>
          </a:xfrm>
          <a:prstGeom prst="line">
            <a:avLst/>
          </a:prstGeom>
          <a:ln w="571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6788150" y="3683000"/>
            <a:ext cx="1189038" cy="0"/>
          </a:xfrm>
          <a:prstGeom prst="line">
            <a:avLst/>
          </a:prstGeom>
          <a:ln w="571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2471738" y="5327650"/>
            <a:ext cx="1004887" cy="0"/>
          </a:xfrm>
          <a:prstGeom prst="line">
            <a:avLst/>
          </a:prstGeom>
          <a:ln w="571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611688" y="5329238"/>
            <a:ext cx="914400" cy="0"/>
          </a:xfrm>
          <a:prstGeom prst="line">
            <a:avLst/>
          </a:prstGeom>
          <a:ln w="571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550" y="2286000"/>
            <a:ext cx="11982450" cy="3810000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The disappearance of N</a:t>
            </a:r>
            <a:r>
              <a:rPr lang="en-US" altLang="en-US" sz="3600" baseline="-25000" dirty="0"/>
              <a:t>2</a:t>
            </a:r>
            <a:r>
              <a:rPr lang="en-US" altLang="en-US" sz="3600" dirty="0"/>
              <a:t>O occurs at a rate of -3.25 x 10</a:t>
            </a:r>
            <a:r>
              <a:rPr lang="en-US" altLang="en-US" sz="3600" baseline="30000" dirty="0"/>
              <a:t>6</a:t>
            </a:r>
            <a:r>
              <a:rPr lang="en-US" altLang="en-US" sz="3600" baseline="-25000" dirty="0"/>
              <a:t> </a:t>
            </a:r>
            <a:r>
              <a:rPr lang="en-US" altLang="en-US" sz="3600" dirty="0"/>
              <a:t>Ms</a:t>
            </a:r>
            <a:r>
              <a:rPr lang="en-US" altLang="en-US" sz="3600" baseline="30000" dirty="0"/>
              <a:t>-1</a:t>
            </a:r>
            <a:r>
              <a:rPr lang="en-US" altLang="en-US" sz="3600" dirty="0"/>
              <a:t>. What is the rate of N</a:t>
            </a:r>
            <a:r>
              <a:rPr lang="en-US" altLang="en-US" sz="3600" baseline="-25000" dirty="0"/>
              <a:t>2</a:t>
            </a:r>
            <a:r>
              <a:rPr lang="en-US" altLang="en-US" sz="3600" dirty="0"/>
              <a:t>  appearance.</a:t>
            </a:r>
            <a:br>
              <a:rPr lang="en-US" altLang="en-US" dirty="0"/>
            </a:br>
            <a:r>
              <a:rPr lang="en-US" altLang="en-US" sz="2000" dirty="0"/>
              <a:t> </a:t>
            </a:r>
          </a:p>
          <a:p>
            <a:pPr eaLnBrk="1" hangingPunct="1">
              <a:buFontTx/>
              <a:buNone/>
            </a:pPr>
            <a:r>
              <a:rPr lang="en-US" altLang="en-US" dirty="0">
                <a:solidFill>
                  <a:srgbClr val="002060"/>
                </a:solidFill>
              </a:rPr>
              <a:t> -</a:t>
            </a:r>
            <a:r>
              <a:rPr lang="en-US" altLang="en-US" sz="3600" dirty="0">
                <a:solidFill>
                  <a:srgbClr val="00197D"/>
                </a:solidFill>
                <a:sym typeface="Symbol" panose="05050102010706020507" pitchFamily="18" charset="2"/>
              </a:rPr>
              <a:t>1 </a:t>
            </a:r>
            <a:r>
              <a:rPr lang="en-US" altLang="en-US" sz="3600" b="1" dirty="0">
                <a:solidFill>
                  <a:srgbClr val="00B050"/>
                </a:solidFill>
              </a:rPr>
              <a:t>[-3.25 x 10</a:t>
            </a:r>
            <a:r>
              <a:rPr lang="en-US" altLang="en-US" sz="3600" b="1" baseline="30000" dirty="0">
                <a:solidFill>
                  <a:srgbClr val="00B050"/>
                </a:solidFill>
              </a:rPr>
              <a:t>6</a:t>
            </a:r>
            <a:r>
              <a:rPr lang="en-US" altLang="en-US" sz="3600" b="1" dirty="0">
                <a:solidFill>
                  <a:srgbClr val="00B050"/>
                </a:solidFill>
              </a:rPr>
              <a:t>Ms</a:t>
            </a:r>
            <a:r>
              <a:rPr lang="en-US" altLang="en-US" sz="3600" b="1" baseline="30000" dirty="0">
                <a:solidFill>
                  <a:srgbClr val="00B050"/>
                </a:solidFill>
              </a:rPr>
              <a:t>-1</a:t>
            </a:r>
            <a:r>
              <a:rPr lang="en-US" altLang="en-US" sz="3600" dirty="0">
                <a:solidFill>
                  <a:srgbClr val="00197D"/>
                </a:solidFill>
                <a:sym typeface="Symbol" panose="05050102010706020507" pitchFamily="18" charset="2"/>
              </a:rPr>
              <a:t>] =  1 [N</a:t>
            </a:r>
            <a:r>
              <a:rPr lang="en-US" altLang="en-US" sz="3600" baseline="-25000" dirty="0">
                <a:solidFill>
                  <a:srgbClr val="00197D"/>
                </a:solidFill>
                <a:sym typeface="Symbol" panose="05050102010706020507" pitchFamily="18" charset="2"/>
              </a:rPr>
              <a:t>2</a:t>
            </a:r>
            <a:r>
              <a:rPr lang="en-US" altLang="en-US" sz="3600" dirty="0">
                <a:solidFill>
                  <a:srgbClr val="00197D"/>
                </a:solidFill>
                <a:sym typeface="Symbol" panose="05050102010706020507" pitchFamily="18" charset="2"/>
              </a:rPr>
              <a:t>]</a:t>
            </a:r>
            <a:br>
              <a:rPr lang="en-US" altLang="en-US" sz="3600" baseline="30000" dirty="0"/>
            </a:br>
            <a:r>
              <a:rPr lang="en-US" altLang="en-US" sz="3600" dirty="0">
                <a:solidFill>
                  <a:srgbClr val="00197D"/>
                </a:solidFill>
                <a:sym typeface="Symbol" panose="05050102010706020507" pitchFamily="18" charset="2"/>
              </a:rPr>
              <a:t>2                                     2   t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752600" y="914400"/>
            <a:ext cx="86106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40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Rate =                  </a:t>
            </a:r>
            <a:r>
              <a:rPr lang="en-US" altLang="en-US" sz="40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Symbol" panose="05050102010706020507" pitchFamily="18" charset="2"/>
              </a:rPr>
              <a:t>=               =  [O</a:t>
            </a:r>
            <a:r>
              <a:rPr lang="en-US" altLang="en-US" sz="4000" baseline="-250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Symbol" panose="05050102010706020507" pitchFamily="18" charset="2"/>
              </a:rPr>
              <a:t>2</a:t>
            </a:r>
            <a:r>
              <a:rPr lang="en-US" altLang="en-US" sz="40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Symbol" panose="05050102010706020507" pitchFamily="18" charset="2"/>
              </a:rPr>
              <a:t>] </a:t>
            </a:r>
            <a:br>
              <a:rPr lang="en-US" altLang="en-US" sz="40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Symbol" panose="05050102010706020507" pitchFamily="18" charset="2"/>
              </a:rPr>
            </a:br>
            <a:r>
              <a:rPr lang="en-US" altLang="en-US" sz="40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Symbol" panose="05050102010706020507" pitchFamily="18" charset="2"/>
              </a:rPr>
              <a:t>                         	              	       t</a:t>
            </a:r>
            <a:endParaRPr lang="en-US" altLang="en-US" sz="4000" dirty="0">
              <a:solidFill>
                <a:srgbClr val="00206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6" name="Line 11"/>
          <p:cNvSpPr>
            <a:spLocks noChangeShapeType="1"/>
          </p:cNvSpPr>
          <p:nvPr/>
        </p:nvSpPr>
        <p:spPr bwMode="auto">
          <a:xfrm>
            <a:off x="3505200" y="1600200"/>
            <a:ext cx="2209800" cy="0"/>
          </a:xfrm>
          <a:prstGeom prst="line">
            <a:avLst/>
          </a:prstGeom>
          <a:noFill/>
          <a:ln w="476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Line 11"/>
          <p:cNvSpPr>
            <a:spLocks noChangeShapeType="1"/>
          </p:cNvSpPr>
          <p:nvPr/>
        </p:nvSpPr>
        <p:spPr bwMode="auto">
          <a:xfrm>
            <a:off x="8839200" y="1600200"/>
            <a:ext cx="1292225" cy="0"/>
          </a:xfrm>
          <a:prstGeom prst="line">
            <a:avLst/>
          </a:prstGeom>
          <a:noFill/>
          <a:ln w="476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Line 11"/>
          <p:cNvSpPr>
            <a:spLocks noChangeShapeType="1"/>
          </p:cNvSpPr>
          <p:nvPr/>
        </p:nvSpPr>
        <p:spPr bwMode="auto">
          <a:xfrm>
            <a:off x="6400800" y="1600200"/>
            <a:ext cx="1752600" cy="0"/>
          </a:xfrm>
          <a:prstGeom prst="line">
            <a:avLst/>
          </a:prstGeom>
          <a:noFill/>
          <a:ln w="476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Line 11"/>
          <p:cNvSpPr>
            <a:spLocks noChangeShapeType="1"/>
          </p:cNvSpPr>
          <p:nvPr/>
        </p:nvSpPr>
        <p:spPr bwMode="auto">
          <a:xfrm>
            <a:off x="214313" y="4429125"/>
            <a:ext cx="29718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4500563" y="4411663"/>
            <a:ext cx="15240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1" name="Rectangle 2"/>
          <p:cNvSpPr>
            <a:spLocks noGrp="1" noChangeArrowheads="1"/>
          </p:cNvSpPr>
          <p:nvPr>
            <p:ph type="title"/>
          </p:nvPr>
        </p:nvSpPr>
        <p:spPr>
          <a:xfrm>
            <a:off x="15875" y="0"/>
            <a:ext cx="9144000" cy="1143000"/>
          </a:xfrm>
        </p:spPr>
        <p:txBody>
          <a:bodyPr/>
          <a:lstStyle/>
          <a:p>
            <a:pPr algn="l"/>
            <a:r>
              <a:rPr lang="en-US" altLang="en-US" u="sng">
                <a:latin typeface="Impact" panose="020B0806030902050204" pitchFamily="34" charset="0"/>
              </a:rPr>
              <a:t>Practice Problem #1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694488" y="4006850"/>
            <a:ext cx="473551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chemeClr val="accent6"/>
                </a:solidFill>
                <a:sym typeface="Symbol" panose="05050102010706020507" pitchFamily="18" charset="2"/>
              </a:rPr>
              <a:t>Rate N</a:t>
            </a:r>
            <a:r>
              <a:rPr lang="en-US" altLang="en-US" sz="3600" b="1" baseline="-25000" dirty="0">
                <a:solidFill>
                  <a:schemeClr val="accent6"/>
                </a:solidFill>
                <a:sym typeface="Symbol" panose="05050102010706020507" pitchFamily="18" charset="2"/>
              </a:rPr>
              <a:t>2 </a:t>
            </a:r>
            <a:r>
              <a:rPr lang="en-US" altLang="en-US" sz="3600" dirty="0">
                <a:solidFill>
                  <a:srgbClr val="00197D"/>
                </a:solidFill>
                <a:sym typeface="Symbol" panose="05050102010706020507" pitchFamily="18" charset="2"/>
              </a:rPr>
              <a:t>= </a:t>
            </a:r>
            <a:r>
              <a:rPr lang="en-US" altLang="en-US" sz="3600" dirty="0"/>
              <a:t>3.25 x 10</a:t>
            </a:r>
            <a:r>
              <a:rPr lang="en-US" altLang="en-US" sz="3600" baseline="30000" dirty="0"/>
              <a:t>6 </a:t>
            </a:r>
            <a:r>
              <a:rPr lang="en-US" altLang="en-US" sz="3600" dirty="0"/>
              <a:t>Ms</a:t>
            </a:r>
            <a:r>
              <a:rPr lang="en-US" altLang="en-US" sz="3600" baseline="30000" dirty="0"/>
              <a:t>-1</a:t>
            </a:r>
            <a:endParaRPr lang="en-US" altLang="en-US" sz="3600" dirty="0"/>
          </a:p>
        </p:txBody>
      </p:sp>
      <p:sp>
        <p:nvSpPr>
          <p:cNvPr id="2" name="Oval 1"/>
          <p:cNvSpPr/>
          <p:nvPr/>
        </p:nvSpPr>
        <p:spPr>
          <a:xfrm>
            <a:off x="4546600" y="2238375"/>
            <a:ext cx="1057275" cy="792163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165475" y="682625"/>
            <a:ext cx="2711450" cy="1636713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6062663" y="644525"/>
            <a:ext cx="2387600" cy="1647825"/>
          </a:xfrm>
          <a:prstGeom prst="ellipse">
            <a:avLst/>
          </a:prstGeom>
          <a:noFill/>
          <a:ln w="571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3952875" y="2851150"/>
            <a:ext cx="835025" cy="792163"/>
          </a:xfrm>
          <a:prstGeom prst="ellipse">
            <a:avLst/>
          </a:prstGeom>
          <a:noFill/>
          <a:ln w="571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4719638" y="3805238"/>
            <a:ext cx="1398587" cy="1336675"/>
          </a:xfrm>
          <a:custGeom>
            <a:avLst/>
            <a:gdLst>
              <a:gd name="connsiteX0" fmla="*/ 430329 w 1398517"/>
              <a:gd name="connsiteY0" fmla="*/ 26894 h 1335948"/>
              <a:gd name="connsiteX1" fmla="*/ 53811 w 1398517"/>
              <a:gd name="connsiteY1" fmla="*/ 94129 h 1335948"/>
              <a:gd name="connsiteX2" fmla="*/ 13470 w 1398517"/>
              <a:gd name="connsiteY2" fmla="*/ 121023 h 1335948"/>
              <a:gd name="connsiteX3" fmla="*/ 23 w 1398517"/>
              <a:gd name="connsiteY3" fmla="*/ 174811 h 1335948"/>
              <a:gd name="connsiteX4" fmla="*/ 26917 w 1398517"/>
              <a:gd name="connsiteY4" fmla="*/ 564776 h 1335948"/>
              <a:gd name="connsiteX5" fmla="*/ 40364 w 1398517"/>
              <a:gd name="connsiteY5" fmla="*/ 605117 h 1335948"/>
              <a:gd name="connsiteX6" fmla="*/ 147941 w 1398517"/>
              <a:gd name="connsiteY6" fmla="*/ 658906 h 1335948"/>
              <a:gd name="connsiteX7" fmla="*/ 309305 w 1398517"/>
              <a:gd name="connsiteY7" fmla="*/ 685800 h 1335948"/>
              <a:gd name="connsiteX8" fmla="*/ 336199 w 1398517"/>
              <a:gd name="connsiteY8" fmla="*/ 753035 h 1335948"/>
              <a:gd name="connsiteX9" fmla="*/ 376541 w 1398517"/>
              <a:gd name="connsiteY9" fmla="*/ 806823 h 1335948"/>
              <a:gd name="connsiteX10" fmla="*/ 403435 w 1398517"/>
              <a:gd name="connsiteY10" fmla="*/ 847164 h 1335948"/>
              <a:gd name="connsiteX11" fmla="*/ 457223 w 1398517"/>
              <a:gd name="connsiteY11" fmla="*/ 995082 h 1335948"/>
              <a:gd name="connsiteX12" fmla="*/ 470670 w 1398517"/>
              <a:gd name="connsiteY12" fmla="*/ 1183341 h 1335948"/>
              <a:gd name="connsiteX13" fmla="*/ 497564 w 1398517"/>
              <a:gd name="connsiteY13" fmla="*/ 1223682 h 1335948"/>
              <a:gd name="connsiteX14" fmla="*/ 699270 w 1398517"/>
              <a:gd name="connsiteY14" fmla="*/ 1304364 h 1335948"/>
              <a:gd name="connsiteX15" fmla="*/ 753058 w 1398517"/>
              <a:gd name="connsiteY15" fmla="*/ 1331258 h 1335948"/>
              <a:gd name="connsiteX16" fmla="*/ 968211 w 1398517"/>
              <a:gd name="connsiteY16" fmla="*/ 1290917 h 1335948"/>
              <a:gd name="connsiteX17" fmla="*/ 1021999 w 1398517"/>
              <a:gd name="connsiteY17" fmla="*/ 1277470 h 1335948"/>
              <a:gd name="connsiteX18" fmla="*/ 1116129 w 1398517"/>
              <a:gd name="connsiteY18" fmla="*/ 1223682 h 1335948"/>
              <a:gd name="connsiteX19" fmla="*/ 1196811 w 1398517"/>
              <a:gd name="connsiteY19" fmla="*/ 1183341 h 1335948"/>
              <a:gd name="connsiteX20" fmla="*/ 1344729 w 1398517"/>
              <a:gd name="connsiteY20" fmla="*/ 1008529 h 1335948"/>
              <a:gd name="connsiteX21" fmla="*/ 1358176 w 1398517"/>
              <a:gd name="connsiteY21" fmla="*/ 954741 h 1335948"/>
              <a:gd name="connsiteX22" fmla="*/ 1385070 w 1398517"/>
              <a:gd name="connsiteY22" fmla="*/ 887506 h 1335948"/>
              <a:gd name="connsiteX23" fmla="*/ 1398517 w 1398517"/>
              <a:gd name="connsiteY23" fmla="*/ 779929 h 1335948"/>
              <a:gd name="connsiteX24" fmla="*/ 1371623 w 1398517"/>
              <a:gd name="connsiteY24" fmla="*/ 578223 h 1335948"/>
              <a:gd name="connsiteX25" fmla="*/ 1358176 w 1398517"/>
              <a:gd name="connsiteY25" fmla="*/ 537882 h 1335948"/>
              <a:gd name="connsiteX26" fmla="*/ 1331282 w 1398517"/>
              <a:gd name="connsiteY26" fmla="*/ 497541 h 1335948"/>
              <a:gd name="connsiteX27" fmla="*/ 1304388 w 1398517"/>
              <a:gd name="connsiteY27" fmla="*/ 376517 h 1335948"/>
              <a:gd name="connsiteX28" fmla="*/ 1277493 w 1398517"/>
              <a:gd name="connsiteY28" fmla="*/ 295835 h 1335948"/>
              <a:gd name="connsiteX29" fmla="*/ 1237152 w 1398517"/>
              <a:gd name="connsiteY29" fmla="*/ 161364 h 1335948"/>
              <a:gd name="connsiteX30" fmla="*/ 1223705 w 1398517"/>
              <a:gd name="connsiteY30" fmla="*/ 67235 h 1335948"/>
              <a:gd name="connsiteX31" fmla="*/ 1183364 w 1398517"/>
              <a:gd name="connsiteY31" fmla="*/ 40341 h 1335948"/>
              <a:gd name="connsiteX32" fmla="*/ 1021999 w 1398517"/>
              <a:gd name="connsiteY32" fmla="*/ 0 h 1335948"/>
              <a:gd name="connsiteX33" fmla="*/ 430329 w 1398517"/>
              <a:gd name="connsiteY33" fmla="*/ 26894 h 1335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1398517" h="1335948">
                <a:moveTo>
                  <a:pt x="430329" y="26894"/>
                </a:moveTo>
                <a:cubicBezTo>
                  <a:pt x="268964" y="42582"/>
                  <a:pt x="201892" y="-11643"/>
                  <a:pt x="53811" y="94129"/>
                </a:cubicBezTo>
                <a:cubicBezTo>
                  <a:pt x="40660" y="103523"/>
                  <a:pt x="26917" y="112058"/>
                  <a:pt x="13470" y="121023"/>
                </a:cubicBezTo>
                <a:cubicBezTo>
                  <a:pt x="8988" y="138952"/>
                  <a:pt x="-537" y="156338"/>
                  <a:pt x="23" y="174811"/>
                </a:cubicBezTo>
                <a:cubicBezTo>
                  <a:pt x="3970" y="305048"/>
                  <a:pt x="14755" y="435048"/>
                  <a:pt x="26917" y="564776"/>
                </a:cubicBezTo>
                <a:cubicBezTo>
                  <a:pt x="28240" y="578889"/>
                  <a:pt x="31509" y="594049"/>
                  <a:pt x="40364" y="605117"/>
                </a:cubicBezTo>
                <a:cubicBezTo>
                  <a:pt x="57114" y="626055"/>
                  <a:pt x="130933" y="654904"/>
                  <a:pt x="147941" y="658906"/>
                </a:cubicBezTo>
                <a:cubicBezTo>
                  <a:pt x="201021" y="671396"/>
                  <a:pt x="255517" y="676835"/>
                  <a:pt x="309305" y="685800"/>
                </a:cubicBezTo>
                <a:cubicBezTo>
                  <a:pt x="318270" y="708212"/>
                  <a:pt x="324476" y="731935"/>
                  <a:pt x="336199" y="753035"/>
                </a:cubicBezTo>
                <a:cubicBezTo>
                  <a:pt x="347083" y="772626"/>
                  <a:pt x="363514" y="788586"/>
                  <a:pt x="376541" y="806823"/>
                </a:cubicBezTo>
                <a:cubicBezTo>
                  <a:pt x="385935" y="819974"/>
                  <a:pt x="395417" y="833132"/>
                  <a:pt x="403435" y="847164"/>
                </a:cubicBezTo>
                <a:cubicBezTo>
                  <a:pt x="438995" y="909395"/>
                  <a:pt x="434471" y="915449"/>
                  <a:pt x="457223" y="995082"/>
                </a:cubicBezTo>
                <a:cubicBezTo>
                  <a:pt x="461705" y="1057835"/>
                  <a:pt x="459737" y="1121385"/>
                  <a:pt x="470670" y="1183341"/>
                </a:cubicBezTo>
                <a:cubicBezTo>
                  <a:pt x="473479" y="1199256"/>
                  <a:pt x="485401" y="1213040"/>
                  <a:pt x="497564" y="1223682"/>
                </a:cubicBezTo>
                <a:cubicBezTo>
                  <a:pt x="575907" y="1292233"/>
                  <a:pt x="593645" y="1280892"/>
                  <a:pt x="699270" y="1304364"/>
                </a:cubicBezTo>
                <a:cubicBezTo>
                  <a:pt x="717199" y="1313329"/>
                  <a:pt x="733051" y="1330008"/>
                  <a:pt x="753058" y="1331258"/>
                </a:cubicBezTo>
                <a:cubicBezTo>
                  <a:pt x="952472" y="1343721"/>
                  <a:pt x="859434" y="1331708"/>
                  <a:pt x="968211" y="1290917"/>
                </a:cubicBezTo>
                <a:cubicBezTo>
                  <a:pt x="985515" y="1284428"/>
                  <a:pt x="1004695" y="1283959"/>
                  <a:pt x="1021999" y="1277470"/>
                </a:cubicBezTo>
                <a:cubicBezTo>
                  <a:pt x="1086523" y="1253274"/>
                  <a:pt x="1062108" y="1253694"/>
                  <a:pt x="1116129" y="1223682"/>
                </a:cubicBezTo>
                <a:cubicBezTo>
                  <a:pt x="1142414" y="1209079"/>
                  <a:pt x="1173168" y="1201918"/>
                  <a:pt x="1196811" y="1183341"/>
                </a:cubicBezTo>
                <a:cubicBezTo>
                  <a:pt x="1292206" y="1108387"/>
                  <a:pt x="1294100" y="1092911"/>
                  <a:pt x="1344729" y="1008529"/>
                </a:cubicBezTo>
                <a:cubicBezTo>
                  <a:pt x="1349211" y="990600"/>
                  <a:pt x="1352332" y="972274"/>
                  <a:pt x="1358176" y="954741"/>
                </a:cubicBezTo>
                <a:cubicBezTo>
                  <a:pt x="1365809" y="931842"/>
                  <a:pt x="1379642" y="911026"/>
                  <a:pt x="1385070" y="887506"/>
                </a:cubicBezTo>
                <a:cubicBezTo>
                  <a:pt x="1393196" y="852293"/>
                  <a:pt x="1394035" y="815788"/>
                  <a:pt x="1398517" y="779929"/>
                </a:cubicBezTo>
                <a:cubicBezTo>
                  <a:pt x="1387943" y="663612"/>
                  <a:pt x="1395381" y="661375"/>
                  <a:pt x="1371623" y="578223"/>
                </a:cubicBezTo>
                <a:cubicBezTo>
                  <a:pt x="1367729" y="564594"/>
                  <a:pt x="1364515" y="550560"/>
                  <a:pt x="1358176" y="537882"/>
                </a:cubicBezTo>
                <a:cubicBezTo>
                  <a:pt x="1350948" y="523427"/>
                  <a:pt x="1340247" y="510988"/>
                  <a:pt x="1331282" y="497541"/>
                </a:cubicBezTo>
                <a:cubicBezTo>
                  <a:pt x="1323606" y="459160"/>
                  <a:pt x="1315781" y="414493"/>
                  <a:pt x="1304388" y="376517"/>
                </a:cubicBezTo>
                <a:cubicBezTo>
                  <a:pt x="1296242" y="349364"/>
                  <a:pt x="1283053" y="323633"/>
                  <a:pt x="1277493" y="295835"/>
                </a:cubicBezTo>
                <a:cubicBezTo>
                  <a:pt x="1259312" y="204930"/>
                  <a:pt x="1272534" y="249821"/>
                  <a:pt x="1237152" y="161364"/>
                </a:cubicBezTo>
                <a:cubicBezTo>
                  <a:pt x="1232670" y="129988"/>
                  <a:pt x="1236578" y="96198"/>
                  <a:pt x="1223705" y="67235"/>
                </a:cubicBezTo>
                <a:cubicBezTo>
                  <a:pt x="1217141" y="52467"/>
                  <a:pt x="1197396" y="48359"/>
                  <a:pt x="1183364" y="40341"/>
                </a:cubicBezTo>
                <a:cubicBezTo>
                  <a:pt x="1111031" y="-992"/>
                  <a:pt x="1124628" y="12829"/>
                  <a:pt x="1021999" y="0"/>
                </a:cubicBezTo>
                <a:cubicBezTo>
                  <a:pt x="815829" y="9371"/>
                  <a:pt x="591694" y="11206"/>
                  <a:pt x="430329" y="26894"/>
                </a:cubicBezTo>
                <a:close/>
              </a:path>
            </a:pathLst>
          </a:custGeom>
          <a:noFill/>
          <a:ln w="571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8954182" y="2319338"/>
            <a:ext cx="3063875" cy="559214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9026338" y="3063641"/>
                <a:ext cx="3115234" cy="796372"/>
              </a:xfrm>
              <a:prstGeom prst="rect">
                <a:avLst/>
              </a:prstGeom>
              <a:noFill/>
              <a:ln w="76200">
                <a:solidFill>
                  <a:srgbClr val="FF0000"/>
                </a:solidFill>
                <a:prstDash val="sysDot"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𝑻𝑯𝑰𝑺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𝑰𝑺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24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∆[</m:t>
                          </m:r>
                          <m:r>
                            <a:rPr lang="en-US" sz="24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𝑵</m:t>
                          </m:r>
                          <m:r>
                            <a:rPr lang="en-US" sz="2400" b="1" i="1" baseline="-2500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24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𝑶</m:t>
                          </m:r>
                          <m:r>
                            <a:rPr lang="en-US" sz="24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]</m:t>
                          </m:r>
                        </m:num>
                        <m:den>
                          <m:r>
                            <a:rPr lang="en-US" sz="24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sz="24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𝒕</m:t>
                          </m:r>
                        </m:den>
                      </m:f>
                    </m:oMath>
                  </m:oMathPara>
                </a14:m>
                <a:endParaRPr lang="en-US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26338" y="3063641"/>
                <a:ext cx="3115234" cy="79637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76200">
                <a:solidFill>
                  <a:srgbClr val="FF0000"/>
                </a:solidFill>
                <a:prstDash val="sysDot"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3346449" y="890855"/>
            <a:ext cx="2400302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40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-1 </a:t>
            </a:r>
            <a:r>
              <a:rPr lang="en-US" altLang="en-US" sz="40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Symbol" panose="05050102010706020507" pitchFamily="18" charset="2"/>
              </a:rPr>
              <a:t>[N</a:t>
            </a:r>
            <a:r>
              <a:rPr lang="en-US" altLang="en-US" sz="4000" baseline="-250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Symbol" panose="05050102010706020507" pitchFamily="18" charset="2"/>
              </a:rPr>
              <a:t>2</a:t>
            </a:r>
            <a:r>
              <a:rPr lang="en-US" altLang="en-US" sz="40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Symbol" panose="05050102010706020507" pitchFamily="18" charset="2"/>
              </a:rPr>
              <a:t>O]</a:t>
            </a:r>
            <a:br>
              <a:rPr lang="en-US" altLang="en-US" sz="40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Symbol" panose="05050102010706020507" pitchFamily="18" charset="2"/>
              </a:rPr>
            </a:br>
            <a:r>
              <a:rPr lang="en-US" altLang="en-US" sz="40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Symbol" panose="05050102010706020507" pitchFamily="18" charset="2"/>
              </a:rPr>
              <a:t> 2      t</a:t>
            </a:r>
            <a:r>
              <a:rPr lang="en-US" altLang="en-US" sz="4000" dirty="0">
                <a:solidFill>
                  <a:srgbClr val="00197D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Symbol" panose="05050102010706020507" pitchFamily="18" charset="2"/>
              </a:rPr>
              <a:t>	</a:t>
            </a:r>
            <a:endParaRPr lang="en-US" altLang="en-US" sz="4000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3322032" y="879270"/>
            <a:ext cx="2400302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40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-1 </a:t>
            </a:r>
            <a:r>
              <a:rPr lang="en-US" altLang="en-US" sz="4000" b="1" dirty="0">
                <a:solidFill>
                  <a:srgbClr val="00B05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Symbol" panose="05050102010706020507" pitchFamily="18" charset="2"/>
              </a:rPr>
              <a:t>[N</a:t>
            </a:r>
            <a:r>
              <a:rPr lang="en-US" altLang="en-US" sz="4000" b="1" baseline="-25000" dirty="0">
                <a:solidFill>
                  <a:srgbClr val="00B05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Symbol" panose="05050102010706020507" pitchFamily="18" charset="2"/>
              </a:rPr>
              <a:t>2</a:t>
            </a:r>
            <a:r>
              <a:rPr lang="en-US" altLang="en-US" sz="4000" b="1" dirty="0">
                <a:solidFill>
                  <a:srgbClr val="00B05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Symbol" panose="05050102010706020507" pitchFamily="18" charset="2"/>
              </a:rPr>
              <a:t>O]</a:t>
            </a:r>
            <a:br>
              <a:rPr lang="en-US" altLang="en-US" sz="4000" b="1" dirty="0">
                <a:solidFill>
                  <a:srgbClr val="00197D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Symbol" panose="05050102010706020507" pitchFamily="18" charset="2"/>
              </a:rPr>
            </a:br>
            <a:r>
              <a:rPr lang="en-US" altLang="en-US" sz="4000" dirty="0">
                <a:solidFill>
                  <a:srgbClr val="00197D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Symbol" panose="05050102010706020507" pitchFamily="18" charset="2"/>
              </a:rPr>
              <a:t> 2      </a:t>
            </a:r>
            <a:r>
              <a:rPr lang="en-US" altLang="en-US" sz="4000" b="1" dirty="0">
                <a:solidFill>
                  <a:srgbClr val="00B05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Symbol" panose="05050102010706020507" pitchFamily="18" charset="2"/>
              </a:rPr>
              <a:t>t</a:t>
            </a:r>
            <a:r>
              <a:rPr lang="en-US" altLang="en-US" sz="4000" dirty="0">
                <a:solidFill>
                  <a:srgbClr val="00197D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Symbol" panose="05050102010706020507" pitchFamily="18" charset="2"/>
              </a:rPr>
              <a:t>	</a:t>
            </a:r>
            <a:endParaRPr lang="en-US" altLang="en-US" sz="4000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6283325" y="879270"/>
            <a:ext cx="2400302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40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1 </a:t>
            </a:r>
            <a:r>
              <a:rPr lang="en-US" altLang="en-US" sz="40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Symbol" panose="05050102010706020507" pitchFamily="18" charset="2"/>
              </a:rPr>
              <a:t>[N</a:t>
            </a:r>
            <a:r>
              <a:rPr lang="en-US" altLang="en-US" sz="4000" baseline="-250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Symbol" panose="05050102010706020507" pitchFamily="18" charset="2"/>
              </a:rPr>
              <a:t>2</a:t>
            </a:r>
            <a:r>
              <a:rPr lang="en-US" altLang="en-US" sz="40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Symbol" panose="05050102010706020507" pitchFamily="18" charset="2"/>
              </a:rPr>
              <a:t>]</a:t>
            </a:r>
            <a:br>
              <a:rPr lang="en-US" altLang="en-US" sz="40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Symbol" panose="05050102010706020507" pitchFamily="18" charset="2"/>
              </a:rPr>
            </a:br>
            <a:r>
              <a:rPr lang="en-US" altLang="en-US" sz="40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Symbol" panose="05050102010706020507" pitchFamily="18" charset="2"/>
              </a:rPr>
              <a:t> 2    t</a:t>
            </a:r>
            <a:r>
              <a:rPr lang="en-US" altLang="en-US" sz="4000" dirty="0">
                <a:solidFill>
                  <a:srgbClr val="00197D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Symbol" panose="05050102010706020507" pitchFamily="18" charset="2"/>
              </a:rPr>
              <a:t>	</a:t>
            </a:r>
            <a:endParaRPr lang="en-US" altLang="en-US" sz="4000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6265037" y="890319"/>
            <a:ext cx="2400302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40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1 </a:t>
            </a:r>
            <a:r>
              <a:rPr lang="en-US" altLang="en-US" sz="4000" b="1" dirty="0">
                <a:solidFill>
                  <a:schemeClr val="accent6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Symbol" panose="05050102010706020507" pitchFamily="18" charset="2"/>
              </a:rPr>
              <a:t>[N</a:t>
            </a:r>
            <a:r>
              <a:rPr lang="en-US" altLang="en-US" sz="4000" b="1" baseline="-25000" dirty="0">
                <a:solidFill>
                  <a:schemeClr val="accent6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Symbol" panose="05050102010706020507" pitchFamily="18" charset="2"/>
              </a:rPr>
              <a:t>2</a:t>
            </a:r>
            <a:r>
              <a:rPr lang="en-US" altLang="en-US" sz="4000" b="1" dirty="0">
                <a:solidFill>
                  <a:schemeClr val="accent6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Symbol" panose="05050102010706020507" pitchFamily="18" charset="2"/>
              </a:rPr>
              <a:t>]</a:t>
            </a:r>
            <a:br>
              <a:rPr lang="en-US" altLang="en-US" sz="40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Symbol" panose="05050102010706020507" pitchFamily="18" charset="2"/>
              </a:rPr>
            </a:br>
            <a:r>
              <a:rPr lang="en-US" altLang="en-US" sz="40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Symbol" panose="05050102010706020507" pitchFamily="18" charset="2"/>
              </a:rPr>
              <a:t> 2    </a:t>
            </a:r>
            <a:r>
              <a:rPr lang="en-US" altLang="en-US" sz="4000" b="1" dirty="0">
                <a:solidFill>
                  <a:schemeClr val="accent6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Symbol" panose="05050102010706020507" pitchFamily="18" charset="2"/>
              </a:rPr>
              <a:t>t</a:t>
            </a:r>
            <a:r>
              <a:rPr lang="en-US" altLang="en-US" sz="4000" dirty="0">
                <a:solidFill>
                  <a:srgbClr val="00197D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Symbol" panose="05050102010706020507" pitchFamily="18" charset="2"/>
              </a:rPr>
              <a:t>	</a:t>
            </a:r>
            <a:endParaRPr lang="en-US" altLang="en-US" sz="4000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835489" y="17928"/>
            <a:ext cx="5358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>
                <a:solidFill>
                  <a:srgbClr val="FF0000"/>
                </a:solidFill>
              </a:rPr>
              <a:t>GENERIC</a:t>
            </a:r>
            <a:r>
              <a:rPr lang="en-US" sz="3600" b="1" dirty="0">
                <a:solidFill>
                  <a:srgbClr val="FF0000"/>
                </a:solidFill>
              </a:rPr>
              <a:t> “REACTION RATE”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188013" y="4579186"/>
            <a:ext cx="60780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>
                <a:solidFill>
                  <a:srgbClr val="FF0000"/>
                </a:solidFill>
              </a:rPr>
              <a:t>SPECIFIC</a:t>
            </a:r>
            <a:r>
              <a:rPr lang="en-US" sz="2800" b="1" dirty="0">
                <a:solidFill>
                  <a:srgbClr val="FF0000"/>
                </a:solidFill>
              </a:rPr>
              <a:t> “RATE OF APPEARANCE OF N</a:t>
            </a:r>
            <a:r>
              <a:rPr lang="en-US" sz="2800" b="1" baseline="-25000" dirty="0">
                <a:solidFill>
                  <a:srgbClr val="FF0000"/>
                </a:solidFill>
              </a:rPr>
              <a:t>2</a:t>
            </a:r>
            <a:r>
              <a:rPr lang="en-US" sz="2800" b="1" dirty="0">
                <a:solidFill>
                  <a:srgbClr val="FF0000"/>
                </a:solidFill>
              </a:rPr>
              <a:t>”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233362" y="5249598"/>
            <a:ext cx="11721571" cy="147637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The “Reaction Rate” would be ½ the rate of appearance of </a:t>
            </a:r>
            <a:br>
              <a:rPr lang="en-US" sz="3200" b="1" dirty="0">
                <a:solidFill>
                  <a:schemeClr val="tx1"/>
                </a:solidFill>
              </a:rPr>
            </a:br>
            <a:r>
              <a:rPr lang="en-US" sz="3200" b="1" dirty="0">
                <a:solidFill>
                  <a:schemeClr val="tx1"/>
                </a:solidFill>
              </a:rPr>
              <a:t>N</a:t>
            </a:r>
            <a:r>
              <a:rPr lang="en-US" sz="3200" b="1" baseline="-25000" dirty="0">
                <a:solidFill>
                  <a:schemeClr val="tx1"/>
                </a:solidFill>
              </a:rPr>
              <a:t>2</a:t>
            </a:r>
            <a:r>
              <a:rPr lang="en-US" sz="3200" b="1" dirty="0">
                <a:solidFill>
                  <a:schemeClr val="tx1"/>
                </a:solidFill>
              </a:rPr>
              <a:t> = 1.63 x 10</a:t>
            </a:r>
            <a:r>
              <a:rPr lang="en-US" sz="3200" b="1" baseline="30000" dirty="0">
                <a:solidFill>
                  <a:schemeClr val="tx1"/>
                </a:solidFill>
              </a:rPr>
              <a:t>6</a:t>
            </a:r>
            <a:r>
              <a:rPr lang="en-US" sz="3200" b="1" baseline="-25000" dirty="0">
                <a:solidFill>
                  <a:schemeClr val="tx1"/>
                </a:solidFill>
              </a:rPr>
              <a:t> ,</a:t>
            </a:r>
            <a:r>
              <a:rPr lang="en-US" sz="3200" b="1" dirty="0">
                <a:solidFill>
                  <a:schemeClr val="tx1"/>
                </a:solidFill>
              </a:rPr>
              <a:t> or – ½ the rate of N</a:t>
            </a:r>
            <a:r>
              <a:rPr lang="en-US" sz="3200" b="1" baseline="-25000" dirty="0">
                <a:solidFill>
                  <a:schemeClr val="tx1"/>
                </a:solidFill>
              </a:rPr>
              <a:t>2</a:t>
            </a:r>
            <a:r>
              <a:rPr lang="en-US" sz="3200" b="1" dirty="0">
                <a:solidFill>
                  <a:schemeClr val="tx1"/>
                </a:solidFill>
              </a:rPr>
              <a:t>O disappearance = 1.63 x 10</a:t>
            </a:r>
            <a:r>
              <a:rPr lang="en-US" sz="3200" b="1" baseline="30000" dirty="0">
                <a:solidFill>
                  <a:schemeClr val="tx1"/>
                </a:solidFill>
              </a:rPr>
              <a:t>6</a:t>
            </a:r>
            <a:r>
              <a:rPr lang="en-US" sz="3200" b="1" dirty="0">
                <a:solidFill>
                  <a:schemeClr val="tx1"/>
                </a:solidFill>
              </a:rPr>
              <a:t> also! See how that works out?</a:t>
            </a:r>
            <a:endParaRPr lang="en-US" sz="3200" b="1" baseline="30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928850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6" presetClass="emph" presetSubtype="0" repeatCount="indefinite" fill="hold" grpId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76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7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6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85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6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  <p:bldP spid="2" grpId="0" animBg="1"/>
      <p:bldP spid="15" grpId="0" animBg="1"/>
      <p:bldP spid="18" grpId="0" animBg="1"/>
      <p:bldP spid="18" grpId="1" animBg="1"/>
      <p:bldP spid="17" grpId="0" animBg="1"/>
      <p:bldP spid="14" grpId="0" animBg="1"/>
      <p:bldP spid="22" grpId="0" animBg="1"/>
      <p:bldP spid="19" grpId="0" animBg="1"/>
      <p:bldP spid="23" grpId="0" build="allAtOnce"/>
      <p:bldP spid="23" grpId="1" build="allAtOnce"/>
      <p:bldP spid="21" grpId="0" build="allAtOnce"/>
      <p:bldP spid="24" grpId="0"/>
      <p:bldP spid="24" grpId="1"/>
      <p:bldP spid="25" grpId="0"/>
      <p:bldP spid="26" grpId="0"/>
      <p:bldP spid="28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550" y="2286000"/>
            <a:ext cx="11982450" cy="3810000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The disappearance of N</a:t>
            </a:r>
            <a:r>
              <a:rPr lang="en-US" altLang="en-US" sz="3600" baseline="-25000" dirty="0"/>
              <a:t>2</a:t>
            </a:r>
            <a:r>
              <a:rPr lang="en-US" altLang="en-US" sz="3600" dirty="0"/>
              <a:t>O occurs at a rate of -3.25 x 10</a:t>
            </a:r>
            <a:r>
              <a:rPr lang="en-US" altLang="en-US" sz="3600" baseline="30000" dirty="0"/>
              <a:t>6</a:t>
            </a:r>
            <a:r>
              <a:rPr lang="en-US" altLang="en-US" sz="3600" baseline="-25000" dirty="0"/>
              <a:t> </a:t>
            </a:r>
            <a:r>
              <a:rPr lang="en-US" altLang="en-US" sz="3600" dirty="0"/>
              <a:t>Ms</a:t>
            </a:r>
            <a:r>
              <a:rPr lang="en-US" altLang="en-US" sz="3600" baseline="30000" dirty="0"/>
              <a:t>-1</a:t>
            </a:r>
            <a:r>
              <a:rPr lang="en-US" altLang="en-US" sz="3600" dirty="0"/>
              <a:t>. What is the rate of O</a:t>
            </a:r>
            <a:r>
              <a:rPr lang="en-US" altLang="en-US" sz="3600" baseline="-25000" dirty="0"/>
              <a:t>2  </a:t>
            </a:r>
            <a:r>
              <a:rPr lang="en-US" altLang="en-US" sz="3600" dirty="0"/>
              <a:t>appearance.</a:t>
            </a:r>
            <a:br>
              <a:rPr lang="en-US" altLang="en-US" dirty="0"/>
            </a:br>
            <a:r>
              <a:rPr lang="en-US" altLang="en-US" sz="2000" dirty="0"/>
              <a:t> </a:t>
            </a:r>
          </a:p>
          <a:p>
            <a:pPr eaLnBrk="1" hangingPunct="1">
              <a:buFontTx/>
              <a:buNone/>
            </a:pPr>
            <a:r>
              <a:rPr lang="en-US" altLang="en-US" dirty="0">
                <a:solidFill>
                  <a:srgbClr val="002060"/>
                </a:solidFill>
              </a:rPr>
              <a:t> -</a:t>
            </a:r>
            <a:r>
              <a:rPr lang="en-US" altLang="en-US" sz="3600" dirty="0">
                <a:solidFill>
                  <a:srgbClr val="00197D"/>
                </a:solidFill>
                <a:sym typeface="Symbol" panose="05050102010706020507" pitchFamily="18" charset="2"/>
              </a:rPr>
              <a:t>1 </a:t>
            </a:r>
            <a:r>
              <a:rPr lang="en-US" altLang="en-US" sz="3600" b="1" dirty="0">
                <a:solidFill>
                  <a:srgbClr val="00B050"/>
                </a:solidFill>
              </a:rPr>
              <a:t>[-3.25 x 10</a:t>
            </a:r>
            <a:r>
              <a:rPr lang="en-US" altLang="en-US" sz="3600" b="1" baseline="30000" dirty="0">
                <a:solidFill>
                  <a:srgbClr val="00B050"/>
                </a:solidFill>
              </a:rPr>
              <a:t>6</a:t>
            </a:r>
            <a:r>
              <a:rPr lang="en-US" altLang="en-US" sz="3600" b="1" dirty="0">
                <a:solidFill>
                  <a:srgbClr val="00B050"/>
                </a:solidFill>
              </a:rPr>
              <a:t>Ms</a:t>
            </a:r>
            <a:r>
              <a:rPr lang="en-US" altLang="en-US" sz="3600" b="1" baseline="30000" dirty="0">
                <a:solidFill>
                  <a:srgbClr val="00B050"/>
                </a:solidFill>
              </a:rPr>
              <a:t>-1</a:t>
            </a:r>
            <a:r>
              <a:rPr lang="en-US" altLang="en-US" sz="3600" dirty="0">
                <a:solidFill>
                  <a:srgbClr val="00197D"/>
                </a:solidFill>
                <a:sym typeface="Symbol" panose="05050102010706020507" pitchFamily="18" charset="2"/>
              </a:rPr>
              <a:t>] =    [O</a:t>
            </a:r>
            <a:r>
              <a:rPr lang="en-US" altLang="en-US" sz="3600" baseline="-25000" dirty="0">
                <a:solidFill>
                  <a:srgbClr val="00197D"/>
                </a:solidFill>
                <a:sym typeface="Symbol" panose="05050102010706020507" pitchFamily="18" charset="2"/>
              </a:rPr>
              <a:t>2</a:t>
            </a:r>
            <a:r>
              <a:rPr lang="en-US" altLang="en-US" sz="3600" dirty="0">
                <a:solidFill>
                  <a:srgbClr val="00197D"/>
                </a:solidFill>
                <a:sym typeface="Symbol" panose="05050102010706020507" pitchFamily="18" charset="2"/>
              </a:rPr>
              <a:t>]</a:t>
            </a:r>
            <a:br>
              <a:rPr lang="en-US" altLang="en-US" sz="3600" baseline="30000" dirty="0"/>
            </a:br>
            <a:r>
              <a:rPr lang="en-US" altLang="en-US" sz="3600" dirty="0">
                <a:solidFill>
                  <a:srgbClr val="00197D"/>
                </a:solidFill>
                <a:sym typeface="Symbol" panose="05050102010706020507" pitchFamily="18" charset="2"/>
              </a:rPr>
              <a:t>2                                        t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752600" y="914400"/>
            <a:ext cx="86106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40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Rate =                  </a:t>
            </a:r>
            <a:r>
              <a:rPr lang="en-US" altLang="en-US" sz="40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Symbol" panose="05050102010706020507" pitchFamily="18" charset="2"/>
              </a:rPr>
              <a:t>=               =   </a:t>
            </a:r>
            <a:br>
              <a:rPr lang="en-US" altLang="en-US" sz="40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Symbol" panose="05050102010706020507" pitchFamily="18" charset="2"/>
              </a:rPr>
            </a:br>
            <a:r>
              <a:rPr lang="en-US" altLang="en-US" sz="40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Symbol" panose="05050102010706020507" pitchFamily="18" charset="2"/>
              </a:rPr>
              <a:t>                         	              	       </a:t>
            </a:r>
            <a:endParaRPr lang="en-US" altLang="en-US" sz="4000" dirty="0">
              <a:solidFill>
                <a:srgbClr val="00206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6" name="Line 11"/>
          <p:cNvSpPr>
            <a:spLocks noChangeShapeType="1"/>
          </p:cNvSpPr>
          <p:nvPr/>
        </p:nvSpPr>
        <p:spPr bwMode="auto">
          <a:xfrm>
            <a:off x="3505200" y="1600200"/>
            <a:ext cx="2209800" cy="0"/>
          </a:xfrm>
          <a:prstGeom prst="line">
            <a:avLst/>
          </a:prstGeom>
          <a:noFill/>
          <a:ln w="476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Line 11"/>
          <p:cNvSpPr>
            <a:spLocks noChangeShapeType="1"/>
          </p:cNvSpPr>
          <p:nvPr/>
        </p:nvSpPr>
        <p:spPr bwMode="auto">
          <a:xfrm>
            <a:off x="8839200" y="1600200"/>
            <a:ext cx="1292225" cy="0"/>
          </a:xfrm>
          <a:prstGeom prst="line">
            <a:avLst/>
          </a:prstGeom>
          <a:noFill/>
          <a:ln w="476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Line 11"/>
          <p:cNvSpPr>
            <a:spLocks noChangeShapeType="1"/>
          </p:cNvSpPr>
          <p:nvPr/>
        </p:nvSpPr>
        <p:spPr bwMode="auto">
          <a:xfrm>
            <a:off x="6400800" y="1600200"/>
            <a:ext cx="1752600" cy="0"/>
          </a:xfrm>
          <a:prstGeom prst="line">
            <a:avLst/>
          </a:prstGeom>
          <a:noFill/>
          <a:ln w="476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Line 11"/>
          <p:cNvSpPr>
            <a:spLocks noChangeShapeType="1"/>
          </p:cNvSpPr>
          <p:nvPr/>
        </p:nvSpPr>
        <p:spPr bwMode="auto">
          <a:xfrm>
            <a:off x="214313" y="4429125"/>
            <a:ext cx="29718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4500563" y="4411663"/>
            <a:ext cx="15240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1" name="Rectangle 2"/>
          <p:cNvSpPr>
            <a:spLocks noGrp="1" noChangeArrowheads="1"/>
          </p:cNvSpPr>
          <p:nvPr>
            <p:ph type="title"/>
          </p:nvPr>
        </p:nvSpPr>
        <p:spPr>
          <a:xfrm>
            <a:off x="15875" y="0"/>
            <a:ext cx="9144000" cy="1143000"/>
          </a:xfrm>
        </p:spPr>
        <p:txBody>
          <a:bodyPr/>
          <a:lstStyle/>
          <a:p>
            <a:pPr algn="l"/>
            <a:r>
              <a:rPr lang="en-US" altLang="en-US" u="sng">
                <a:latin typeface="Impact" panose="020B0806030902050204" pitchFamily="34" charset="0"/>
              </a:rPr>
              <a:t>Practice Problem #1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694488" y="4006850"/>
            <a:ext cx="477534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chemeClr val="accent6"/>
                </a:solidFill>
                <a:sym typeface="Symbol" panose="05050102010706020507" pitchFamily="18" charset="2"/>
              </a:rPr>
              <a:t>Rate O</a:t>
            </a:r>
            <a:r>
              <a:rPr lang="en-US" altLang="en-US" sz="3600" b="1" baseline="-25000" dirty="0">
                <a:solidFill>
                  <a:schemeClr val="accent6"/>
                </a:solidFill>
                <a:sym typeface="Symbol" panose="05050102010706020507" pitchFamily="18" charset="2"/>
              </a:rPr>
              <a:t>2 </a:t>
            </a:r>
            <a:r>
              <a:rPr lang="en-US" altLang="en-US" sz="3600" dirty="0">
                <a:solidFill>
                  <a:srgbClr val="00197D"/>
                </a:solidFill>
                <a:sym typeface="Symbol" panose="05050102010706020507" pitchFamily="18" charset="2"/>
              </a:rPr>
              <a:t>= </a:t>
            </a:r>
            <a:r>
              <a:rPr lang="en-US" altLang="en-US" sz="3600" dirty="0"/>
              <a:t>1.63 x 10</a:t>
            </a:r>
            <a:r>
              <a:rPr lang="en-US" altLang="en-US" sz="3600" baseline="30000" dirty="0"/>
              <a:t>6 </a:t>
            </a:r>
            <a:r>
              <a:rPr lang="en-US" altLang="en-US" sz="3600" dirty="0"/>
              <a:t>Ms</a:t>
            </a:r>
            <a:r>
              <a:rPr lang="en-US" altLang="en-US" sz="3600" baseline="30000" dirty="0"/>
              <a:t>-1</a:t>
            </a:r>
            <a:endParaRPr lang="en-US" altLang="en-US" sz="3600" dirty="0"/>
          </a:p>
        </p:txBody>
      </p:sp>
      <p:sp>
        <p:nvSpPr>
          <p:cNvPr id="2" name="Oval 1"/>
          <p:cNvSpPr/>
          <p:nvPr/>
        </p:nvSpPr>
        <p:spPr>
          <a:xfrm>
            <a:off x="4546600" y="2238375"/>
            <a:ext cx="1057275" cy="792163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165475" y="682625"/>
            <a:ext cx="2711450" cy="1636713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078659" y="2850413"/>
            <a:ext cx="835025" cy="792163"/>
          </a:xfrm>
          <a:prstGeom prst="ellipse">
            <a:avLst/>
          </a:prstGeom>
          <a:noFill/>
          <a:ln w="571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8567738" y="590014"/>
            <a:ext cx="1973262" cy="1647825"/>
          </a:xfrm>
          <a:prstGeom prst="ellipse">
            <a:avLst/>
          </a:prstGeom>
          <a:noFill/>
          <a:ln w="571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8954182" y="2319338"/>
            <a:ext cx="3063875" cy="559214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9026338" y="3063641"/>
                <a:ext cx="3115234" cy="796372"/>
              </a:xfrm>
              <a:prstGeom prst="rect">
                <a:avLst/>
              </a:prstGeom>
              <a:noFill/>
              <a:ln w="76200">
                <a:solidFill>
                  <a:srgbClr val="FF0000"/>
                </a:solidFill>
                <a:prstDash val="sysDot"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𝑻𝑯𝑰𝑺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𝑰𝑺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24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∆[</m:t>
                          </m:r>
                          <m:r>
                            <a:rPr lang="en-US" sz="24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𝑵</m:t>
                          </m:r>
                          <m:r>
                            <a:rPr lang="en-US" sz="2400" b="1" i="1" baseline="-2500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24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𝑶</m:t>
                          </m:r>
                          <m:r>
                            <a:rPr lang="en-US" sz="24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]</m:t>
                          </m:r>
                        </m:num>
                        <m:den>
                          <m:r>
                            <a:rPr lang="en-US" sz="24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sz="24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𝒕</m:t>
                          </m:r>
                        </m:den>
                      </m:f>
                    </m:oMath>
                  </m:oMathPara>
                </a14:m>
                <a:endParaRPr lang="en-US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26338" y="3063641"/>
                <a:ext cx="3115234" cy="79637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76200">
                <a:solidFill>
                  <a:srgbClr val="FF0000"/>
                </a:solidFill>
                <a:prstDash val="sysDot"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3346449" y="890855"/>
            <a:ext cx="2400302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40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-1 </a:t>
            </a:r>
            <a:r>
              <a:rPr lang="en-US" altLang="en-US" sz="40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Symbol" panose="05050102010706020507" pitchFamily="18" charset="2"/>
              </a:rPr>
              <a:t>[N</a:t>
            </a:r>
            <a:r>
              <a:rPr lang="en-US" altLang="en-US" sz="4000" baseline="-250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Symbol" panose="05050102010706020507" pitchFamily="18" charset="2"/>
              </a:rPr>
              <a:t>2</a:t>
            </a:r>
            <a:r>
              <a:rPr lang="en-US" altLang="en-US" sz="40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Symbol" panose="05050102010706020507" pitchFamily="18" charset="2"/>
              </a:rPr>
              <a:t>O]</a:t>
            </a:r>
            <a:br>
              <a:rPr lang="en-US" altLang="en-US" sz="40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Symbol" panose="05050102010706020507" pitchFamily="18" charset="2"/>
              </a:rPr>
            </a:br>
            <a:r>
              <a:rPr lang="en-US" altLang="en-US" sz="40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Symbol" panose="05050102010706020507" pitchFamily="18" charset="2"/>
              </a:rPr>
              <a:t> 2      t</a:t>
            </a:r>
            <a:r>
              <a:rPr lang="en-US" altLang="en-US" sz="4000" dirty="0">
                <a:solidFill>
                  <a:srgbClr val="00197D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Symbol" panose="05050102010706020507" pitchFamily="18" charset="2"/>
              </a:rPr>
              <a:t>	</a:t>
            </a:r>
            <a:endParaRPr lang="en-US" altLang="en-US" sz="4000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3322032" y="879270"/>
            <a:ext cx="2400302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40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-1 </a:t>
            </a:r>
            <a:r>
              <a:rPr lang="en-US" altLang="en-US" sz="4000" b="1" dirty="0">
                <a:solidFill>
                  <a:srgbClr val="00B05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Symbol" panose="05050102010706020507" pitchFamily="18" charset="2"/>
              </a:rPr>
              <a:t>[N</a:t>
            </a:r>
            <a:r>
              <a:rPr lang="en-US" altLang="en-US" sz="4000" b="1" baseline="-25000" dirty="0">
                <a:solidFill>
                  <a:srgbClr val="00B05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Symbol" panose="05050102010706020507" pitchFamily="18" charset="2"/>
              </a:rPr>
              <a:t>2</a:t>
            </a:r>
            <a:r>
              <a:rPr lang="en-US" altLang="en-US" sz="4000" b="1" dirty="0">
                <a:solidFill>
                  <a:srgbClr val="00B05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Symbol" panose="05050102010706020507" pitchFamily="18" charset="2"/>
              </a:rPr>
              <a:t>O]</a:t>
            </a:r>
            <a:br>
              <a:rPr lang="en-US" altLang="en-US" sz="4000" b="1" dirty="0">
                <a:solidFill>
                  <a:srgbClr val="00197D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Symbol" panose="05050102010706020507" pitchFamily="18" charset="2"/>
              </a:rPr>
            </a:br>
            <a:r>
              <a:rPr lang="en-US" altLang="en-US" sz="4000" dirty="0">
                <a:solidFill>
                  <a:srgbClr val="00197D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Symbol" panose="05050102010706020507" pitchFamily="18" charset="2"/>
              </a:rPr>
              <a:t> 2      </a:t>
            </a:r>
            <a:r>
              <a:rPr lang="en-US" altLang="en-US" sz="4000" b="1" dirty="0">
                <a:solidFill>
                  <a:srgbClr val="00B05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Symbol" panose="05050102010706020507" pitchFamily="18" charset="2"/>
              </a:rPr>
              <a:t>t</a:t>
            </a:r>
            <a:r>
              <a:rPr lang="en-US" altLang="en-US" sz="4000" dirty="0">
                <a:solidFill>
                  <a:srgbClr val="00197D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Symbol" panose="05050102010706020507" pitchFamily="18" charset="2"/>
              </a:rPr>
              <a:t>	</a:t>
            </a:r>
            <a:endParaRPr lang="en-US" altLang="en-US" sz="4000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6283325" y="879270"/>
            <a:ext cx="2400302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40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1 </a:t>
            </a:r>
            <a:r>
              <a:rPr lang="en-US" altLang="en-US" sz="40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Symbol" panose="05050102010706020507" pitchFamily="18" charset="2"/>
              </a:rPr>
              <a:t>[N</a:t>
            </a:r>
            <a:r>
              <a:rPr lang="en-US" altLang="en-US" sz="4000" baseline="-250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Symbol" panose="05050102010706020507" pitchFamily="18" charset="2"/>
              </a:rPr>
              <a:t>2</a:t>
            </a:r>
            <a:r>
              <a:rPr lang="en-US" altLang="en-US" sz="40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Symbol" panose="05050102010706020507" pitchFamily="18" charset="2"/>
              </a:rPr>
              <a:t>]</a:t>
            </a:r>
            <a:br>
              <a:rPr lang="en-US" altLang="en-US" sz="40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Symbol" panose="05050102010706020507" pitchFamily="18" charset="2"/>
              </a:rPr>
            </a:br>
            <a:r>
              <a:rPr lang="en-US" altLang="en-US" sz="40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Symbol" panose="05050102010706020507" pitchFamily="18" charset="2"/>
              </a:rPr>
              <a:t> 2    t</a:t>
            </a:r>
            <a:r>
              <a:rPr lang="en-US" altLang="en-US" sz="4000" dirty="0">
                <a:solidFill>
                  <a:srgbClr val="00197D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Symbol" panose="05050102010706020507" pitchFamily="18" charset="2"/>
              </a:rPr>
              <a:t>	</a:t>
            </a:r>
            <a:endParaRPr lang="en-US" altLang="en-US" sz="4000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8802685" y="898445"/>
            <a:ext cx="2400302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40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Symbol" panose="05050102010706020507" pitchFamily="18" charset="2"/>
              </a:rPr>
              <a:t>[O</a:t>
            </a:r>
            <a:r>
              <a:rPr lang="en-US" altLang="en-US" sz="4000" baseline="-250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Symbol" panose="05050102010706020507" pitchFamily="18" charset="2"/>
              </a:rPr>
              <a:t>2</a:t>
            </a:r>
            <a:r>
              <a:rPr lang="en-US" altLang="en-US" sz="40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Symbol" panose="05050102010706020507" pitchFamily="18" charset="2"/>
              </a:rPr>
              <a:t>]</a:t>
            </a:r>
            <a:br>
              <a:rPr lang="en-US" altLang="en-US" sz="40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Symbol" panose="05050102010706020507" pitchFamily="18" charset="2"/>
              </a:rPr>
            </a:br>
            <a:r>
              <a:rPr lang="en-US" altLang="en-US" sz="40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Symbol" panose="05050102010706020507" pitchFamily="18" charset="2"/>
              </a:rPr>
              <a:t>   t</a:t>
            </a:r>
            <a:r>
              <a:rPr lang="en-US" altLang="en-US" sz="4000" dirty="0">
                <a:solidFill>
                  <a:srgbClr val="00197D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Symbol" panose="05050102010706020507" pitchFamily="18" charset="2"/>
              </a:rPr>
              <a:t>	</a:t>
            </a:r>
            <a:endParaRPr lang="en-US" altLang="en-US" sz="4000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8782814" y="906422"/>
            <a:ext cx="2400302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4000" b="1" dirty="0">
                <a:solidFill>
                  <a:schemeClr val="accent6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Symbol" panose="05050102010706020507" pitchFamily="18" charset="2"/>
              </a:rPr>
              <a:t>[O</a:t>
            </a:r>
            <a:r>
              <a:rPr lang="en-US" altLang="en-US" sz="4000" b="1" baseline="-25000" dirty="0">
                <a:solidFill>
                  <a:schemeClr val="accent6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Symbol" panose="05050102010706020507" pitchFamily="18" charset="2"/>
              </a:rPr>
              <a:t>2</a:t>
            </a:r>
            <a:r>
              <a:rPr lang="en-US" altLang="en-US" sz="4000" b="1" dirty="0">
                <a:solidFill>
                  <a:schemeClr val="accent6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Symbol" panose="05050102010706020507" pitchFamily="18" charset="2"/>
              </a:rPr>
              <a:t>]</a:t>
            </a:r>
            <a:br>
              <a:rPr lang="en-US" altLang="en-US" sz="40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Symbol" panose="05050102010706020507" pitchFamily="18" charset="2"/>
              </a:rPr>
            </a:br>
            <a:r>
              <a:rPr lang="en-US" altLang="en-US" sz="40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Symbol" panose="05050102010706020507" pitchFamily="18" charset="2"/>
              </a:rPr>
              <a:t>   </a:t>
            </a:r>
            <a:r>
              <a:rPr lang="en-US" altLang="en-US" sz="4000" b="1" dirty="0">
                <a:solidFill>
                  <a:schemeClr val="accent6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Symbol" panose="05050102010706020507" pitchFamily="18" charset="2"/>
              </a:rPr>
              <a:t>t</a:t>
            </a:r>
            <a:r>
              <a:rPr lang="en-US" altLang="en-US" sz="4000" dirty="0">
                <a:solidFill>
                  <a:srgbClr val="00197D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Symbol" panose="05050102010706020507" pitchFamily="18" charset="2"/>
              </a:rPr>
              <a:t>	</a:t>
            </a:r>
            <a:endParaRPr lang="en-US" altLang="en-US" sz="4000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4394379" y="3635337"/>
            <a:ext cx="1699768" cy="1435951"/>
          </a:xfrm>
          <a:prstGeom prst="ellipse">
            <a:avLst/>
          </a:prstGeom>
          <a:noFill/>
          <a:ln w="571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" name="Rounded Rectangle 27"/>
          <p:cNvSpPr/>
          <p:nvPr/>
        </p:nvSpPr>
        <p:spPr>
          <a:xfrm>
            <a:off x="233362" y="5249598"/>
            <a:ext cx="11721571" cy="147637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The “Reaction Rate” would be the </a:t>
            </a:r>
            <a:r>
              <a:rPr lang="en-US" sz="3200" b="1" u="sng" dirty="0">
                <a:solidFill>
                  <a:schemeClr val="tx1"/>
                </a:solidFill>
              </a:rPr>
              <a:t>same </a:t>
            </a:r>
            <a:r>
              <a:rPr lang="en-US" sz="3200" b="1" dirty="0">
                <a:solidFill>
                  <a:schemeClr val="tx1"/>
                </a:solidFill>
              </a:rPr>
              <a:t>as the rate of appearance of O</a:t>
            </a:r>
            <a:r>
              <a:rPr lang="en-US" sz="3200" b="1" baseline="-25000" dirty="0">
                <a:solidFill>
                  <a:schemeClr val="tx1"/>
                </a:solidFill>
              </a:rPr>
              <a:t>2</a:t>
            </a:r>
            <a:r>
              <a:rPr lang="en-US" sz="3200" b="1" dirty="0">
                <a:solidFill>
                  <a:schemeClr val="tx1"/>
                </a:solidFill>
              </a:rPr>
              <a:t> = 1.63 x 10</a:t>
            </a:r>
            <a:r>
              <a:rPr lang="en-US" sz="3200" b="1" baseline="30000" dirty="0">
                <a:solidFill>
                  <a:schemeClr val="tx1"/>
                </a:solidFill>
              </a:rPr>
              <a:t>6</a:t>
            </a:r>
            <a:r>
              <a:rPr lang="en-US" sz="3200" b="1" baseline="-25000" dirty="0">
                <a:solidFill>
                  <a:schemeClr val="tx1"/>
                </a:solidFill>
              </a:rPr>
              <a:t> ,</a:t>
            </a:r>
            <a:r>
              <a:rPr lang="en-US" sz="3200" b="1" dirty="0">
                <a:solidFill>
                  <a:schemeClr val="tx1"/>
                </a:solidFill>
              </a:rPr>
              <a:t> which was the </a:t>
            </a:r>
            <a:r>
              <a:rPr lang="en-US" sz="3200" b="1" u="sng" dirty="0">
                <a:solidFill>
                  <a:schemeClr val="tx1"/>
                </a:solidFill>
              </a:rPr>
              <a:t>same</a:t>
            </a:r>
            <a:r>
              <a:rPr lang="en-US" sz="3200" b="1" dirty="0">
                <a:solidFill>
                  <a:schemeClr val="tx1"/>
                </a:solidFill>
              </a:rPr>
              <a:t> as the other two parts earlier! See how that works out?</a:t>
            </a:r>
            <a:endParaRPr lang="en-US" sz="3200" b="1" baseline="30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371358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  <p:bldP spid="2" grpId="0" animBg="1"/>
      <p:bldP spid="15" grpId="0" animBg="1"/>
      <p:bldP spid="17" grpId="0" animBg="1"/>
      <p:bldP spid="18" grpId="0" animBg="1"/>
      <p:bldP spid="22" grpId="0" animBg="1"/>
      <p:bldP spid="19" grpId="0" animBg="1"/>
      <p:bldP spid="23" grpId="0" build="allAtOnce"/>
      <p:bldP spid="23" grpId="1" build="allAtOnce"/>
      <p:bldP spid="21" grpId="0" build="allAtOnce"/>
      <p:bldP spid="24" grpId="0"/>
      <p:bldP spid="26" grpId="0"/>
      <p:bldP spid="26" grpId="1"/>
      <p:bldP spid="25" grpId="0"/>
      <p:bldP spid="27" grpId="0" animBg="1"/>
      <p:bldP spid="28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15875" y="0"/>
            <a:ext cx="9144000" cy="1143000"/>
          </a:xfrm>
        </p:spPr>
        <p:txBody>
          <a:bodyPr/>
          <a:lstStyle/>
          <a:p>
            <a:pPr algn="l"/>
            <a:r>
              <a:rPr lang="en-US" altLang="en-US" u="sng" dirty="0">
                <a:latin typeface="Impact" panose="020B0806030902050204" pitchFamily="34" charset="0"/>
              </a:rPr>
              <a:t>Practice Problem #2</a:t>
            </a:r>
          </a:p>
        </p:txBody>
      </p:sp>
      <p:sp>
        <p:nvSpPr>
          <p:cNvPr id="45059" name="Rectangle 4"/>
          <p:cNvSpPr>
            <a:spLocks noChangeArrowheads="1"/>
          </p:cNvSpPr>
          <p:nvPr/>
        </p:nvSpPr>
        <p:spPr bwMode="auto">
          <a:xfrm>
            <a:off x="439738" y="1306513"/>
            <a:ext cx="11282362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28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1000"/>
              </a:spcBef>
              <a:buFontTx/>
              <a:buNone/>
            </a:pPr>
            <a:r>
              <a:rPr lang="en-US" altLang="en-US" sz="4400" b="1">
                <a:solidFill>
                  <a:srgbClr val="000000"/>
                </a:solidFill>
              </a:rPr>
              <a:t>Write the rate expression for the following Rxn:</a:t>
            </a:r>
            <a:br>
              <a:rPr lang="en-US" altLang="en-US" sz="4400" b="1">
                <a:solidFill>
                  <a:srgbClr val="000000"/>
                </a:solidFill>
              </a:rPr>
            </a:br>
            <a:r>
              <a:rPr lang="en-US" altLang="en-US" sz="4400" b="1">
                <a:solidFill>
                  <a:srgbClr val="000000"/>
                </a:solidFill>
              </a:rPr>
              <a:t> 4Fe </a:t>
            </a:r>
            <a:r>
              <a:rPr lang="en-US" altLang="en-US" sz="4400" b="1">
                <a:solidFill>
                  <a:srgbClr val="000000"/>
                </a:solidFill>
                <a:sym typeface="Wingdings" panose="05000000000000000000" pitchFamily="2" charset="2"/>
              </a:rPr>
              <a:t>+ 3O</a:t>
            </a:r>
            <a:r>
              <a:rPr lang="en-US" altLang="en-US" sz="4400" b="1" baseline="-25000">
                <a:solidFill>
                  <a:srgbClr val="000000"/>
                </a:solidFill>
                <a:sym typeface="Wingdings" panose="05000000000000000000" pitchFamily="2" charset="2"/>
              </a:rPr>
              <a:t>2</a:t>
            </a:r>
            <a:r>
              <a:rPr lang="en-US" altLang="en-US" sz="4400" b="1">
                <a:solidFill>
                  <a:srgbClr val="000000"/>
                </a:solidFill>
                <a:sym typeface="Wingdings" panose="05000000000000000000" pitchFamily="2" charset="2"/>
              </a:rPr>
              <a:t>  2Fe</a:t>
            </a:r>
            <a:r>
              <a:rPr lang="en-US" altLang="en-US" sz="4400" b="1" baseline="-25000">
                <a:solidFill>
                  <a:srgbClr val="000000"/>
                </a:solidFill>
                <a:sym typeface="Wingdings" panose="05000000000000000000" pitchFamily="2" charset="2"/>
              </a:rPr>
              <a:t>2</a:t>
            </a:r>
            <a:r>
              <a:rPr lang="en-US" altLang="en-US" sz="4400" b="1">
                <a:solidFill>
                  <a:srgbClr val="000000"/>
                </a:solidFill>
                <a:sym typeface="Wingdings" panose="05000000000000000000" pitchFamily="2" charset="2"/>
              </a:rPr>
              <a:t>O</a:t>
            </a:r>
            <a:r>
              <a:rPr lang="en-US" altLang="en-US" sz="4400" b="1" baseline="-25000">
                <a:solidFill>
                  <a:srgbClr val="000000"/>
                </a:solidFill>
                <a:sym typeface="Wingdings" panose="05000000000000000000" pitchFamily="2" charset="2"/>
              </a:rPr>
              <a:t>3</a:t>
            </a:r>
            <a:endParaRPr lang="en-US" altLang="en-US" sz="2800" b="1" baseline="-25000">
              <a:solidFill>
                <a:srgbClr val="000000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676400" y="3352800"/>
            <a:ext cx="10298113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dirty="0">
                <a:solidFill>
                  <a:srgbClr val="002060"/>
                </a:solidFill>
                <a:latin typeface="Arial" panose="020B0604020202020204" pitchFamily="34" charset="0"/>
              </a:rPr>
              <a:t>Rate = - 1 </a:t>
            </a:r>
            <a:r>
              <a:rPr lang="en-US" altLang="en-US" sz="4000" dirty="0">
                <a:solidFill>
                  <a:srgbClr val="00197D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[Fe]   =  - 1 [O</a:t>
            </a:r>
            <a:r>
              <a:rPr lang="en-US" altLang="en-US" sz="4000" baseline="-25000" dirty="0">
                <a:solidFill>
                  <a:srgbClr val="00197D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2</a:t>
            </a:r>
            <a:r>
              <a:rPr lang="en-US" altLang="en-US" sz="4000" dirty="0">
                <a:solidFill>
                  <a:srgbClr val="00197D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]  =  1 [Fe</a:t>
            </a:r>
            <a:r>
              <a:rPr lang="en-US" altLang="en-US" sz="4000" baseline="-25000" dirty="0">
                <a:solidFill>
                  <a:srgbClr val="00197D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2</a:t>
            </a:r>
            <a:r>
              <a:rPr lang="en-US" altLang="en-US" sz="4000" dirty="0">
                <a:solidFill>
                  <a:srgbClr val="00197D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O</a:t>
            </a:r>
            <a:r>
              <a:rPr lang="en-US" altLang="en-US" sz="4000" baseline="-25000" dirty="0">
                <a:solidFill>
                  <a:srgbClr val="00197D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3</a:t>
            </a:r>
            <a:r>
              <a:rPr lang="en-US" altLang="en-US" sz="4000" dirty="0">
                <a:solidFill>
                  <a:srgbClr val="00197D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] </a:t>
            </a:r>
            <a:br>
              <a:rPr lang="en-US" altLang="en-US" sz="4000" dirty="0">
                <a:solidFill>
                  <a:srgbClr val="00197D"/>
                </a:solidFill>
                <a:latin typeface="Arial" panose="020B0604020202020204" pitchFamily="34" charset="0"/>
                <a:sym typeface="Symbol" panose="05050102010706020507" pitchFamily="18" charset="2"/>
              </a:rPr>
            </a:br>
            <a:r>
              <a:rPr lang="en-US" altLang="en-US" sz="4000" dirty="0">
                <a:solidFill>
                  <a:srgbClr val="00197D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             4   t	         3   t 	       2     t</a:t>
            </a:r>
            <a:endParaRPr lang="en-US" altLang="en-US" sz="4000" dirty="0">
              <a:latin typeface="Arial" panose="020B0604020202020204" pitchFamily="34" charset="0"/>
            </a:endParaRPr>
          </a:p>
        </p:txBody>
      </p:sp>
      <p:sp>
        <p:nvSpPr>
          <p:cNvPr id="14" name="Line 11"/>
          <p:cNvSpPr>
            <a:spLocks noChangeShapeType="1"/>
          </p:cNvSpPr>
          <p:nvPr/>
        </p:nvSpPr>
        <p:spPr bwMode="auto">
          <a:xfrm>
            <a:off x="3581400" y="4038600"/>
            <a:ext cx="1981200" cy="0"/>
          </a:xfrm>
          <a:prstGeom prst="line">
            <a:avLst/>
          </a:prstGeom>
          <a:noFill/>
          <a:ln w="476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Line 11"/>
          <p:cNvSpPr>
            <a:spLocks noChangeShapeType="1"/>
          </p:cNvSpPr>
          <p:nvPr/>
        </p:nvSpPr>
        <p:spPr bwMode="auto">
          <a:xfrm>
            <a:off x="8839200" y="4038600"/>
            <a:ext cx="2771775" cy="0"/>
          </a:xfrm>
          <a:prstGeom prst="line">
            <a:avLst/>
          </a:prstGeom>
          <a:noFill/>
          <a:ln w="476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1"/>
          <p:cNvSpPr>
            <a:spLocks noChangeShapeType="1"/>
          </p:cNvSpPr>
          <p:nvPr/>
        </p:nvSpPr>
        <p:spPr bwMode="auto">
          <a:xfrm>
            <a:off x="6324600" y="4038600"/>
            <a:ext cx="2065338" cy="0"/>
          </a:xfrm>
          <a:prstGeom prst="line">
            <a:avLst/>
          </a:prstGeom>
          <a:noFill/>
          <a:ln w="476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allAtOnce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89088" y="900113"/>
            <a:ext cx="10298112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dirty="0">
                <a:solidFill>
                  <a:srgbClr val="002060"/>
                </a:solidFill>
                <a:latin typeface="Arial" panose="020B0604020202020204" pitchFamily="34" charset="0"/>
              </a:rPr>
              <a:t>Rate = - 1 </a:t>
            </a:r>
            <a:r>
              <a:rPr lang="en-US" altLang="en-US" sz="4000" dirty="0">
                <a:solidFill>
                  <a:srgbClr val="00197D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[Fe]   =  - 1 [O</a:t>
            </a:r>
            <a:r>
              <a:rPr lang="en-US" altLang="en-US" sz="4000" baseline="-25000" dirty="0">
                <a:solidFill>
                  <a:srgbClr val="00197D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2</a:t>
            </a:r>
            <a:r>
              <a:rPr lang="en-US" altLang="en-US" sz="4000" dirty="0">
                <a:solidFill>
                  <a:srgbClr val="00197D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]  =  1 [Fe</a:t>
            </a:r>
            <a:r>
              <a:rPr lang="en-US" altLang="en-US" sz="4000" baseline="-25000" dirty="0">
                <a:solidFill>
                  <a:srgbClr val="00197D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2</a:t>
            </a:r>
            <a:r>
              <a:rPr lang="en-US" altLang="en-US" sz="4000" dirty="0">
                <a:solidFill>
                  <a:srgbClr val="00197D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O</a:t>
            </a:r>
            <a:r>
              <a:rPr lang="en-US" altLang="en-US" sz="4000" baseline="-25000" dirty="0">
                <a:solidFill>
                  <a:srgbClr val="00197D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3</a:t>
            </a:r>
            <a:r>
              <a:rPr lang="en-US" altLang="en-US" sz="4000" dirty="0">
                <a:solidFill>
                  <a:srgbClr val="00197D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] </a:t>
            </a:r>
            <a:br>
              <a:rPr lang="en-US" altLang="en-US" sz="4000" dirty="0">
                <a:solidFill>
                  <a:srgbClr val="00197D"/>
                </a:solidFill>
                <a:latin typeface="Arial" panose="020B0604020202020204" pitchFamily="34" charset="0"/>
                <a:sym typeface="Symbol" panose="05050102010706020507" pitchFamily="18" charset="2"/>
              </a:rPr>
            </a:br>
            <a:r>
              <a:rPr lang="en-US" altLang="en-US" sz="4000" dirty="0">
                <a:solidFill>
                  <a:srgbClr val="00197D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             4    t	         3   t 	       2     t</a:t>
            </a:r>
            <a:endParaRPr lang="en-US" altLang="en-US" sz="4000" dirty="0">
              <a:latin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550" y="2286000"/>
            <a:ext cx="11982450" cy="3810000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The appearance of Fe</a:t>
            </a:r>
            <a:r>
              <a:rPr lang="en-US" altLang="en-US" sz="3600" baseline="-25000" dirty="0"/>
              <a:t>2</a:t>
            </a:r>
            <a:r>
              <a:rPr lang="en-US" altLang="en-US" sz="3600" dirty="0"/>
              <a:t>O</a:t>
            </a:r>
            <a:r>
              <a:rPr lang="en-US" altLang="en-US" sz="3600" baseline="-25000" dirty="0"/>
              <a:t>3</a:t>
            </a:r>
            <a:r>
              <a:rPr lang="en-US" altLang="en-US" sz="3600" dirty="0"/>
              <a:t> occurs at a rate of 7.05 x 10</a:t>
            </a:r>
            <a:r>
              <a:rPr lang="en-US" altLang="en-US" sz="3600" baseline="30000" dirty="0"/>
              <a:t>-2</a:t>
            </a:r>
            <a:r>
              <a:rPr lang="en-US" altLang="en-US" sz="3600" baseline="-25000" dirty="0"/>
              <a:t> </a:t>
            </a:r>
            <a:r>
              <a:rPr lang="en-US" altLang="en-US" sz="3600" dirty="0"/>
              <a:t>Ms</a:t>
            </a:r>
            <a:r>
              <a:rPr lang="en-US" altLang="en-US" sz="3600" baseline="30000" dirty="0"/>
              <a:t>-1</a:t>
            </a:r>
            <a:r>
              <a:rPr lang="en-US" altLang="en-US" sz="3600" dirty="0"/>
              <a:t>. What is the rate of O</a:t>
            </a:r>
            <a:r>
              <a:rPr lang="en-US" altLang="en-US" sz="3600" baseline="-25000" dirty="0"/>
              <a:t>2</a:t>
            </a:r>
            <a:r>
              <a:rPr lang="en-US" altLang="en-US" sz="3600" dirty="0"/>
              <a:t> and Fe disappearance.</a:t>
            </a:r>
            <a:br>
              <a:rPr lang="en-US" altLang="en-US" dirty="0"/>
            </a:br>
            <a:r>
              <a:rPr lang="en-US" altLang="en-US" sz="2000" dirty="0"/>
              <a:t>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3600" dirty="0">
                <a:solidFill>
                  <a:srgbClr val="00197D"/>
                </a:solidFill>
                <a:sym typeface="Symbol" panose="05050102010706020507" pitchFamily="18" charset="2"/>
              </a:rPr>
              <a:t>1 </a:t>
            </a:r>
            <a:r>
              <a:rPr lang="en-US" altLang="en-US" sz="3600" dirty="0">
                <a:solidFill>
                  <a:srgbClr val="002060"/>
                </a:solidFill>
              </a:rPr>
              <a:t>[</a:t>
            </a:r>
            <a:r>
              <a:rPr lang="en-US" altLang="en-US" sz="3600" b="1" dirty="0">
                <a:solidFill>
                  <a:srgbClr val="00B050"/>
                </a:solidFill>
              </a:rPr>
              <a:t>7.05x 10</a:t>
            </a:r>
            <a:r>
              <a:rPr lang="en-US" altLang="en-US" sz="3600" b="1" baseline="30000" dirty="0">
                <a:solidFill>
                  <a:srgbClr val="00B050"/>
                </a:solidFill>
              </a:rPr>
              <a:t>-2</a:t>
            </a:r>
            <a:r>
              <a:rPr lang="en-US" altLang="en-US" sz="3600" b="1" dirty="0">
                <a:solidFill>
                  <a:srgbClr val="00B050"/>
                </a:solidFill>
              </a:rPr>
              <a:t>Ms</a:t>
            </a:r>
            <a:r>
              <a:rPr lang="en-US" altLang="en-US" sz="3600" b="1" baseline="30000" dirty="0">
                <a:solidFill>
                  <a:srgbClr val="00B050"/>
                </a:solidFill>
              </a:rPr>
              <a:t>-1</a:t>
            </a:r>
            <a:r>
              <a:rPr lang="en-US" altLang="en-US" sz="3600" dirty="0">
                <a:solidFill>
                  <a:srgbClr val="00197D"/>
                </a:solidFill>
                <a:sym typeface="Symbol" panose="05050102010706020507" pitchFamily="18" charset="2"/>
              </a:rPr>
              <a:t>] =    -1 [O</a:t>
            </a:r>
            <a:r>
              <a:rPr lang="en-US" altLang="en-US" sz="3600" baseline="-25000" dirty="0">
                <a:solidFill>
                  <a:srgbClr val="00197D"/>
                </a:solidFill>
                <a:sym typeface="Symbol" panose="05050102010706020507" pitchFamily="18" charset="2"/>
              </a:rPr>
              <a:t>2</a:t>
            </a:r>
            <a:r>
              <a:rPr lang="en-US" altLang="en-US" sz="3600" dirty="0">
                <a:solidFill>
                  <a:srgbClr val="00197D"/>
                </a:solidFill>
                <a:sym typeface="Symbol" panose="05050102010706020507" pitchFamily="18" charset="2"/>
              </a:rPr>
              <a:t>]</a:t>
            </a:r>
            <a:br>
              <a:rPr lang="en-US" altLang="en-US" sz="3600" baseline="30000" dirty="0">
                <a:solidFill>
                  <a:srgbClr val="000000"/>
                </a:solidFill>
              </a:rPr>
            </a:br>
            <a:r>
              <a:rPr lang="en-US" altLang="en-US" sz="3600" dirty="0">
                <a:solidFill>
                  <a:srgbClr val="00197D"/>
                </a:solidFill>
                <a:sym typeface="Symbol" panose="05050102010706020507" pitchFamily="18" charset="2"/>
              </a:rPr>
              <a:t>2                                     3   t</a:t>
            </a:r>
          </a:p>
        </p:txBody>
      </p:sp>
      <p:sp>
        <p:nvSpPr>
          <p:cNvPr id="6" name="Line 11"/>
          <p:cNvSpPr>
            <a:spLocks noChangeShapeType="1"/>
          </p:cNvSpPr>
          <p:nvPr/>
        </p:nvSpPr>
        <p:spPr bwMode="auto">
          <a:xfrm>
            <a:off x="3505200" y="1600200"/>
            <a:ext cx="2209800" cy="0"/>
          </a:xfrm>
          <a:prstGeom prst="line">
            <a:avLst/>
          </a:prstGeom>
          <a:noFill/>
          <a:ln w="476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Line 11"/>
          <p:cNvSpPr>
            <a:spLocks noChangeShapeType="1"/>
          </p:cNvSpPr>
          <p:nvPr/>
        </p:nvSpPr>
        <p:spPr bwMode="auto">
          <a:xfrm>
            <a:off x="8839200" y="1600200"/>
            <a:ext cx="2801938" cy="0"/>
          </a:xfrm>
          <a:prstGeom prst="line">
            <a:avLst/>
          </a:prstGeom>
          <a:noFill/>
          <a:ln w="476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Line 11"/>
          <p:cNvSpPr>
            <a:spLocks noChangeShapeType="1"/>
          </p:cNvSpPr>
          <p:nvPr/>
        </p:nvSpPr>
        <p:spPr bwMode="auto">
          <a:xfrm>
            <a:off x="6400800" y="1600200"/>
            <a:ext cx="1752600" cy="0"/>
          </a:xfrm>
          <a:prstGeom prst="line">
            <a:avLst/>
          </a:prstGeom>
          <a:noFill/>
          <a:ln w="476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4500563" y="4411663"/>
            <a:ext cx="15240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12" name="Rectangle 2"/>
          <p:cNvSpPr>
            <a:spLocks noGrp="1" noChangeArrowheads="1"/>
          </p:cNvSpPr>
          <p:nvPr>
            <p:ph type="title"/>
          </p:nvPr>
        </p:nvSpPr>
        <p:spPr>
          <a:xfrm>
            <a:off x="15875" y="0"/>
            <a:ext cx="9144000" cy="1143000"/>
          </a:xfrm>
        </p:spPr>
        <p:txBody>
          <a:bodyPr/>
          <a:lstStyle/>
          <a:p>
            <a:pPr algn="l"/>
            <a:r>
              <a:rPr lang="en-US" altLang="en-US" u="sng" dirty="0">
                <a:latin typeface="Impact" panose="020B0806030902050204" pitchFamily="34" charset="0"/>
              </a:rPr>
              <a:t>Practice Problem #2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694488" y="4006850"/>
            <a:ext cx="42259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chemeClr val="accent6"/>
                </a:solidFill>
                <a:sym typeface="Symbol" panose="05050102010706020507" pitchFamily="18" charset="2"/>
              </a:rPr>
              <a:t>Rate O</a:t>
            </a:r>
            <a:r>
              <a:rPr lang="en-US" altLang="en-US" sz="3600" b="1" baseline="-25000" dirty="0">
                <a:solidFill>
                  <a:schemeClr val="accent6"/>
                </a:solidFill>
                <a:sym typeface="Symbol" panose="05050102010706020507" pitchFamily="18" charset="2"/>
              </a:rPr>
              <a:t>2 </a:t>
            </a:r>
            <a:r>
              <a:rPr lang="en-US" altLang="en-US" sz="3600" dirty="0">
                <a:solidFill>
                  <a:srgbClr val="00197D"/>
                </a:solidFill>
                <a:sym typeface="Symbol" panose="05050102010706020507" pitchFamily="18" charset="2"/>
              </a:rPr>
              <a:t>= - </a:t>
            </a:r>
            <a:r>
              <a:rPr lang="en-US" altLang="en-US" sz="3600" dirty="0">
                <a:sym typeface="Symbol" panose="05050102010706020507" pitchFamily="18" charset="2"/>
              </a:rPr>
              <a:t>0.106 </a:t>
            </a:r>
            <a:r>
              <a:rPr lang="en-US" altLang="en-US" sz="3600" dirty="0"/>
              <a:t>Ms</a:t>
            </a:r>
            <a:r>
              <a:rPr lang="en-US" altLang="en-US" sz="3600" baseline="30000" dirty="0"/>
              <a:t>-1</a:t>
            </a:r>
            <a:endParaRPr lang="en-US" altLang="en-US" sz="3600" dirty="0"/>
          </a:p>
        </p:txBody>
      </p:sp>
      <p:sp>
        <p:nvSpPr>
          <p:cNvPr id="2" name="Oval 1"/>
          <p:cNvSpPr/>
          <p:nvPr/>
        </p:nvSpPr>
        <p:spPr>
          <a:xfrm>
            <a:off x="4191000" y="2238375"/>
            <a:ext cx="1162050" cy="792163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8678863" y="625475"/>
            <a:ext cx="3208337" cy="1636713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3952875" y="2851150"/>
            <a:ext cx="835025" cy="792163"/>
          </a:xfrm>
          <a:prstGeom prst="ellipse">
            <a:avLst/>
          </a:prstGeom>
          <a:noFill/>
          <a:ln w="571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6062663" y="644525"/>
            <a:ext cx="2387600" cy="1647825"/>
          </a:xfrm>
          <a:prstGeom prst="ellipse">
            <a:avLst/>
          </a:prstGeom>
          <a:noFill/>
          <a:ln w="571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4719638" y="3805238"/>
            <a:ext cx="1398587" cy="1336675"/>
          </a:xfrm>
          <a:custGeom>
            <a:avLst/>
            <a:gdLst>
              <a:gd name="connsiteX0" fmla="*/ 430329 w 1398517"/>
              <a:gd name="connsiteY0" fmla="*/ 26894 h 1335948"/>
              <a:gd name="connsiteX1" fmla="*/ 53811 w 1398517"/>
              <a:gd name="connsiteY1" fmla="*/ 94129 h 1335948"/>
              <a:gd name="connsiteX2" fmla="*/ 13470 w 1398517"/>
              <a:gd name="connsiteY2" fmla="*/ 121023 h 1335948"/>
              <a:gd name="connsiteX3" fmla="*/ 23 w 1398517"/>
              <a:gd name="connsiteY3" fmla="*/ 174811 h 1335948"/>
              <a:gd name="connsiteX4" fmla="*/ 26917 w 1398517"/>
              <a:gd name="connsiteY4" fmla="*/ 564776 h 1335948"/>
              <a:gd name="connsiteX5" fmla="*/ 40364 w 1398517"/>
              <a:gd name="connsiteY5" fmla="*/ 605117 h 1335948"/>
              <a:gd name="connsiteX6" fmla="*/ 147941 w 1398517"/>
              <a:gd name="connsiteY6" fmla="*/ 658906 h 1335948"/>
              <a:gd name="connsiteX7" fmla="*/ 309305 w 1398517"/>
              <a:gd name="connsiteY7" fmla="*/ 685800 h 1335948"/>
              <a:gd name="connsiteX8" fmla="*/ 336199 w 1398517"/>
              <a:gd name="connsiteY8" fmla="*/ 753035 h 1335948"/>
              <a:gd name="connsiteX9" fmla="*/ 376541 w 1398517"/>
              <a:gd name="connsiteY9" fmla="*/ 806823 h 1335948"/>
              <a:gd name="connsiteX10" fmla="*/ 403435 w 1398517"/>
              <a:gd name="connsiteY10" fmla="*/ 847164 h 1335948"/>
              <a:gd name="connsiteX11" fmla="*/ 457223 w 1398517"/>
              <a:gd name="connsiteY11" fmla="*/ 995082 h 1335948"/>
              <a:gd name="connsiteX12" fmla="*/ 470670 w 1398517"/>
              <a:gd name="connsiteY12" fmla="*/ 1183341 h 1335948"/>
              <a:gd name="connsiteX13" fmla="*/ 497564 w 1398517"/>
              <a:gd name="connsiteY13" fmla="*/ 1223682 h 1335948"/>
              <a:gd name="connsiteX14" fmla="*/ 699270 w 1398517"/>
              <a:gd name="connsiteY14" fmla="*/ 1304364 h 1335948"/>
              <a:gd name="connsiteX15" fmla="*/ 753058 w 1398517"/>
              <a:gd name="connsiteY15" fmla="*/ 1331258 h 1335948"/>
              <a:gd name="connsiteX16" fmla="*/ 968211 w 1398517"/>
              <a:gd name="connsiteY16" fmla="*/ 1290917 h 1335948"/>
              <a:gd name="connsiteX17" fmla="*/ 1021999 w 1398517"/>
              <a:gd name="connsiteY17" fmla="*/ 1277470 h 1335948"/>
              <a:gd name="connsiteX18" fmla="*/ 1116129 w 1398517"/>
              <a:gd name="connsiteY18" fmla="*/ 1223682 h 1335948"/>
              <a:gd name="connsiteX19" fmla="*/ 1196811 w 1398517"/>
              <a:gd name="connsiteY19" fmla="*/ 1183341 h 1335948"/>
              <a:gd name="connsiteX20" fmla="*/ 1344729 w 1398517"/>
              <a:gd name="connsiteY20" fmla="*/ 1008529 h 1335948"/>
              <a:gd name="connsiteX21" fmla="*/ 1358176 w 1398517"/>
              <a:gd name="connsiteY21" fmla="*/ 954741 h 1335948"/>
              <a:gd name="connsiteX22" fmla="*/ 1385070 w 1398517"/>
              <a:gd name="connsiteY22" fmla="*/ 887506 h 1335948"/>
              <a:gd name="connsiteX23" fmla="*/ 1398517 w 1398517"/>
              <a:gd name="connsiteY23" fmla="*/ 779929 h 1335948"/>
              <a:gd name="connsiteX24" fmla="*/ 1371623 w 1398517"/>
              <a:gd name="connsiteY24" fmla="*/ 578223 h 1335948"/>
              <a:gd name="connsiteX25" fmla="*/ 1358176 w 1398517"/>
              <a:gd name="connsiteY25" fmla="*/ 537882 h 1335948"/>
              <a:gd name="connsiteX26" fmla="*/ 1331282 w 1398517"/>
              <a:gd name="connsiteY26" fmla="*/ 497541 h 1335948"/>
              <a:gd name="connsiteX27" fmla="*/ 1304388 w 1398517"/>
              <a:gd name="connsiteY27" fmla="*/ 376517 h 1335948"/>
              <a:gd name="connsiteX28" fmla="*/ 1277493 w 1398517"/>
              <a:gd name="connsiteY28" fmla="*/ 295835 h 1335948"/>
              <a:gd name="connsiteX29" fmla="*/ 1237152 w 1398517"/>
              <a:gd name="connsiteY29" fmla="*/ 161364 h 1335948"/>
              <a:gd name="connsiteX30" fmla="*/ 1223705 w 1398517"/>
              <a:gd name="connsiteY30" fmla="*/ 67235 h 1335948"/>
              <a:gd name="connsiteX31" fmla="*/ 1183364 w 1398517"/>
              <a:gd name="connsiteY31" fmla="*/ 40341 h 1335948"/>
              <a:gd name="connsiteX32" fmla="*/ 1021999 w 1398517"/>
              <a:gd name="connsiteY32" fmla="*/ 0 h 1335948"/>
              <a:gd name="connsiteX33" fmla="*/ 430329 w 1398517"/>
              <a:gd name="connsiteY33" fmla="*/ 26894 h 1335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1398517" h="1335948">
                <a:moveTo>
                  <a:pt x="430329" y="26894"/>
                </a:moveTo>
                <a:cubicBezTo>
                  <a:pt x="268964" y="42582"/>
                  <a:pt x="201892" y="-11643"/>
                  <a:pt x="53811" y="94129"/>
                </a:cubicBezTo>
                <a:cubicBezTo>
                  <a:pt x="40660" y="103523"/>
                  <a:pt x="26917" y="112058"/>
                  <a:pt x="13470" y="121023"/>
                </a:cubicBezTo>
                <a:cubicBezTo>
                  <a:pt x="8988" y="138952"/>
                  <a:pt x="-537" y="156338"/>
                  <a:pt x="23" y="174811"/>
                </a:cubicBezTo>
                <a:cubicBezTo>
                  <a:pt x="3970" y="305048"/>
                  <a:pt x="14755" y="435048"/>
                  <a:pt x="26917" y="564776"/>
                </a:cubicBezTo>
                <a:cubicBezTo>
                  <a:pt x="28240" y="578889"/>
                  <a:pt x="31509" y="594049"/>
                  <a:pt x="40364" y="605117"/>
                </a:cubicBezTo>
                <a:cubicBezTo>
                  <a:pt x="57114" y="626055"/>
                  <a:pt x="130933" y="654904"/>
                  <a:pt x="147941" y="658906"/>
                </a:cubicBezTo>
                <a:cubicBezTo>
                  <a:pt x="201021" y="671396"/>
                  <a:pt x="255517" y="676835"/>
                  <a:pt x="309305" y="685800"/>
                </a:cubicBezTo>
                <a:cubicBezTo>
                  <a:pt x="318270" y="708212"/>
                  <a:pt x="324476" y="731935"/>
                  <a:pt x="336199" y="753035"/>
                </a:cubicBezTo>
                <a:cubicBezTo>
                  <a:pt x="347083" y="772626"/>
                  <a:pt x="363514" y="788586"/>
                  <a:pt x="376541" y="806823"/>
                </a:cubicBezTo>
                <a:cubicBezTo>
                  <a:pt x="385935" y="819974"/>
                  <a:pt x="395417" y="833132"/>
                  <a:pt x="403435" y="847164"/>
                </a:cubicBezTo>
                <a:cubicBezTo>
                  <a:pt x="438995" y="909395"/>
                  <a:pt x="434471" y="915449"/>
                  <a:pt x="457223" y="995082"/>
                </a:cubicBezTo>
                <a:cubicBezTo>
                  <a:pt x="461705" y="1057835"/>
                  <a:pt x="459737" y="1121385"/>
                  <a:pt x="470670" y="1183341"/>
                </a:cubicBezTo>
                <a:cubicBezTo>
                  <a:pt x="473479" y="1199256"/>
                  <a:pt x="485401" y="1213040"/>
                  <a:pt x="497564" y="1223682"/>
                </a:cubicBezTo>
                <a:cubicBezTo>
                  <a:pt x="575907" y="1292233"/>
                  <a:pt x="593645" y="1280892"/>
                  <a:pt x="699270" y="1304364"/>
                </a:cubicBezTo>
                <a:cubicBezTo>
                  <a:pt x="717199" y="1313329"/>
                  <a:pt x="733051" y="1330008"/>
                  <a:pt x="753058" y="1331258"/>
                </a:cubicBezTo>
                <a:cubicBezTo>
                  <a:pt x="952472" y="1343721"/>
                  <a:pt x="859434" y="1331708"/>
                  <a:pt x="968211" y="1290917"/>
                </a:cubicBezTo>
                <a:cubicBezTo>
                  <a:pt x="985515" y="1284428"/>
                  <a:pt x="1004695" y="1283959"/>
                  <a:pt x="1021999" y="1277470"/>
                </a:cubicBezTo>
                <a:cubicBezTo>
                  <a:pt x="1086523" y="1253274"/>
                  <a:pt x="1062108" y="1253694"/>
                  <a:pt x="1116129" y="1223682"/>
                </a:cubicBezTo>
                <a:cubicBezTo>
                  <a:pt x="1142414" y="1209079"/>
                  <a:pt x="1173168" y="1201918"/>
                  <a:pt x="1196811" y="1183341"/>
                </a:cubicBezTo>
                <a:cubicBezTo>
                  <a:pt x="1292206" y="1108387"/>
                  <a:pt x="1294100" y="1092911"/>
                  <a:pt x="1344729" y="1008529"/>
                </a:cubicBezTo>
                <a:cubicBezTo>
                  <a:pt x="1349211" y="990600"/>
                  <a:pt x="1352332" y="972274"/>
                  <a:pt x="1358176" y="954741"/>
                </a:cubicBezTo>
                <a:cubicBezTo>
                  <a:pt x="1365809" y="931842"/>
                  <a:pt x="1379642" y="911026"/>
                  <a:pt x="1385070" y="887506"/>
                </a:cubicBezTo>
                <a:cubicBezTo>
                  <a:pt x="1393196" y="852293"/>
                  <a:pt x="1394035" y="815788"/>
                  <a:pt x="1398517" y="779929"/>
                </a:cubicBezTo>
                <a:cubicBezTo>
                  <a:pt x="1387943" y="663612"/>
                  <a:pt x="1395381" y="661375"/>
                  <a:pt x="1371623" y="578223"/>
                </a:cubicBezTo>
                <a:cubicBezTo>
                  <a:pt x="1367729" y="564594"/>
                  <a:pt x="1364515" y="550560"/>
                  <a:pt x="1358176" y="537882"/>
                </a:cubicBezTo>
                <a:cubicBezTo>
                  <a:pt x="1350948" y="523427"/>
                  <a:pt x="1340247" y="510988"/>
                  <a:pt x="1331282" y="497541"/>
                </a:cubicBezTo>
                <a:cubicBezTo>
                  <a:pt x="1323606" y="459160"/>
                  <a:pt x="1315781" y="414493"/>
                  <a:pt x="1304388" y="376517"/>
                </a:cubicBezTo>
                <a:cubicBezTo>
                  <a:pt x="1296242" y="349364"/>
                  <a:pt x="1283053" y="323633"/>
                  <a:pt x="1277493" y="295835"/>
                </a:cubicBezTo>
                <a:cubicBezTo>
                  <a:pt x="1259312" y="204930"/>
                  <a:pt x="1272534" y="249821"/>
                  <a:pt x="1237152" y="161364"/>
                </a:cubicBezTo>
                <a:cubicBezTo>
                  <a:pt x="1232670" y="129988"/>
                  <a:pt x="1236578" y="96198"/>
                  <a:pt x="1223705" y="67235"/>
                </a:cubicBezTo>
                <a:cubicBezTo>
                  <a:pt x="1217141" y="52467"/>
                  <a:pt x="1197396" y="48359"/>
                  <a:pt x="1183364" y="40341"/>
                </a:cubicBezTo>
                <a:cubicBezTo>
                  <a:pt x="1111031" y="-992"/>
                  <a:pt x="1124628" y="12829"/>
                  <a:pt x="1021999" y="0"/>
                </a:cubicBezTo>
                <a:cubicBezTo>
                  <a:pt x="815829" y="9371"/>
                  <a:pt x="591694" y="11206"/>
                  <a:pt x="430329" y="26894"/>
                </a:cubicBezTo>
                <a:close/>
              </a:path>
            </a:pathLst>
          </a:custGeom>
          <a:noFill/>
          <a:ln w="571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8678863" y="2319338"/>
            <a:ext cx="3397250" cy="711200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Line 11"/>
          <p:cNvSpPr>
            <a:spLocks noChangeShapeType="1"/>
          </p:cNvSpPr>
          <p:nvPr/>
        </p:nvSpPr>
        <p:spPr bwMode="auto">
          <a:xfrm>
            <a:off x="352425" y="4378325"/>
            <a:ext cx="3600450" cy="33338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9026338" y="3063641"/>
                <a:ext cx="3115234" cy="796372"/>
              </a:xfrm>
              <a:prstGeom prst="rect">
                <a:avLst/>
              </a:prstGeom>
              <a:noFill/>
              <a:ln w="76200">
                <a:solidFill>
                  <a:srgbClr val="FF0000"/>
                </a:solidFill>
                <a:prstDash val="sysDot"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𝑻𝑯𝑰𝑺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𝑰𝑺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24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∆[</m:t>
                          </m:r>
                          <m:sSub>
                            <m:sSubPr>
                              <m:ctrlPr>
                                <a:rPr lang="en-US" sz="2400" b="1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1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𝑭𝒆</m:t>
                              </m:r>
                              <m:r>
                                <a:rPr lang="en-US" sz="2400" b="1" i="1" baseline="-2500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US" sz="2400" b="1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𝑶</m:t>
                              </m:r>
                            </m:e>
                            <m:sub>
                              <m:r>
                                <a:rPr lang="en-US" sz="2400" b="1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sub>
                          </m:sSub>
                          <m:r>
                            <a:rPr lang="en-US" sz="24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]</m:t>
                          </m:r>
                        </m:num>
                        <m:den>
                          <m:r>
                            <a:rPr lang="en-US" sz="24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sz="24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𝒕</m:t>
                          </m:r>
                        </m:den>
                      </m:f>
                    </m:oMath>
                  </m:oMathPara>
                </a14:m>
                <a:endParaRPr lang="en-US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26338" y="3063641"/>
                <a:ext cx="3115234" cy="79637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76200">
                <a:solidFill>
                  <a:srgbClr val="FF0000"/>
                </a:solidFill>
                <a:prstDash val="sysDot"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ounded Rectangle 23"/>
          <p:cNvSpPr/>
          <p:nvPr/>
        </p:nvSpPr>
        <p:spPr>
          <a:xfrm>
            <a:off x="233362" y="5334263"/>
            <a:ext cx="11721571" cy="147637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The “Reaction Rate” would be – </a:t>
            </a:r>
            <a:r>
              <a:rPr lang="en-US" sz="3200" b="1" baseline="30000" dirty="0">
                <a:solidFill>
                  <a:schemeClr val="tx1"/>
                </a:solidFill>
              </a:rPr>
              <a:t>1</a:t>
            </a:r>
            <a:r>
              <a:rPr lang="en-US" sz="3200" b="1" dirty="0">
                <a:solidFill>
                  <a:schemeClr val="tx1"/>
                </a:solidFill>
              </a:rPr>
              <a:t>/</a:t>
            </a:r>
            <a:r>
              <a:rPr lang="en-US" sz="3200" b="1" baseline="-25000" dirty="0">
                <a:solidFill>
                  <a:schemeClr val="tx1"/>
                </a:solidFill>
              </a:rPr>
              <a:t>3</a:t>
            </a:r>
            <a:r>
              <a:rPr lang="en-US" sz="3200" b="1" dirty="0">
                <a:solidFill>
                  <a:schemeClr val="tx1"/>
                </a:solidFill>
              </a:rPr>
              <a:t> the rate of disappearance of </a:t>
            </a:r>
            <a:br>
              <a:rPr lang="en-US" sz="3200" b="1" dirty="0">
                <a:solidFill>
                  <a:schemeClr val="tx1"/>
                </a:solidFill>
              </a:rPr>
            </a:br>
            <a:r>
              <a:rPr lang="en-US" sz="3200" b="1" dirty="0">
                <a:solidFill>
                  <a:schemeClr val="tx1"/>
                </a:solidFill>
              </a:rPr>
              <a:t>O</a:t>
            </a:r>
            <a:r>
              <a:rPr lang="en-US" sz="3200" b="1" baseline="-25000" dirty="0">
                <a:solidFill>
                  <a:schemeClr val="tx1"/>
                </a:solidFill>
              </a:rPr>
              <a:t>2</a:t>
            </a:r>
            <a:r>
              <a:rPr lang="en-US" sz="3200" b="1" dirty="0">
                <a:solidFill>
                  <a:schemeClr val="tx1"/>
                </a:solidFill>
              </a:rPr>
              <a:t> = 3.53 x 10</a:t>
            </a:r>
            <a:r>
              <a:rPr lang="en-US" sz="3200" b="1" baseline="30000" dirty="0">
                <a:solidFill>
                  <a:schemeClr val="tx1"/>
                </a:solidFill>
              </a:rPr>
              <a:t>-2</a:t>
            </a:r>
            <a:r>
              <a:rPr lang="en-US" sz="3200" b="1" baseline="-25000" dirty="0">
                <a:solidFill>
                  <a:schemeClr val="tx1"/>
                </a:solidFill>
              </a:rPr>
              <a:t>,</a:t>
            </a:r>
            <a:r>
              <a:rPr lang="en-US" sz="3200" b="1" dirty="0">
                <a:solidFill>
                  <a:schemeClr val="tx1"/>
                </a:solidFill>
              </a:rPr>
              <a:t> or ½ the rate of Fe</a:t>
            </a:r>
            <a:r>
              <a:rPr lang="en-US" sz="3200" b="1" baseline="-25000" dirty="0">
                <a:solidFill>
                  <a:schemeClr val="tx1"/>
                </a:solidFill>
              </a:rPr>
              <a:t>2</a:t>
            </a:r>
            <a:r>
              <a:rPr lang="en-US" sz="3200" b="1" dirty="0">
                <a:solidFill>
                  <a:schemeClr val="tx1"/>
                </a:solidFill>
              </a:rPr>
              <a:t>O</a:t>
            </a:r>
            <a:r>
              <a:rPr lang="en-US" sz="3200" b="1" baseline="-25000" dirty="0">
                <a:solidFill>
                  <a:schemeClr val="tx1"/>
                </a:solidFill>
              </a:rPr>
              <a:t>3</a:t>
            </a:r>
            <a:r>
              <a:rPr lang="en-US" sz="3200" b="1" dirty="0">
                <a:solidFill>
                  <a:schemeClr val="tx1"/>
                </a:solidFill>
              </a:rPr>
              <a:t> appearance = 3.53 x 10</a:t>
            </a:r>
            <a:r>
              <a:rPr lang="en-US" sz="3200" b="1" baseline="30000" dirty="0">
                <a:solidFill>
                  <a:schemeClr val="tx1"/>
                </a:solidFill>
              </a:rPr>
              <a:t>-2  </a:t>
            </a:r>
            <a:r>
              <a:rPr lang="en-US" sz="3200" b="1" dirty="0">
                <a:solidFill>
                  <a:schemeClr val="tx1"/>
                </a:solidFill>
              </a:rPr>
              <a:t>also! See how that works out?</a:t>
            </a:r>
            <a:endParaRPr lang="en-US" sz="3200" b="1" baseline="30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build="allAtOnce"/>
      <p:bldP spid="2" grpId="0" animBg="1"/>
      <p:bldP spid="15" grpId="0" animBg="1"/>
      <p:bldP spid="17" grpId="0" animBg="1"/>
      <p:bldP spid="18" grpId="0" animBg="1"/>
      <p:bldP spid="22" grpId="0" animBg="1"/>
      <p:bldP spid="19" grpId="0" animBg="1"/>
      <p:bldP spid="24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89088" y="900113"/>
            <a:ext cx="10298112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dirty="0">
                <a:solidFill>
                  <a:srgbClr val="002060"/>
                </a:solidFill>
                <a:latin typeface="Arial" panose="020B0604020202020204" pitchFamily="34" charset="0"/>
              </a:rPr>
              <a:t>Rate = - 1 </a:t>
            </a:r>
            <a:r>
              <a:rPr lang="en-US" altLang="en-US" sz="4000" dirty="0">
                <a:solidFill>
                  <a:srgbClr val="00197D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[Fe]   =  - 1 [O</a:t>
            </a:r>
            <a:r>
              <a:rPr lang="en-US" altLang="en-US" sz="4000" baseline="-25000" dirty="0">
                <a:solidFill>
                  <a:srgbClr val="00197D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2</a:t>
            </a:r>
            <a:r>
              <a:rPr lang="en-US" altLang="en-US" sz="4000" dirty="0">
                <a:solidFill>
                  <a:srgbClr val="00197D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]  =  1 [Fe</a:t>
            </a:r>
            <a:r>
              <a:rPr lang="en-US" altLang="en-US" sz="4000" baseline="-25000" dirty="0">
                <a:solidFill>
                  <a:srgbClr val="00197D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2</a:t>
            </a:r>
            <a:r>
              <a:rPr lang="en-US" altLang="en-US" sz="4000" dirty="0">
                <a:solidFill>
                  <a:srgbClr val="00197D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O</a:t>
            </a:r>
            <a:r>
              <a:rPr lang="en-US" altLang="en-US" sz="4000" baseline="-25000" dirty="0">
                <a:solidFill>
                  <a:srgbClr val="00197D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3</a:t>
            </a:r>
            <a:r>
              <a:rPr lang="en-US" altLang="en-US" sz="4000" dirty="0">
                <a:solidFill>
                  <a:srgbClr val="00197D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] </a:t>
            </a:r>
            <a:br>
              <a:rPr lang="en-US" altLang="en-US" sz="4000" dirty="0">
                <a:solidFill>
                  <a:srgbClr val="00197D"/>
                </a:solidFill>
                <a:latin typeface="Arial" panose="020B0604020202020204" pitchFamily="34" charset="0"/>
                <a:sym typeface="Symbol" panose="05050102010706020507" pitchFamily="18" charset="2"/>
              </a:rPr>
            </a:br>
            <a:r>
              <a:rPr lang="en-US" altLang="en-US" sz="4000" dirty="0">
                <a:solidFill>
                  <a:srgbClr val="00197D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             4    t	         3   t 	       2      t</a:t>
            </a:r>
            <a:endParaRPr lang="en-US" altLang="en-US" sz="4000" dirty="0">
              <a:latin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550" y="2286000"/>
            <a:ext cx="11982450" cy="3810000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The appearance of Fe</a:t>
            </a:r>
            <a:r>
              <a:rPr lang="en-US" altLang="en-US" sz="3600" baseline="-25000" dirty="0"/>
              <a:t>2</a:t>
            </a:r>
            <a:r>
              <a:rPr lang="en-US" altLang="en-US" sz="3600" dirty="0"/>
              <a:t>O</a:t>
            </a:r>
            <a:r>
              <a:rPr lang="en-US" altLang="en-US" sz="3600" baseline="-25000" dirty="0"/>
              <a:t>3</a:t>
            </a:r>
            <a:r>
              <a:rPr lang="en-US" altLang="en-US" sz="3600" dirty="0"/>
              <a:t> occurs at a rate of 7.05 x 10</a:t>
            </a:r>
            <a:r>
              <a:rPr lang="en-US" altLang="en-US" sz="3600" baseline="30000" dirty="0"/>
              <a:t>-2</a:t>
            </a:r>
            <a:r>
              <a:rPr lang="en-US" altLang="en-US" sz="3600" baseline="-25000" dirty="0"/>
              <a:t> </a:t>
            </a:r>
            <a:r>
              <a:rPr lang="en-US" altLang="en-US" sz="3600" dirty="0"/>
              <a:t>Ms</a:t>
            </a:r>
            <a:r>
              <a:rPr lang="en-US" altLang="en-US" sz="3600" baseline="30000" dirty="0"/>
              <a:t>-1</a:t>
            </a:r>
            <a:r>
              <a:rPr lang="en-US" altLang="en-US" sz="3600" dirty="0"/>
              <a:t>. What is the rate of O</a:t>
            </a:r>
            <a:r>
              <a:rPr lang="en-US" altLang="en-US" sz="3600" baseline="-25000" dirty="0"/>
              <a:t>2</a:t>
            </a:r>
            <a:r>
              <a:rPr lang="en-US" altLang="en-US" sz="3600" dirty="0"/>
              <a:t> and Fe disappearance.</a:t>
            </a:r>
            <a:br>
              <a:rPr lang="en-US" altLang="en-US" dirty="0"/>
            </a:br>
            <a:r>
              <a:rPr lang="en-US" altLang="en-US" sz="2000" dirty="0"/>
              <a:t>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3600" dirty="0">
                <a:solidFill>
                  <a:srgbClr val="00197D"/>
                </a:solidFill>
                <a:sym typeface="Symbol" panose="05050102010706020507" pitchFamily="18" charset="2"/>
              </a:rPr>
              <a:t>1 </a:t>
            </a:r>
            <a:r>
              <a:rPr lang="en-US" altLang="en-US" sz="3600" dirty="0">
                <a:solidFill>
                  <a:srgbClr val="002060"/>
                </a:solidFill>
              </a:rPr>
              <a:t>[</a:t>
            </a:r>
            <a:r>
              <a:rPr lang="en-US" altLang="en-US" sz="3600" b="1" dirty="0">
                <a:solidFill>
                  <a:srgbClr val="00B050"/>
                </a:solidFill>
              </a:rPr>
              <a:t>7.05x 10</a:t>
            </a:r>
            <a:r>
              <a:rPr lang="en-US" altLang="en-US" sz="3600" b="1" baseline="30000" dirty="0">
                <a:solidFill>
                  <a:srgbClr val="00B050"/>
                </a:solidFill>
              </a:rPr>
              <a:t>-2</a:t>
            </a:r>
            <a:r>
              <a:rPr lang="en-US" altLang="en-US" sz="3600" b="1" dirty="0">
                <a:solidFill>
                  <a:srgbClr val="00B050"/>
                </a:solidFill>
              </a:rPr>
              <a:t>Ms</a:t>
            </a:r>
            <a:r>
              <a:rPr lang="en-US" altLang="en-US" sz="3600" b="1" baseline="30000" dirty="0">
                <a:solidFill>
                  <a:srgbClr val="00B050"/>
                </a:solidFill>
              </a:rPr>
              <a:t>-1</a:t>
            </a:r>
            <a:r>
              <a:rPr lang="en-US" altLang="en-US" sz="3600" dirty="0">
                <a:solidFill>
                  <a:srgbClr val="00197D"/>
                </a:solidFill>
                <a:sym typeface="Symbol" panose="05050102010706020507" pitchFamily="18" charset="2"/>
              </a:rPr>
              <a:t>] =    -1 [Fe]</a:t>
            </a:r>
            <a:br>
              <a:rPr lang="en-US" altLang="en-US" sz="3600" baseline="30000" dirty="0">
                <a:solidFill>
                  <a:srgbClr val="000000"/>
                </a:solidFill>
              </a:rPr>
            </a:br>
            <a:r>
              <a:rPr lang="en-US" altLang="en-US" sz="3600" dirty="0">
                <a:solidFill>
                  <a:srgbClr val="00197D"/>
                </a:solidFill>
                <a:sym typeface="Symbol" panose="05050102010706020507" pitchFamily="18" charset="2"/>
              </a:rPr>
              <a:t>2                                     4   t</a:t>
            </a:r>
          </a:p>
        </p:txBody>
      </p:sp>
      <p:sp>
        <p:nvSpPr>
          <p:cNvPr id="6" name="Line 11"/>
          <p:cNvSpPr>
            <a:spLocks noChangeShapeType="1"/>
          </p:cNvSpPr>
          <p:nvPr/>
        </p:nvSpPr>
        <p:spPr bwMode="auto">
          <a:xfrm>
            <a:off x="3505200" y="1600200"/>
            <a:ext cx="2209800" cy="0"/>
          </a:xfrm>
          <a:prstGeom prst="line">
            <a:avLst/>
          </a:prstGeom>
          <a:noFill/>
          <a:ln w="476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Line 11"/>
          <p:cNvSpPr>
            <a:spLocks noChangeShapeType="1"/>
          </p:cNvSpPr>
          <p:nvPr/>
        </p:nvSpPr>
        <p:spPr bwMode="auto">
          <a:xfrm>
            <a:off x="8839200" y="1600200"/>
            <a:ext cx="2801938" cy="0"/>
          </a:xfrm>
          <a:prstGeom prst="line">
            <a:avLst/>
          </a:prstGeom>
          <a:noFill/>
          <a:ln w="476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Line 11"/>
          <p:cNvSpPr>
            <a:spLocks noChangeShapeType="1"/>
          </p:cNvSpPr>
          <p:nvPr/>
        </p:nvSpPr>
        <p:spPr bwMode="auto">
          <a:xfrm>
            <a:off x="6400800" y="1600200"/>
            <a:ext cx="1752600" cy="0"/>
          </a:xfrm>
          <a:prstGeom prst="line">
            <a:avLst/>
          </a:prstGeom>
          <a:noFill/>
          <a:ln w="476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4500563" y="4411663"/>
            <a:ext cx="15240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6" name="Rectangle 2"/>
          <p:cNvSpPr>
            <a:spLocks noGrp="1" noChangeArrowheads="1"/>
          </p:cNvSpPr>
          <p:nvPr>
            <p:ph type="title"/>
          </p:nvPr>
        </p:nvSpPr>
        <p:spPr>
          <a:xfrm>
            <a:off x="15875" y="0"/>
            <a:ext cx="9144000" cy="1143000"/>
          </a:xfrm>
        </p:spPr>
        <p:txBody>
          <a:bodyPr/>
          <a:lstStyle/>
          <a:p>
            <a:pPr algn="l"/>
            <a:r>
              <a:rPr lang="en-US" altLang="en-US" u="sng" dirty="0">
                <a:latin typeface="Impact" panose="020B0806030902050204" pitchFamily="34" charset="0"/>
              </a:rPr>
              <a:t>Practice Problem #2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694488" y="4006850"/>
            <a:ext cx="435414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chemeClr val="accent6"/>
                </a:solidFill>
                <a:sym typeface="Symbol" panose="05050102010706020507" pitchFamily="18" charset="2"/>
              </a:rPr>
              <a:t>Rate Fe</a:t>
            </a:r>
            <a:r>
              <a:rPr lang="en-US" altLang="en-US" sz="3600" b="1" baseline="-25000" dirty="0">
                <a:solidFill>
                  <a:schemeClr val="accent6"/>
                </a:solidFill>
                <a:sym typeface="Symbol" panose="05050102010706020507" pitchFamily="18" charset="2"/>
              </a:rPr>
              <a:t> </a:t>
            </a:r>
            <a:r>
              <a:rPr lang="en-US" altLang="en-US" sz="3600" dirty="0">
                <a:solidFill>
                  <a:srgbClr val="00197D"/>
                </a:solidFill>
                <a:sym typeface="Symbol" panose="05050102010706020507" pitchFamily="18" charset="2"/>
              </a:rPr>
              <a:t>= - </a:t>
            </a:r>
            <a:r>
              <a:rPr lang="en-US" altLang="en-US" sz="3600" dirty="0">
                <a:sym typeface="Symbol" panose="05050102010706020507" pitchFamily="18" charset="2"/>
              </a:rPr>
              <a:t>0.141 </a:t>
            </a:r>
            <a:r>
              <a:rPr lang="en-US" altLang="en-US" sz="3600" dirty="0"/>
              <a:t>Ms</a:t>
            </a:r>
            <a:r>
              <a:rPr lang="en-US" altLang="en-US" sz="3600" baseline="30000" dirty="0"/>
              <a:t>-1</a:t>
            </a:r>
            <a:endParaRPr lang="en-US" altLang="en-US" sz="3600" dirty="0"/>
          </a:p>
        </p:txBody>
      </p:sp>
      <p:sp>
        <p:nvSpPr>
          <p:cNvPr id="2" name="Oval 1"/>
          <p:cNvSpPr/>
          <p:nvPr/>
        </p:nvSpPr>
        <p:spPr>
          <a:xfrm>
            <a:off x="4191000" y="2238375"/>
            <a:ext cx="1162050" cy="792163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B050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8678863" y="625475"/>
            <a:ext cx="3208337" cy="1636713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B050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5384800" y="2752725"/>
            <a:ext cx="835025" cy="792163"/>
          </a:xfrm>
          <a:prstGeom prst="ellipse">
            <a:avLst/>
          </a:prstGeom>
          <a:noFill/>
          <a:ln w="571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3181350" y="601663"/>
            <a:ext cx="2389188" cy="1647825"/>
          </a:xfrm>
          <a:prstGeom prst="ellipse">
            <a:avLst/>
          </a:prstGeom>
          <a:noFill/>
          <a:ln w="571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4719638" y="3805238"/>
            <a:ext cx="1398587" cy="1336675"/>
          </a:xfrm>
          <a:custGeom>
            <a:avLst/>
            <a:gdLst>
              <a:gd name="connsiteX0" fmla="*/ 430329 w 1398517"/>
              <a:gd name="connsiteY0" fmla="*/ 26894 h 1335948"/>
              <a:gd name="connsiteX1" fmla="*/ 53811 w 1398517"/>
              <a:gd name="connsiteY1" fmla="*/ 94129 h 1335948"/>
              <a:gd name="connsiteX2" fmla="*/ 13470 w 1398517"/>
              <a:gd name="connsiteY2" fmla="*/ 121023 h 1335948"/>
              <a:gd name="connsiteX3" fmla="*/ 23 w 1398517"/>
              <a:gd name="connsiteY3" fmla="*/ 174811 h 1335948"/>
              <a:gd name="connsiteX4" fmla="*/ 26917 w 1398517"/>
              <a:gd name="connsiteY4" fmla="*/ 564776 h 1335948"/>
              <a:gd name="connsiteX5" fmla="*/ 40364 w 1398517"/>
              <a:gd name="connsiteY5" fmla="*/ 605117 h 1335948"/>
              <a:gd name="connsiteX6" fmla="*/ 147941 w 1398517"/>
              <a:gd name="connsiteY6" fmla="*/ 658906 h 1335948"/>
              <a:gd name="connsiteX7" fmla="*/ 309305 w 1398517"/>
              <a:gd name="connsiteY7" fmla="*/ 685800 h 1335948"/>
              <a:gd name="connsiteX8" fmla="*/ 336199 w 1398517"/>
              <a:gd name="connsiteY8" fmla="*/ 753035 h 1335948"/>
              <a:gd name="connsiteX9" fmla="*/ 376541 w 1398517"/>
              <a:gd name="connsiteY9" fmla="*/ 806823 h 1335948"/>
              <a:gd name="connsiteX10" fmla="*/ 403435 w 1398517"/>
              <a:gd name="connsiteY10" fmla="*/ 847164 h 1335948"/>
              <a:gd name="connsiteX11" fmla="*/ 457223 w 1398517"/>
              <a:gd name="connsiteY11" fmla="*/ 995082 h 1335948"/>
              <a:gd name="connsiteX12" fmla="*/ 470670 w 1398517"/>
              <a:gd name="connsiteY12" fmla="*/ 1183341 h 1335948"/>
              <a:gd name="connsiteX13" fmla="*/ 497564 w 1398517"/>
              <a:gd name="connsiteY13" fmla="*/ 1223682 h 1335948"/>
              <a:gd name="connsiteX14" fmla="*/ 699270 w 1398517"/>
              <a:gd name="connsiteY14" fmla="*/ 1304364 h 1335948"/>
              <a:gd name="connsiteX15" fmla="*/ 753058 w 1398517"/>
              <a:gd name="connsiteY15" fmla="*/ 1331258 h 1335948"/>
              <a:gd name="connsiteX16" fmla="*/ 968211 w 1398517"/>
              <a:gd name="connsiteY16" fmla="*/ 1290917 h 1335948"/>
              <a:gd name="connsiteX17" fmla="*/ 1021999 w 1398517"/>
              <a:gd name="connsiteY17" fmla="*/ 1277470 h 1335948"/>
              <a:gd name="connsiteX18" fmla="*/ 1116129 w 1398517"/>
              <a:gd name="connsiteY18" fmla="*/ 1223682 h 1335948"/>
              <a:gd name="connsiteX19" fmla="*/ 1196811 w 1398517"/>
              <a:gd name="connsiteY19" fmla="*/ 1183341 h 1335948"/>
              <a:gd name="connsiteX20" fmla="*/ 1344729 w 1398517"/>
              <a:gd name="connsiteY20" fmla="*/ 1008529 h 1335948"/>
              <a:gd name="connsiteX21" fmla="*/ 1358176 w 1398517"/>
              <a:gd name="connsiteY21" fmla="*/ 954741 h 1335948"/>
              <a:gd name="connsiteX22" fmla="*/ 1385070 w 1398517"/>
              <a:gd name="connsiteY22" fmla="*/ 887506 h 1335948"/>
              <a:gd name="connsiteX23" fmla="*/ 1398517 w 1398517"/>
              <a:gd name="connsiteY23" fmla="*/ 779929 h 1335948"/>
              <a:gd name="connsiteX24" fmla="*/ 1371623 w 1398517"/>
              <a:gd name="connsiteY24" fmla="*/ 578223 h 1335948"/>
              <a:gd name="connsiteX25" fmla="*/ 1358176 w 1398517"/>
              <a:gd name="connsiteY25" fmla="*/ 537882 h 1335948"/>
              <a:gd name="connsiteX26" fmla="*/ 1331282 w 1398517"/>
              <a:gd name="connsiteY26" fmla="*/ 497541 h 1335948"/>
              <a:gd name="connsiteX27" fmla="*/ 1304388 w 1398517"/>
              <a:gd name="connsiteY27" fmla="*/ 376517 h 1335948"/>
              <a:gd name="connsiteX28" fmla="*/ 1277493 w 1398517"/>
              <a:gd name="connsiteY28" fmla="*/ 295835 h 1335948"/>
              <a:gd name="connsiteX29" fmla="*/ 1237152 w 1398517"/>
              <a:gd name="connsiteY29" fmla="*/ 161364 h 1335948"/>
              <a:gd name="connsiteX30" fmla="*/ 1223705 w 1398517"/>
              <a:gd name="connsiteY30" fmla="*/ 67235 h 1335948"/>
              <a:gd name="connsiteX31" fmla="*/ 1183364 w 1398517"/>
              <a:gd name="connsiteY31" fmla="*/ 40341 h 1335948"/>
              <a:gd name="connsiteX32" fmla="*/ 1021999 w 1398517"/>
              <a:gd name="connsiteY32" fmla="*/ 0 h 1335948"/>
              <a:gd name="connsiteX33" fmla="*/ 430329 w 1398517"/>
              <a:gd name="connsiteY33" fmla="*/ 26894 h 1335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1398517" h="1335948">
                <a:moveTo>
                  <a:pt x="430329" y="26894"/>
                </a:moveTo>
                <a:cubicBezTo>
                  <a:pt x="268964" y="42582"/>
                  <a:pt x="201892" y="-11643"/>
                  <a:pt x="53811" y="94129"/>
                </a:cubicBezTo>
                <a:cubicBezTo>
                  <a:pt x="40660" y="103523"/>
                  <a:pt x="26917" y="112058"/>
                  <a:pt x="13470" y="121023"/>
                </a:cubicBezTo>
                <a:cubicBezTo>
                  <a:pt x="8988" y="138952"/>
                  <a:pt x="-537" y="156338"/>
                  <a:pt x="23" y="174811"/>
                </a:cubicBezTo>
                <a:cubicBezTo>
                  <a:pt x="3970" y="305048"/>
                  <a:pt x="14755" y="435048"/>
                  <a:pt x="26917" y="564776"/>
                </a:cubicBezTo>
                <a:cubicBezTo>
                  <a:pt x="28240" y="578889"/>
                  <a:pt x="31509" y="594049"/>
                  <a:pt x="40364" y="605117"/>
                </a:cubicBezTo>
                <a:cubicBezTo>
                  <a:pt x="57114" y="626055"/>
                  <a:pt x="130933" y="654904"/>
                  <a:pt x="147941" y="658906"/>
                </a:cubicBezTo>
                <a:cubicBezTo>
                  <a:pt x="201021" y="671396"/>
                  <a:pt x="255517" y="676835"/>
                  <a:pt x="309305" y="685800"/>
                </a:cubicBezTo>
                <a:cubicBezTo>
                  <a:pt x="318270" y="708212"/>
                  <a:pt x="324476" y="731935"/>
                  <a:pt x="336199" y="753035"/>
                </a:cubicBezTo>
                <a:cubicBezTo>
                  <a:pt x="347083" y="772626"/>
                  <a:pt x="363514" y="788586"/>
                  <a:pt x="376541" y="806823"/>
                </a:cubicBezTo>
                <a:cubicBezTo>
                  <a:pt x="385935" y="819974"/>
                  <a:pt x="395417" y="833132"/>
                  <a:pt x="403435" y="847164"/>
                </a:cubicBezTo>
                <a:cubicBezTo>
                  <a:pt x="438995" y="909395"/>
                  <a:pt x="434471" y="915449"/>
                  <a:pt x="457223" y="995082"/>
                </a:cubicBezTo>
                <a:cubicBezTo>
                  <a:pt x="461705" y="1057835"/>
                  <a:pt x="459737" y="1121385"/>
                  <a:pt x="470670" y="1183341"/>
                </a:cubicBezTo>
                <a:cubicBezTo>
                  <a:pt x="473479" y="1199256"/>
                  <a:pt x="485401" y="1213040"/>
                  <a:pt x="497564" y="1223682"/>
                </a:cubicBezTo>
                <a:cubicBezTo>
                  <a:pt x="575907" y="1292233"/>
                  <a:pt x="593645" y="1280892"/>
                  <a:pt x="699270" y="1304364"/>
                </a:cubicBezTo>
                <a:cubicBezTo>
                  <a:pt x="717199" y="1313329"/>
                  <a:pt x="733051" y="1330008"/>
                  <a:pt x="753058" y="1331258"/>
                </a:cubicBezTo>
                <a:cubicBezTo>
                  <a:pt x="952472" y="1343721"/>
                  <a:pt x="859434" y="1331708"/>
                  <a:pt x="968211" y="1290917"/>
                </a:cubicBezTo>
                <a:cubicBezTo>
                  <a:pt x="985515" y="1284428"/>
                  <a:pt x="1004695" y="1283959"/>
                  <a:pt x="1021999" y="1277470"/>
                </a:cubicBezTo>
                <a:cubicBezTo>
                  <a:pt x="1086523" y="1253274"/>
                  <a:pt x="1062108" y="1253694"/>
                  <a:pt x="1116129" y="1223682"/>
                </a:cubicBezTo>
                <a:cubicBezTo>
                  <a:pt x="1142414" y="1209079"/>
                  <a:pt x="1173168" y="1201918"/>
                  <a:pt x="1196811" y="1183341"/>
                </a:cubicBezTo>
                <a:cubicBezTo>
                  <a:pt x="1292206" y="1108387"/>
                  <a:pt x="1294100" y="1092911"/>
                  <a:pt x="1344729" y="1008529"/>
                </a:cubicBezTo>
                <a:cubicBezTo>
                  <a:pt x="1349211" y="990600"/>
                  <a:pt x="1352332" y="972274"/>
                  <a:pt x="1358176" y="954741"/>
                </a:cubicBezTo>
                <a:cubicBezTo>
                  <a:pt x="1365809" y="931842"/>
                  <a:pt x="1379642" y="911026"/>
                  <a:pt x="1385070" y="887506"/>
                </a:cubicBezTo>
                <a:cubicBezTo>
                  <a:pt x="1393196" y="852293"/>
                  <a:pt x="1394035" y="815788"/>
                  <a:pt x="1398517" y="779929"/>
                </a:cubicBezTo>
                <a:cubicBezTo>
                  <a:pt x="1387943" y="663612"/>
                  <a:pt x="1395381" y="661375"/>
                  <a:pt x="1371623" y="578223"/>
                </a:cubicBezTo>
                <a:cubicBezTo>
                  <a:pt x="1367729" y="564594"/>
                  <a:pt x="1364515" y="550560"/>
                  <a:pt x="1358176" y="537882"/>
                </a:cubicBezTo>
                <a:cubicBezTo>
                  <a:pt x="1350948" y="523427"/>
                  <a:pt x="1340247" y="510988"/>
                  <a:pt x="1331282" y="497541"/>
                </a:cubicBezTo>
                <a:cubicBezTo>
                  <a:pt x="1323606" y="459160"/>
                  <a:pt x="1315781" y="414493"/>
                  <a:pt x="1304388" y="376517"/>
                </a:cubicBezTo>
                <a:cubicBezTo>
                  <a:pt x="1296242" y="349364"/>
                  <a:pt x="1283053" y="323633"/>
                  <a:pt x="1277493" y="295835"/>
                </a:cubicBezTo>
                <a:cubicBezTo>
                  <a:pt x="1259312" y="204930"/>
                  <a:pt x="1272534" y="249821"/>
                  <a:pt x="1237152" y="161364"/>
                </a:cubicBezTo>
                <a:cubicBezTo>
                  <a:pt x="1232670" y="129988"/>
                  <a:pt x="1236578" y="96198"/>
                  <a:pt x="1223705" y="67235"/>
                </a:cubicBezTo>
                <a:cubicBezTo>
                  <a:pt x="1217141" y="52467"/>
                  <a:pt x="1197396" y="48359"/>
                  <a:pt x="1183364" y="40341"/>
                </a:cubicBezTo>
                <a:cubicBezTo>
                  <a:pt x="1111031" y="-992"/>
                  <a:pt x="1124628" y="12829"/>
                  <a:pt x="1021999" y="0"/>
                </a:cubicBezTo>
                <a:cubicBezTo>
                  <a:pt x="815829" y="9371"/>
                  <a:pt x="591694" y="11206"/>
                  <a:pt x="430329" y="26894"/>
                </a:cubicBezTo>
                <a:close/>
              </a:path>
            </a:pathLst>
          </a:custGeom>
          <a:noFill/>
          <a:ln w="571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8678863" y="2319338"/>
            <a:ext cx="3397250" cy="711200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B050"/>
              </a:solidFill>
            </a:endParaRPr>
          </a:p>
        </p:txBody>
      </p:sp>
      <p:sp>
        <p:nvSpPr>
          <p:cNvPr id="23" name="Line 11"/>
          <p:cNvSpPr>
            <a:spLocks noChangeShapeType="1"/>
          </p:cNvSpPr>
          <p:nvPr/>
        </p:nvSpPr>
        <p:spPr bwMode="auto">
          <a:xfrm>
            <a:off x="352425" y="4378325"/>
            <a:ext cx="3600450" cy="33338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9026338" y="3063641"/>
                <a:ext cx="3115234" cy="796372"/>
              </a:xfrm>
              <a:prstGeom prst="rect">
                <a:avLst/>
              </a:prstGeom>
              <a:noFill/>
              <a:ln w="76200">
                <a:solidFill>
                  <a:srgbClr val="FF0000"/>
                </a:solidFill>
                <a:prstDash val="sysDot"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𝑻𝑯𝑰𝑺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𝑰𝑺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24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∆[</m:t>
                          </m:r>
                          <m:sSub>
                            <m:sSubPr>
                              <m:ctrlPr>
                                <a:rPr lang="en-US" sz="2400" b="1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1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𝑭𝒆</m:t>
                              </m:r>
                              <m:r>
                                <a:rPr lang="en-US" sz="2400" b="1" i="1" baseline="-2500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US" sz="2400" b="1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𝑶</m:t>
                              </m:r>
                            </m:e>
                            <m:sub>
                              <m:r>
                                <a:rPr lang="en-US" sz="2400" b="1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sub>
                          </m:sSub>
                          <m:r>
                            <a:rPr lang="en-US" sz="24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]</m:t>
                          </m:r>
                        </m:num>
                        <m:den>
                          <m:r>
                            <a:rPr lang="en-US" sz="24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sz="24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𝒕</m:t>
                          </m:r>
                        </m:den>
                      </m:f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26338" y="3063641"/>
                <a:ext cx="3115234" cy="79637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76200">
                <a:solidFill>
                  <a:srgbClr val="FF0000"/>
                </a:solidFill>
                <a:prstDash val="sysDot"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ounded Rectangle 23"/>
          <p:cNvSpPr/>
          <p:nvPr/>
        </p:nvSpPr>
        <p:spPr>
          <a:xfrm>
            <a:off x="233362" y="5334263"/>
            <a:ext cx="11721571" cy="147637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The “Reaction Rate” would be – </a:t>
            </a:r>
            <a:r>
              <a:rPr lang="en-US" sz="3200" b="1" baseline="30000" dirty="0">
                <a:solidFill>
                  <a:schemeClr val="tx1"/>
                </a:solidFill>
              </a:rPr>
              <a:t>1</a:t>
            </a:r>
            <a:r>
              <a:rPr lang="en-US" sz="3200" b="1" dirty="0">
                <a:solidFill>
                  <a:schemeClr val="tx1"/>
                </a:solidFill>
              </a:rPr>
              <a:t>/</a:t>
            </a:r>
            <a:r>
              <a:rPr lang="en-US" sz="3200" b="1" baseline="-25000" dirty="0">
                <a:solidFill>
                  <a:schemeClr val="tx1"/>
                </a:solidFill>
              </a:rPr>
              <a:t>4</a:t>
            </a:r>
            <a:r>
              <a:rPr lang="en-US" sz="3200" b="1" dirty="0">
                <a:solidFill>
                  <a:schemeClr val="tx1"/>
                </a:solidFill>
              </a:rPr>
              <a:t> the rate of disappearance of </a:t>
            </a:r>
            <a:br>
              <a:rPr lang="en-US" sz="3200" b="1" dirty="0">
                <a:solidFill>
                  <a:schemeClr val="tx1"/>
                </a:solidFill>
              </a:rPr>
            </a:br>
            <a:r>
              <a:rPr lang="en-US" sz="3200" b="1" dirty="0">
                <a:solidFill>
                  <a:schemeClr val="tx1"/>
                </a:solidFill>
              </a:rPr>
              <a:t>Fe = 3.53 x 10</a:t>
            </a:r>
            <a:r>
              <a:rPr lang="en-US" sz="3200" b="1" baseline="30000" dirty="0">
                <a:solidFill>
                  <a:schemeClr val="tx1"/>
                </a:solidFill>
              </a:rPr>
              <a:t>-2</a:t>
            </a:r>
            <a:r>
              <a:rPr lang="en-US" sz="3200" b="1" baseline="-25000" dirty="0">
                <a:solidFill>
                  <a:schemeClr val="tx1"/>
                </a:solidFill>
              </a:rPr>
              <a:t>,</a:t>
            </a:r>
            <a:r>
              <a:rPr lang="en-US" sz="3200" b="1" dirty="0">
                <a:solidFill>
                  <a:schemeClr val="tx1"/>
                </a:solidFill>
              </a:rPr>
              <a:t> which was the same as the other two parts!</a:t>
            </a:r>
            <a:br>
              <a:rPr lang="en-US" sz="3200" b="1" dirty="0">
                <a:solidFill>
                  <a:schemeClr val="tx1"/>
                </a:solidFill>
              </a:rPr>
            </a:br>
            <a:r>
              <a:rPr lang="en-US" sz="3200" b="1" dirty="0">
                <a:solidFill>
                  <a:schemeClr val="tx1"/>
                </a:solidFill>
              </a:rPr>
              <a:t>See how that works out?</a:t>
            </a:r>
            <a:endParaRPr lang="en-US" sz="3200" b="1" baseline="30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build="allAtOnce"/>
      <p:bldP spid="11" grpId="0" animBg="1"/>
      <p:bldP spid="2" grpId="0" animBg="1"/>
      <p:bldP spid="15" grpId="0" animBg="1"/>
      <p:bldP spid="17" grpId="0" animBg="1"/>
      <p:bldP spid="18" grpId="0" animBg="1"/>
      <p:bldP spid="22" grpId="0" animBg="1"/>
      <p:bldP spid="23" grpId="0" animBg="1"/>
      <p:bldP spid="19" grpId="0" animBg="1"/>
      <p:bldP spid="24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15875" y="0"/>
            <a:ext cx="9144000" cy="1143000"/>
          </a:xfrm>
        </p:spPr>
        <p:txBody>
          <a:bodyPr/>
          <a:lstStyle/>
          <a:p>
            <a:pPr algn="l"/>
            <a:r>
              <a:rPr lang="en-US" altLang="en-US" u="sng" dirty="0">
                <a:latin typeface="Impact" panose="020B0806030902050204" pitchFamily="34" charset="0"/>
              </a:rPr>
              <a:t>Practice Problem #3</a:t>
            </a:r>
          </a:p>
        </p:txBody>
      </p:sp>
      <p:sp>
        <p:nvSpPr>
          <p:cNvPr id="40963" name="Rectangle 4"/>
          <p:cNvSpPr>
            <a:spLocks noChangeArrowheads="1"/>
          </p:cNvSpPr>
          <p:nvPr/>
        </p:nvSpPr>
        <p:spPr bwMode="auto">
          <a:xfrm>
            <a:off x="439738" y="1306513"/>
            <a:ext cx="11282362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28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1000"/>
              </a:spcBef>
              <a:buFontTx/>
              <a:buNone/>
            </a:pPr>
            <a:r>
              <a:rPr lang="en-US" altLang="en-US" sz="4400" b="1" dirty="0">
                <a:solidFill>
                  <a:srgbClr val="000000"/>
                </a:solidFill>
              </a:rPr>
              <a:t>Write the rate expression for the following </a:t>
            </a:r>
            <a:r>
              <a:rPr lang="en-US" altLang="en-US" sz="4400" b="1" dirty="0" err="1">
                <a:solidFill>
                  <a:srgbClr val="000000"/>
                </a:solidFill>
              </a:rPr>
              <a:t>Rxn</a:t>
            </a:r>
            <a:r>
              <a:rPr lang="en-US" altLang="en-US" sz="4400" b="1" dirty="0">
                <a:solidFill>
                  <a:srgbClr val="000000"/>
                </a:solidFill>
              </a:rPr>
              <a:t>:</a:t>
            </a:r>
            <a:br>
              <a:rPr lang="en-US" altLang="en-US" sz="4400" b="1" dirty="0">
                <a:solidFill>
                  <a:srgbClr val="000000"/>
                </a:solidFill>
              </a:rPr>
            </a:br>
            <a:r>
              <a:rPr lang="en-US" altLang="en-US" sz="4400" b="1" dirty="0">
                <a:solidFill>
                  <a:srgbClr val="000000"/>
                </a:solidFill>
              </a:rPr>
              <a:t> N</a:t>
            </a:r>
            <a:r>
              <a:rPr lang="en-US" altLang="en-US" sz="4400" b="1" baseline="-25000" dirty="0">
                <a:solidFill>
                  <a:srgbClr val="000000"/>
                </a:solidFill>
              </a:rPr>
              <a:t>2</a:t>
            </a:r>
            <a:r>
              <a:rPr lang="en-US" altLang="en-US" sz="4400" b="1" dirty="0">
                <a:solidFill>
                  <a:srgbClr val="000000"/>
                </a:solidFill>
              </a:rPr>
              <a:t> + </a:t>
            </a:r>
            <a:r>
              <a:rPr lang="en-US" altLang="en-US" sz="4400" b="1" dirty="0">
                <a:solidFill>
                  <a:srgbClr val="000000"/>
                </a:solidFill>
                <a:sym typeface="Wingdings" panose="05000000000000000000" pitchFamily="2" charset="2"/>
              </a:rPr>
              <a:t>3 H</a:t>
            </a:r>
            <a:r>
              <a:rPr lang="en-US" altLang="en-US" sz="4400" b="1" baseline="-25000" dirty="0">
                <a:solidFill>
                  <a:srgbClr val="000000"/>
                </a:solidFill>
                <a:sym typeface="Wingdings" panose="05000000000000000000" pitchFamily="2" charset="2"/>
              </a:rPr>
              <a:t>2</a:t>
            </a:r>
            <a:r>
              <a:rPr lang="en-US" altLang="en-US" sz="4400" b="1" dirty="0">
                <a:solidFill>
                  <a:srgbClr val="000000"/>
                </a:solidFill>
                <a:sym typeface="Wingdings" panose="05000000000000000000" pitchFamily="2" charset="2"/>
              </a:rPr>
              <a:t>  2NH</a:t>
            </a:r>
            <a:r>
              <a:rPr lang="en-US" altLang="en-US" sz="4400" b="1" baseline="-25000" dirty="0">
                <a:solidFill>
                  <a:srgbClr val="000000"/>
                </a:solidFill>
                <a:sym typeface="Wingdings" panose="05000000000000000000" pitchFamily="2" charset="2"/>
              </a:rPr>
              <a:t>3</a:t>
            </a:r>
            <a:endParaRPr lang="en-US" altLang="en-US" sz="2800" b="1" baseline="-25000" dirty="0">
              <a:solidFill>
                <a:srgbClr val="000000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676400" y="3352800"/>
            <a:ext cx="96012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dirty="0">
                <a:solidFill>
                  <a:srgbClr val="002060"/>
                </a:solidFill>
                <a:latin typeface="Arial" panose="020B0604020202020204" pitchFamily="34" charset="0"/>
              </a:rPr>
              <a:t>Rate = - </a:t>
            </a:r>
            <a:r>
              <a:rPr lang="en-US" altLang="en-US" sz="4000" dirty="0">
                <a:solidFill>
                  <a:srgbClr val="00197D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[N</a:t>
            </a:r>
            <a:r>
              <a:rPr lang="en-US" altLang="en-US" sz="4000" baseline="-25000" dirty="0">
                <a:solidFill>
                  <a:srgbClr val="00197D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2</a:t>
            </a:r>
            <a:r>
              <a:rPr lang="en-US" altLang="en-US" sz="4000" dirty="0">
                <a:solidFill>
                  <a:srgbClr val="00197D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]      =  - 1 [H</a:t>
            </a:r>
            <a:r>
              <a:rPr lang="en-US" altLang="en-US" sz="4000" baseline="-25000" dirty="0">
                <a:solidFill>
                  <a:srgbClr val="00197D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2</a:t>
            </a:r>
            <a:r>
              <a:rPr lang="en-US" altLang="en-US" sz="4000" dirty="0">
                <a:solidFill>
                  <a:srgbClr val="00197D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]  = 1 [NH</a:t>
            </a:r>
            <a:r>
              <a:rPr lang="en-US" altLang="en-US" sz="4000" baseline="-25000" dirty="0">
                <a:solidFill>
                  <a:srgbClr val="00197D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3</a:t>
            </a:r>
            <a:r>
              <a:rPr lang="en-US" altLang="en-US" sz="4000" dirty="0">
                <a:solidFill>
                  <a:srgbClr val="00197D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] </a:t>
            </a:r>
            <a:br>
              <a:rPr lang="en-US" altLang="en-US" sz="4000" dirty="0">
                <a:solidFill>
                  <a:srgbClr val="00197D"/>
                </a:solidFill>
                <a:latin typeface="Arial" panose="020B0604020202020204" pitchFamily="34" charset="0"/>
                <a:sym typeface="Symbol" panose="05050102010706020507" pitchFamily="18" charset="2"/>
              </a:rPr>
            </a:br>
            <a:r>
              <a:rPr lang="en-US" altLang="en-US" sz="4000" dirty="0">
                <a:solidFill>
                  <a:srgbClr val="00197D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                 t	        3   t 	      2   t</a:t>
            </a:r>
            <a:endParaRPr lang="en-US" altLang="en-US" sz="4000" dirty="0">
              <a:latin typeface="Arial" panose="020B0604020202020204" pitchFamily="34" charset="0"/>
            </a:endParaRPr>
          </a:p>
        </p:txBody>
      </p:sp>
      <p:sp>
        <p:nvSpPr>
          <p:cNvPr id="14" name="Line 11"/>
          <p:cNvSpPr>
            <a:spLocks noChangeShapeType="1"/>
          </p:cNvSpPr>
          <p:nvPr/>
        </p:nvSpPr>
        <p:spPr bwMode="auto">
          <a:xfrm>
            <a:off x="3581400" y="4038600"/>
            <a:ext cx="1981200" cy="0"/>
          </a:xfrm>
          <a:prstGeom prst="line">
            <a:avLst/>
          </a:prstGeom>
          <a:noFill/>
          <a:ln w="476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Line 11"/>
          <p:cNvSpPr>
            <a:spLocks noChangeShapeType="1"/>
          </p:cNvSpPr>
          <p:nvPr/>
        </p:nvSpPr>
        <p:spPr bwMode="auto">
          <a:xfrm>
            <a:off x="8839200" y="4038600"/>
            <a:ext cx="2116667" cy="0"/>
          </a:xfrm>
          <a:prstGeom prst="line">
            <a:avLst/>
          </a:prstGeom>
          <a:noFill/>
          <a:ln w="476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1"/>
          <p:cNvSpPr>
            <a:spLocks noChangeShapeType="1"/>
          </p:cNvSpPr>
          <p:nvPr/>
        </p:nvSpPr>
        <p:spPr bwMode="auto">
          <a:xfrm>
            <a:off x="6324600" y="4038600"/>
            <a:ext cx="1752600" cy="0"/>
          </a:xfrm>
          <a:prstGeom prst="line">
            <a:avLst/>
          </a:prstGeom>
          <a:noFill/>
          <a:ln w="476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allAtOnce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676400" y="730783"/>
            <a:ext cx="96012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dirty="0">
                <a:solidFill>
                  <a:srgbClr val="002060"/>
                </a:solidFill>
                <a:latin typeface="Arial" panose="020B0604020202020204" pitchFamily="34" charset="0"/>
              </a:rPr>
              <a:t>Rate = - </a:t>
            </a:r>
            <a:r>
              <a:rPr lang="en-US" altLang="en-US" sz="4000" dirty="0">
                <a:solidFill>
                  <a:srgbClr val="00197D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[N</a:t>
            </a:r>
            <a:r>
              <a:rPr lang="en-US" altLang="en-US" sz="4000" baseline="-25000" dirty="0">
                <a:solidFill>
                  <a:srgbClr val="00197D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2</a:t>
            </a:r>
            <a:r>
              <a:rPr lang="en-US" altLang="en-US" sz="4000" dirty="0">
                <a:solidFill>
                  <a:srgbClr val="00197D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]      =  -1 [H</a:t>
            </a:r>
            <a:r>
              <a:rPr lang="en-US" altLang="en-US" sz="4000" baseline="-25000" dirty="0">
                <a:solidFill>
                  <a:srgbClr val="00197D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2</a:t>
            </a:r>
            <a:r>
              <a:rPr lang="en-US" altLang="en-US" sz="4000" dirty="0">
                <a:solidFill>
                  <a:srgbClr val="00197D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]  =  1  [NH</a:t>
            </a:r>
            <a:r>
              <a:rPr lang="en-US" altLang="en-US" sz="4000" baseline="-25000" dirty="0">
                <a:solidFill>
                  <a:srgbClr val="00197D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3</a:t>
            </a:r>
            <a:r>
              <a:rPr lang="en-US" altLang="en-US" sz="4000" dirty="0">
                <a:solidFill>
                  <a:srgbClr val="00197D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] </a:t>
            </a:r>
            <a:br>
              <a:rPr lang="en-US" altLang="en-US" sz="4000" dirty="0">
                <a:solidFill>
                  <a:srgbClr val="00197D"/>
                </a:solidFill>
                <a:latin typeface="Arial" panose="020B0604020202020204" pitchFamily="34" charset="0"/>
                <a:sym typeface="Symbol" panose="05050102010706020507" pitchFamily="18" charset="2"/>
              </a:rPr>
            </a:br>
            <a:r>
              <a:rPr lang="en-US" altLang="en-US" sz="4000" dirty="0">
                <a:solidFill>
                  <a:srgbClr val="00197D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                 t	       3   t 	     2    t</a:t>
            </a:r>
            <a:endParaRPr lang="en-US" altLang="en-US" sz="4000" dirty="0">
              <a:latin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550" y="2116670"/>
            <a:ext cx="11982450" cy="3810000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The rate of reaction is  1.70 x 10</a:t>
            </a:r>
            <a:r>
              <a:rPr lang="en-US" altLang="en-US" sz="3600" baseline="30000" dirty="0"/>
              <a:t>4</a:t>
            </a:r>
            <a:r>
              <a:rPr lang="en-US" altLang="en-US" sz="3600" baseline="-25000" dirty="0"/>
              <a:t> </a:t>
            </a:r>
            <a:r>
              <a:rPr lang="en-US" altLang="en-US" sz="3600" dirty="0"/>
              <a:t>Ms</a:t>
            </a:r>
            <a:r>
              <a:rPr lang="en-US" altLang="en-US" sz="3600" baseline="30000" dirty="0"/>
              <a:t>-1</a:t>
            </a:r>
            <a:r>
              <a:rPr lang="en-US" altLang="en-US" sz="3600" dirty="0"/>
              <a:t>. What is the rate of disappearance of H</a:t>
            </a:r>
            <a:r>
              <a:rPr lang="en-US" altLang="en-US" sz="3600" baseline="-25000" dirty="0"/>
              <a:t>2 </a:t>
            </a:r>
            <a:r>
              <a:rPr lang="en-US" altLang="en-US" sz="3600" dirty="0"/>
              <a:t>and the disappearance of N</a:t>
            </a:r>
            <a:r>
              <a:rPr lang="en-US" altLang="en-US" sz="3600" baseline="-25000" dirty="0"/>
              <a:t>2</a:t>
            </a:r>
            <a:r>
              <a:rPr lang="en-US" altLang="en-US" sz="3600" dirty="0"/>
              <a:t> ?</a:t>
            </a:r>
          </a:p>
          <a:p>
            <a:pPr eaLnBrk="1" hangingPunct="1"/>
            <a:endParaRPr lang="en-US" altLang="en-US" sz="2000" dirty="0"/>
          </a:p>
          <a:p>
            <a:pPr eaLnBrk="1" hangingPunct="1">
              <a:buFontTx/>
              <a:buNone/>
            </a:pPr>
            <a:r>
              <a:rPr lang="en-US" altLang="en-US" dirty="0">
                <a:solidFill>
                  <a:srgbClr val="002060"/>
                </a:solidFill>
              </a:rPr>
              <a:t>  </a:t>
            </a:r>
            <a:r>
              <a:rPr lang="en-US" altLang="en-US" sz="3600" b="1" dirty="0">
                <a:solidFill>
                  <a:srgbClr val="00B050"/>
                </a:solidFill>
              </a:rPr>
              <a:t>1.70 x 10</a:t>
            </a:r>
            <a:r>
              <a:rPr lang="en-US" altLang="en-US" sz="3600" b="1" baseline="30000" dirty="0">
                <a:solidFill>
                  <a:srgbClr val="00B050"/>
                </a:solidFill>
              </a:rPr>
              <a:t>4</a:t>
            </a:r>
            <a:r>
              <a:rPr lang="en-US" altLang="en-US" sz="3600" b="1" dirty="0">
                <a:solidFill>
                  <a:srgbClr val="00B050"/>
                </a:solidFill>
              </a:rPr>
              <a:t>Ms</a:t>
            </a:r>
            <a:r>
              <a:rPr lang="en-US" altLang="en-US" sz="3600" b="1" baseline="30000" dirty="0">
                <a:solidFill>
                  <a:srgbClr val="00B050"/>
                </a:solidFill>
              </a:rPr>
              <a:t>-1</a:t>
            </a:r>
            <a:r>
              <a:rPr lang="en-US" altLang="en-US" sz="3600" dirty="0">
                <a:solidFill>
                  <a:srgbClr val="00197D"/>
                </a:solidFill>
                <a:sym typeface="Symbol" panose="05050102010706020507" pitchFamily="18" charset="2"/>
              </a:rPr>
              <a:t>  = </a:t>
            </a:r>
            <a:r>
              <a:rPr lang="en-US" altLang="en-US" sz="1600" dirty="0">
                <a:solidFill>
                  <a:srgbClr val="00197D"/>
                </a:solidFill>
                <a:sym typeface="Symbol" panose="05050102010706020507" pitchFamily="18" charset="2"/>
              </a:rPr>
              <a:t> </a:t>
            </a:r>
            <a:r>
              <a:rPr lang="en-US" altLang="en-US" sz="3600" dirty="0">
                <a:solidFill>
                  <a:srgbClr val="00197D"/>
                </a:solidFill>
                <a:sym typeface="Symbol" panose="05050102010706020507" pitchFamily="18" charset="2"/>
              </a:rPr>
              <a:t>- 1 [H</a:t>
            </a:r>
            <a:r>
              <a:rPr lang="en-US" altLang="en-US" sz="3600" baseline="-25000" dirty="0">
                <a:solidFill>
                  <a:srgbClr val="00197D"/>
                </a:solidFill>
                <a:sym typeface="Symbol" panose="05050102010706020507" pitchFamily="18" charset="2"/>
              </a:rPr>
              <a:t>2</a:t>
            </a:r>
            <a:r>
              <a:rPr lang="en-US" altLang="en-US" sz="3600" dirty="0">
                <a:solidFill>
                  <a:srgbClr val="00197D"/>
                </a:solidFill>
                <a:sym typeface="Symbol" panose="05050102010706020507" pitchFamily="18" charset="2"/>
              </a:rPr>
              <a:t>]</a:t>
            </a:r>
            <a:br>
              <a:rPr lang="en-US" altLang="en-US" sz="3600" baseline="30000" dirty="0"/>
            </a:br>
            <a:r>
              <a:rPr lang="en-US" altLang="en-US" sz="3600" baseline="30000" dirty="0"/>
              <a:t> 			</a:t>
            </a:r>
            <a:r>
              <a:rPr lang="en-US" altLang="en-US" sz="3600" dirty="0"/>
              <a:t>         </a:t>
            </a:r>
            <a:r>
              <a:rPr lang="en-US" altLang="en-US" sz="3600" dirty="0">
                <a:solidFill>
                  <a:srgbClr val="00197D"/>
                </a:solidFill>
                <a:sym typeface="Symbol" panose="05050102010706020507" pitchFamily="18" charset="2"/>
              </a:rPr>
              <a:t>3    t</a:t>
            </a:r>
          </a:p>
        </p:txBody>
      </p:sp>
      <p:sp>
        <p:nvSpPr>
          <p:cNvPr id="6" name="Line 11"/>
          <p:cNvSpPr>
            <a:spLocks noChangeShapeType="1"/>
          </p:cNvSpPr>
          <p:nvPr/>
        </p:nvSpPr>
        <p:spPr bwMode="auto">
          <a:xfrm>
            <a:off x="3505200" y="1430870"/>
            <a:ext cx="2209800" cy="0"/>
          </a:xfrm>
          <a:prstGeom prst="line">
            <a:avLst/>
          </a:prstGeom>
          <a:noFill/>
          <a:ln w="476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Line 11"/>
          <p:cNvSpPr>
            <a:spLocks noChangeShapeType="1"/>
          </p:cNvSpPr>
          <p:nvPr/>
        </p:nvSpPr>
        <p:spPr bwMode="auto">
          <a:xfrm>
            <a:off x="8839200" y="1430870"/>
            <a:ext cx="2261616" cy="0"/>
          </a:xfrm>
          <a:prstGeom prst="line">
            <a:avLst/>
          </a:prstGeom>
          <a:noFill/>
          <a:ln w="476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Line 11"/>
          <p:cNvSpPr>
            <a:spLocks noChangeShapeType="1"/>
          </p:cNvSpPr>
          <p:nvPr/>
        </p:nvSpPr>
        <p:spPr bwMode="auto">
          <a:xfrm>
            <a:off x="6400800" y="1430870"/>
            <a:ext cx="1752600" cy="0"/>
          </a:xfrm>
          <a:prstGeom prst="line">
            <a:avLst/>
          </a:prstGeom>
          <a:noFill/>
          <a:ln w="476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3987769" y="4260480"/>
            <a:ext cx="15240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6" name="Rectangle 2"/>
          <p:cNvSpPr>
            <a:spLocks noGrp="1" noChangeArrowheads="1"/>
          </p:cNvSpPr>
          <p:nvPr>
            <p:ph type="title"/>
          </p:nvPr>
        </p:nvSpPr>
        <p:spPr>
          <a:xfrm>
            <a:off x="15875" y="-169330"/>
            <a:ext cx="9144000" cy="1143000"/>
          </a:xfrm>
        </p:spPr>
        <p:txBody>
          <a:bodyPr/>
          <a:lstStyle/>
          <a:p>
            <a:pPr algn="l"/>
            <a:r>
              <a:rPr lang="en-US" altLang="en-US" u="sng" dirty="0">
                <a:latin typeface="Impact" panose="020B0806030902050204" pitchFamily="34" charset="0"/>
              </a:rPr>
              <a:t>Practice Problem #3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694488" y="3837520"/>
            <a:ext cx="473597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chemeClr val="accent6"/>
                </a:solidFill>
                <a:sym typeface="Symbol" panose="05050102010706020507" pitchFamily="18" charset="2"/>
              </a:rPr>
              <a:t>Rate H</a:t>
            </a:r>
            <a:r>
              <a:rPr lang="en-US" altLang="en-US" sz="3600" b="1" baseline="-25000" dirty="0">
                <a:solidFill>
                  <a:schemeClr val="accent6"/>
                </a:solidFill>
                <a:sym typeface="Symbol" panose="05050102010706020507" pitchFamily="18" charset="2"/>
              </a:rPr>
              <a:t>2 </a:t>
            </a:r>
            <a:r>
              <a:rPr lang="en-US" altLang="en-US" sz="3600" dirty="0">
                <a:solidFill>
                  <a:srgbClr val="00197D"/>
                </a:solidFill>
                <a:sym typeface="Symbol" panose="05050102010706020507" pitchFamily="18" charset="2"/>
              </a:rPr>
              <a:t>= - </a:t>
            </a:r>
            <a:r>
              <a:rPr lang="en-US" altLang="en-US" sz="3600" dirty="0"/>
              <a:t>5.1 x 10</a:t>
            </a:r>
            <a:r>
              <a:rPr lang="en-US" altLang="en-US" sz="3600" baseline="30000" dirty="0"/>
              <a:t>4 </a:t>
            </a:r>
            <a:r>
              <a:rPr lang="en-US" altLang="en-US" sz="3600" dirty="0"/>
              <a:t>Ms</a:t>
            </a:r>
            <a:r>
              <a:rPr lang="en-US" altLang="en-US" sz="3600" baseline="30000" dirty="0"/>
              <a:t>-1</a:t>
            </a:r>
            <a:endParaRPr lang="en-US" altLang="en-US" sz="3600" dirty="0"/>
          </a:p>
        </p:txBody>
      </p:sp>
      <p:sp>
        <p:nvSpPr>
          <p:cNvPr id="2" name="Oval 1"/>
          <p:cNvSpPr/>
          <p:nvPr/>
        </p:nvSpPr>
        <p:spPr>
          <a:xfrm>
            <a:off x="1312069" y="2032513"/>
            <a:ext cx="3105364" cy="792163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414464" y="668871"/>
            <a:ext cx="1820862" cy="1003505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3752850" y="2707605"/>
            <a:ext cx="835025" cy="792163"/>
          </a:xfrm>
          <a:prstGeom prst="ellipse">
            <a:avLst/>
          </a:prstGeom>
          <a:noFill/>
          <a:ln w="571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6062663" y="475195"/>
            <a:ext cx="2387600" cy="1647825"/>
          </a:xfrm>
          <a:prstGeom prst="ellipse">
            <a:avLst/>
          </a:prstGeom>
          <a:noFill/>
          <a:ln w="571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4266762" y="3675088"/>
            <a:ext cx="1185470" cy="1336675"/>
          </a:xfrm>
          <a:custGeom>
            <a:avLst/>
            <a:gdLst>
              <a:gd name="connsiteX0" fmla="*/ 430329 w 1398517"/>
              <a:gd name="connsiteY0" fmla="*/ 26894 h 1335948"/>
              <a:gd name="connsiteX1" fmla="*/ 53811 w 1398517"/>
              <a:gd name="connsiteY1" fmla="*/ 94129 h 1335948"/>
              <a:gd name="connsiteX2" fmla="*/ 13470 w 1398517"/>
              <a:gd name="connsiteY2" fmla="*/ 121023 h 1335948"/>
              <a:gd name="connsiteX3" fmla="*/ 23 w 1398517"/>
              <a:gd name="connsiteY3" fmla="*/ 174811 h 1335948"/>
              <a:gd name="connsiteX4" fmla="*/ 26917 w 1398517"/>
              <a:gd name="connsiteY4" fmla="*/ 564776 h 1335948"/>
              <a:gd name="connsiteX5" fmla="*/ 40364 w 1398517"/>
              <a:gd name="connsiteY5" fmla="*/ 605117 h 1335948"/>
              <a:gd name="connsiteX6" fmla="*/ 147941 w 1398517"/>
              <a:gd name="connsiteY6" fmla="*/ 658906 h 1335948"/>
              <a:gd name="connsiteX7" fmla="*/ 309305 w 1398517"/>
              <a:gd name="connsiteY7" fmla="*/ 685800 h 1335948"/>
              <a:gd name="connsiteX8" fmla="*/ 336199 w 1398517"/>
              <a:gd name="connsiteY8" fmla="*/ 753035 h 1335948"/>
              <a:gd name="connsiteX9" fmla="*/ 376541 w 1398517"/>
              <a:gd name="connsiteY9" fmla="*/ 806823 h 1335948"/>
              <a:gd name="connsiteX10" fmla="*/ 403435 w 1398517"/>
              <a:gd name="connsiteY10" fmla="*/ 847164 h 1335948"/>
              <a:gd name="connsiteX11" fmla="*/ 457223 w 1398517"/>
              <a:gd name="connsiteY11" fmla="*/ 995082 h 1335948"/>
              <a:gd name="connsiteX12" fmla="*/ 470670 w 1398517"/>
              <a:gd name="connsiteY12" fmla="*/ 1183341 h 1335948"/>
              <a:gd name="connsiteX13" fmla="*/ 497564 w 1398517"/>
              <a:gd name="connsiteY13" fmla="*/ 1223682 h 1335948"/>
              <a:gd name="connsiteX14" fmla="*/ 699270 w 1398517"/>
              <a:gd name="connsiteY14" fmla="*/ 1304364 h 1335948"/>
              <a:gd name="connsiteX15" fmla="*/ 753058 w 1398517"/>
              <a:gd name="connsiteY15" fmla="*/ 1331258 h 1335948"/>
              <a:gd name="connsiteX16" fmla="*/ 968211 w 1398517"/>
              <a:gd name="connsiteY16" fmla="*/ 1290917 h 1335948"/>
              <a:gd name="connsiteX17" fmla="*/ 1021999 w 1398517"/>
              <a:gd name="connsiteY17" fmla="*/ 1277470 h 1335948"/>
              <a:gd name="connsiteX18" fmla="*/ 1116129 w 1398517"/>
              <a:gd name="connsiteY18" fmla="*/ 1223682 h 1335948"/>
              <a:gd name="connsiteX19" fmla="*/ 1196811 w 1398517"/>
              <a:gd name="connsiteY19" fmla="*/ 1183341 h 1335948"/>
              <a:gd name="connsiteX20" fmla="*/ 1344729 w 1398517"/>
              <a:gd name="connsiteY20" fmla="*/ 1008529 h 1335948"/>
              <a:gd name="connsiteX21" fmla="*/ 1358176 w 1398517"/>
              <a:gd name="connsiteY21" fmla="*/ 954741 h 1335948"/>
              <a:gd name="connsiteX22" fmla="*/ 1385070 w 1398517"/>
              <a:gd name="connsiteY22" fmla="*/ 887506 h 1335948"/>
              <a:gd name="connsiteX23" fmla="*/ 1398517 w 1398517"/>
              <a:gd name="connsiteY23" fmla="*/ 779929 h 1335948"/>
              <a:gd name="connsiteX24" fmla="*/ 1371623 w 1398517"/>
              <a:gd name="connsiteY24" fmla="*/ 578223 h 1335948"/>
              <a:gd name="connsiteX25" fmla="*/ 1358176 w 1398517"/>
              <a:gd name="connsiteY25" fmla="*/ 537882 h 1335948"/>
              <a:gd name="connsiteX26" fmla="*/ 1331282 w 1398517"/>
              <a:gd name="connsiteY26" fmla="*/ 497541 h 1335948"/>
              <a:gd name="connsiteX27" fmla="*/ 1304388 w 1398517"/>
              <a:gd name="connsiteY27" fmla="*/ 376517 h 1335948"/>
              <a:gd name="connsiteX28" fmla="*/ 1277493 w 1398517"/>
              <a:gd name="connsiteY28" fmla="*/ 295835 h 1335948"/>
              <a:gd name="connsiteX29" fmla="*/ 1237152 w 1398517"/>
              <a:gd name="connsiteY29" fmla="*/ 161364 h 1335948"/>
              <a:gd name="connsiteX30" fmla="*/ 1223705 w 1398517"/>
              <a:gd name="connsiteY30" fmla="*/ 67235 h 1335948"/>
              <a:gd name="connsiteX31" fmla="*/ 1183364 w 1398517"/>
              <a:gd name="connsiteY31" fmla="*/ 40341 h 1335948"/>
              <a:gd name="connsiteX32" fmla="*/ 1021999 w 1398517"/>
              <a:gd name="connsiteY32" fmla="*/ 0 h 1335948"/>
              <a:gd name="connsiteX33" fmla="*/ 430329 w 1398517"/>
              <a:gd name="connsiteY33" fmla="*/ 26894 h 1335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1398517" h="1335948">
                <a:moveTo>
                  <a:pt x="430329" y="26894"/>
                </a:moveTo>
                <a:cubicBezTo>
                  <a:pt x="268964" y="42582"/>
                  <a:pt x="201892" y="-11643"/>
                  <a:pt x="53811" y="94129"/>
                </a:cubicBezTo>
                <a:cubicBezTo>
                  <a:pt x="40660" y="103523"/>
                  <a:pt x="26917" y="112058"/>
                  <a:pt x="13470" y="121023"/>
                </a:cubicBezTo>
                <a:cubicBezTo>
                  <a:pt x="8988" y="138952"/>
                  <a:pt x="-537" y="156338"/>
                  <a:pt x="23" y="174811"/>
                </a:cubicBezTo>
                <a:cubicBezTo>
                  <a:pt x="3970" y="305048"/>
                  <a:pt x="14755" y="435048"/>
                  <a:pt x="26917" y="564776"/>
                </a:cubicBezTo>
                <a:cubicBezTo>
                  <a:pt x="28240" y="578889"/>
                  <a:pt x="31509" y="594049"/>
                  <a:pt x="40364" y="605117"/>
                </a:cubicBezTo>
                <a:cubicBezTo>
                  <a:pt x="57114" y="626055"/>
                  <a:pt x="130933" y="654904"/>
                  <a:pt x="147941" y="658906"/>
                </a:cubicBezTo>
                <a:cubicBezTo>
                  <a:pt x="201021" y="671396"/>
                  <a:pt x="255517" y="676835"/>
                  <a:pt x="309305" y="685800"/>
                </a:cubicBezTo>
                <a:cubicBezTo>
                  <a:pt x="318270" y="708212"/>
                  <a:pt x="324476" y="731935"/>
                  <a:pt x="336199" y="753035"/>
                </a:cubicBezTo>
                <a:cubicBezTo>
                  <a:pt x="347083" y="772626"/>
                  <a:pt x="363514" y="788586"/>
                  <a:pt x="376541" y="806823"/>
                </a:cubicBezTo>
                <a:cubicBezTo>
                  <a:pt x="385935" y="819974"/>
                  <a:pt x="395417" y="833132"/>
                  <a:pt x="403435" y="847164"/>
                </a:cubicBezTo>
                <a:cubicBezTo>
                  <a:pt x="438995" y="909395"/>
                  <a:pt x="434471" y="915449"/>
                  <a:pt x="457223" y="995082"/>
                </a:cubicBezTo>
                <a:cubicBezTo>
                  <a:pt x="461705" y="1057835"/>
                  <a:pt x="459737" y="1121385"/>
                  <a:pt x="470670" y="1183341"/>
                </a:cubicBezTo>
                <a:cubicBezTo>
                  <a:pt x="473479" y="1199256"/>
                  <a:pt x="485401" y="1213040"/>
                  <a:pt x="497564" y="1223682"/>
                </a:cubicBezTo>
                <a:cubicBezTo>
                  <a:pt x="575907" y="1292233"/>
                  <a:pt x="593645" y="1280892"/>
                  <a:pt x="699270" y="1304364"/>
                </a:cubicBezTo>
                <a:cubicBezTo>
                  <a:pt x="717199" y="1313329"/>
                  <a:pt x="733051" y="1330008"/>
                  <a:pt x="753058" y="1331258"/>
                </a:cubicBezTo>
                <a:cubicBezTo>
                  <a:pt x="952472" y="1343721"/>
                  <a:pt x="859434" y="1331708"/>
                  <a:pt x="968211" y="1290917"/>
                </a:cubicBezTo>
                <a:cubicBezTo>
                  <a:pt x="985515" y="1284428"/>
                  <a:pt x="1004695" y="1283959"/>
                  <a:pt x="1021999" y="1277470"/>
                </a:cubicBezTo>
                <a:cubicBezTo>
                  <a:pt x="1086523" y="1253274"/>
                  <a:pt x="1062108" y="1253694"/>
                  <a:pt x="1116129" y="1223682"/>
                </a:cubicBezTo>
                <a:cubicBezTo>
                  <a:pt x="1142414" y="1209079"/>
                  <a:pt x="1173168" y="1201918"/>
                  <a:pt x="1196811" y="1183341"/>
                </a:cubicBezTo>
                <a:cubicBezTo>
                  <a:pt x="1292206" y="1108387"/>
                  <a:pt x="1294100" y="1092911"/>
                  <a:pt x="1344729" y="1008529"/>
                </a:cubicBezTo>
                <a:cubicBezTo>
                  <a:pt x="1349211" y="990600"/>
                  <a:pt x="1352332" y="972274"/>
                  <a:pt x="1358176" y="954741"/>
                </a:cubicBezTo>
                <a:cubicBezTo>
                  <a:pt x="1365809" y="931842"/>
                  <a:pt x="1379642" y="911026"/>
                  <a:pt x="1385070" y="887506"/>
                </a:cubicBezTo>
                <a:cubicBezTo>
                  <a:pt x="1393196" y="852293"/>
                  <a:pt x="1394035" y="815788"/>
                  <a:pt x="1398517" y="779929"/>
                </a:cubicBezTo>
                <a:cubicBezTo>
                  <a:pt x="1387943" y="663612"/>
                  <a:pt x="1395381" y="661375"/>
                  <a:pt x="1371623" y="578223"/>
                </a:cubicBezTo>
                <a:cubicBezTo>
                  <a:pt x="1367729" y="564594"/>
                  <a:pt x="1364515" y="550560"/>
                  <a:pt x="1358176" y="537882"/>
                </a:cubicBezTo>
                <a:cubicBezTo>
                  <a:pt x="1350948" y="523427"/>
                  <a:pt x="1340247" y="510988"/>
                  <a:pt x="1331282" y="497541"/>
                </a:cubicBezTo>
                <a:cubicBezTo>
                  <a:pt x="1323606" y="459160"/>
                  <a:pt x="1315781" y="414493"/>
                  <a:pt x="1304388" y="376517"/>
                </a:cubicBezTo>
                <a:cubicBezTo>
                  <a:pt x="1296242" y="349364"/>
                  <a:pt x="1283053" y="323633"/>
                  <a:pt x="1277493" y="295835"/>
                </a:cubicBezTo>
                <a:cubicBezTo>
                  <a:pt x="1259312" y="204930"/>
                  <a:pt x="1272534" y="249821"/>
                  <a:pt x="1237152" y="161364"/>
                </a:cubicBezTo>
                <a:cubicBezTo>
                  <a:pt x="1232670" y="129988"/>
                  <a:pt x="1236578" y="96198"/>
                  <a:pt x="1223705" y="67235"/>
                </a:cubicBezTo>
                <a:cubicBezTo>
                  <a:pt x="1217141" y="52467"/>
                  <a:pt x="1197396" y="48359"/>
                  <a:pt x="1183364" y="40341"/>
                </a:cubicBezTo>
                <a:cubicBezTo>
                  <a:pt x="1111031" y="-992"/>
                  <a:pt x="1124628" y="12829"/>
                  <a:pt x="1021999" y="0"/>
                </a:cubicBezTo>
                <a:cubicBezTo>
                  <a:pt x="815829" y="9371"/>
                  <a:pt x="591694" y="11206"/>
                  <a:pt x="430329" y="26894"/>
                </a:cubicBezTo>
                <a:close/>
              </a:path>
            </a:pathLst>
          </a:custGeom>
          <a:noFill/>
          <a:ln w="571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4768057" y="2201595"/>
            <a:ext cx="2894615" cy="492925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233362" y="5334263"/>
            <a:ext cx="11721571" cy="147637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“Rate of Reaction” can sometimes be given to you!</a:t>
            </a:r>
          </a:p>
          <a:p>
            <a:pPr algn="ctr"/>
            <a:r>
              <a:rPr lang="en-US" sz="3200" b="1" dirty="0">
                <a:solidFill>
                  <a:schemeClr val="tx1"/>
                </a:solidFill>
              </a:rPr>
              <a:t>Sometimes you solve for it, sometimes you are solving for a appearance/disappearance rate, could be anything!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uild="allAtOnce"/>
      <p:bldP spid="2" grpId="0" animBg="1"/>
      <p:bldP spid="15" grpId="0" animBg="1"/>
      <p:bldP spid="17" grpId="0" animBg="1"/>
      <p:bldP spid="18" grpId="0" animBg="1"/>
      <p:bldP spid="22" grpId="0" animBg="1"/>
      <p:bldP spid="23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676400" y="730783"/>
            <a:ext cx="96012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dirty="0">
                <a:solidFill>
                  <a:srgbClr val="002060"/>
                </a:solidFill>
                <a:latin typeface="Arial" panose="020B0604020202020204" pitchFamily="34" charset="0"/>
              </a:rPr>
              <a:t>Rate = - </a:t>
            </a:r>
            <a:r>
              <a:rPr lang="en-US" altLang="en-US" sz="4000" dirty="0">
                <a:solidFill>
                  <a:srgbClr val="00197D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[N</a:t>
            </a:r>
            <a:r>
              <a:rPr lang="en-US" altLang="en-US" sz="4000" baseline="-25000" dirty="0">
                <a:solidFill>
                  <a:srgbClr val="00197D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2</a:t>
            </a:r>
            <a:r>
              <a:rPr lang="en-US" altLang="en-US" sz="4000" dirty="0">
                <a:solidFill>
                  <a:srgbClr val="00197D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]      =  -1 [H</a:t>
            </a:r>
            <a:r>
              <a:rPr lang="en-US" altLang="en-US" sz="4000" baseline="-25000" dirty="0">
                <a:solidFill>
                  <a:srgbClr val="00197D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2</a:t>
            </a:r>
            <a:r>
              <a:rPr lang="en-US" altLang="en-US" sz="4000" dirty="0">
                <a:solidFill>
                  <a:srgbClr val="00197D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]  =  1  [NH</a:t>
            </a:r>
            <a:r>
              <a:rPr lang="en-US" altLang="en-US" sz="4000" baseline="-25000" dirty="0">
                <a:solidFill>
                  <a:srgbClr val="00197D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3</a:t>
            </a:r>
            <a:r>
              <a:rPr lang="en-US" altLang="en-US" sz="4000" dirty="0">
                <a:solidFill>
                  <a:srgbClr val="00197D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] </a:t>
            </a:r>
            <a:br>
              <a:rPr lang="en-US" altLang="en-US" sz="4000" dirty="0">
                <a:solidFill>
                  <a:srgbClr val="00197D"/>
                </a:solidFill>
                <a:latin typeface="Arial" panose="020B0604020202020204" pitchFamily="34" charset="0"/>
                <a:sym typeface="Symbol" panose="05050102010706020507" pitchFamily="18" charset="2"/>
              </a:rPr>
            </a:br>
            <a:r>
              <a:rPr lang="en-US" altLang="en-US" sz="4000" dirty="0">
                <a:solidFill>
                  <a:srgbClr val="00197D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                 t	       3   t 	     2    t</a:t>
            </a:r>
            <a:endParaRPr lang="en-US" altLang="en-US" sz="4000" dirty="0">
              <a:latin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550" y="2116670"/>
            <a:ext cx="11982450" cy="3810000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The rate of reaction is  1.70 x 10</a:t>
            </a:r>
            <a:r>
              <a:rPr lang="en-US" altLang="en-US" sz="3600" baseline="30000" dirty="0"/>
              <a:t>4</a:t>
            </a:r>
            <a:r>
              <a:rPr lang="en-US" altLang="en-US" sz="3600" baseline="-25000" dirty="0"/>
              <a:t> </a:t>
            </a:r>
            <a:r>
              <a:rPr lang="en-US" altLang="en-US" sz="3600" dirty="0"/>
              <a:t>Ms</a:t>
            </a:r>
            <a:r>
              <a:rPr lang="en-US" altLang="en-US" sz="3600" baseline="30000" dirty="0"/>
              <a:t>-1</a:t>
            </a:r>
            <a:r>
              <a:rPr lang="en-US" altLang="en-US" sz="3600" dirty="0"/>
              <a:t>. What is the rate of disappearance of H</a:t>
            </a:r>
            <a:r>
              <a:rPr lang="en-US" altLang="en-US" sz="3600" baseline="-25000" dirty="0"/>
              <a:t>2 </a:t>
            </a:r>
            <a:r>
              <a:rPr lang="en-US" altLang="en-US" sz="3600" dirty="0"/>
              <a:t>and the disappearance of N</a:t>
            </a:r>
            <a:r>
              <a:rPr lang="en-US" altLang="en-US" sz="3600" baseline="-25000" dirty="0"/>
              <a:t>2</a:t>
            </a:r>
            <a:r>
              <a:rPr lang="en-US" altLang="en-US" sz="3600" dirty="0"/>
              <a:t> ?</a:t>
            </a:r>
          </a:p>
          <a:p>
            <a:pPr eaLnBrk="1" hangingPunct="1"/>
            <a:endParaRPr lang="en-US" altLang="en-US" sz="2000" dirty="0"/>
          </a:p>
          <a:p>
            <a:pPr eaLnBrk="1" hangingPunct="1">
              <a:buFontTx/>
              <a:buNone/>
            </a:pPr>
            <a:r>
              <a:rPr lang="en-US" altLang="en-US" dirty="0">
                <a:solidFill>
                  <a:srgbClr val="002060"/>
                </a:solidFill>
              </a:rPr>
              <a:t>  </a:t>
            </a:r>
            <a:r>
              <a:rPr lang="en-US" altLang="en-US" sz="3600" b="1" dirty="0">
                <a:solidFill>
                  <a:srgbClr val="00B050"/>
                </a:solidFill>
              </a:rPr>
              <a:t>1.70 x 10</a:t>
            </a:r>
            <a:r>
              <a:rPr lang="en-US" altLang="en-US" sz="3600" b="1" baseline="30000" dirty="0">
                <a:solidFill>
                  <a:srgbClr val="00B050"/>
                </a:solidFill>
              </a:rPr>
              <a:t>4</a:t>
            </a:r>
            <a:r>
              <a:rPr lang="en-US" altLang="en-US" sz="3600" b="1" dirty="0">
                <a:solidFill>
                  <a:srgbClr val="00B050"/>
                </a:solidFill>
              </a:rPr>
              <a:t>Ms</a:t>
            </a:r>
            <a:r>
              <a:rPr lang="en-US" altLang="en-US" sz="3600" b="1" baseline="30000" dirty="0">
                <a:solidFill>
                  <a:srgbClr val="00B050"/>
                </a:solidFill>
              </a:rPr>
              <a:t>-1</a:t>
            </a:r>
            <a:r>
              <a:rPr lang="en-US" altLang="en-US" sz="3600" dirty="0">
                <a:solidFill>
                  <a:srgbClr val="00197D"/>
                </a:solidFill>
                <a:sym typeface="Symbol" panose="05050102010706020507" pitchFamily="18" charset="2"/>
              </a:rPr>
              <a:t>  = </a:t>
            </a:r>
            <a:r>
              <a:rPr lang="en-US" altLang="en-US" sz="1600" dirty="0">
                <a:solidFill>
                  <a:srgbClr val="00197D"/>
                </a:solidFill>
                <a:sym typeface="Symbol" panose="05050102010706020507" pitchFamily="18" charset="2"/>
              </a:rPr>
              <a:t> </a:t>
            </a:r>
            <a:r>
              <a:rPr lang="en-US" altLang="en-US" sz="3600" dirty="0">
                <a:solidFill>
                  <a:srgbClr val="00197D"/>
                </a:solidFill>
                <a:sym typeface="Symbol" panose="05050102010706020507" pitchFamily="18" charset="2"/>
              </a:rPr>
              <a:t> -[N</a:t>
            </a:r>
            <a:r>
              <a:rPr lang="en-US" altLang="en-US" sz="3600" baseline="-25000" dirty="0">
                <a:solidFill>
                  <a:srgbClr val="00197D"/>
                </a:solidFill>
                <a:sym typeface="Symbol" panose="05050102010706020507" pitchFamily="18" charset="2"/>
              </a:rPr>
              <a:t>2</a:t>
            </a:r>
            <a:r>
              <a:rPr lang="en-US" altLang="en-US" sz="3600" dirty="0">
                <a:solidFill>
                  <a:srgbClr val="00197D"/>
                </a:solidFill>
                <a:sym typeface="Symbol" panose="05050102010706020507" pitchFamily="18" charset="2"/>
              </a:rPr>
              <a:t>]</a:t>
            </a:r>
            <a:br>
              <a:rPr lang="en-US" altLang="en-US" sz="3600" baseline="30000" dirty="0"/>
            </a:br>
            <a:r>
              <a:rPr lang="en-US" altLang="en-US" sz="3600" baseline="30000" dirty="0"/>
              <a:t> 			</a:t>
            </a:r>
            <a:r>
              <a:rPr lang="en-US" altLang="en-US" sz="3600" dirty="0"/>
              <a:t>         </a:t>
            </a:r>
            <a:r>
              <a:rPr lang="en-US" altLang="en-US" sz="3600" dirty="0">
                <a:solidFill>
                  <a:srgbClr val="00197D"/>
                </a:solidFill>
                <a:sym typeface="Symbol" panose="05050102010706020507" pitchFamily="18" charset="2"/>
              </a:rPr>
              <a:t>   t</a:t>
            </a:r>
          </a:p>
        </p:txBody>
      </p:sp>
      <p:sp>
        <p:nvSpPr>
          <p:cNvPr id="6" name="Line 11"/>
          <p:cNvSpPr>
            <a:spLocks noChangeShapeType="1"/>
          </p:cNvSpPr>
          <p:nvPr/>
        </p:nvSpPr>
        <p:spPr bwMode="auto">
          <a:xfrm>
            <a:off x="3505200" y="1430870"/>
            <a:ext cx="2209800" cy="0"/>
          </a:xfrm>
          <a:prstGeom prst="line">
            <a:avLst/>
          </a:prstGeom>
          <a:noFill/>
          <a:ln w="476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Line 11"/>
          <p:cNvSpPr>
            <a:spLocks noChangeShapeType="1"/>
          </p:cNvSpPr>
          <p:nvPr/>
        </p:nvSpPr>
        <p:spPr bwMode="auto">
          <a:xfrm>
            <a:off x="8839200" y="1430870"/>
            <a:ext cx="2261616" cy="0"/>
          </a:xfrm>
          <a:prstGeom prst="line">
            <a:avLst/>
          </a:prstGeom>
          <a:noFill/>
          <a:ln w="476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Line 11"/>
          <p:cNvSpPr>
            <a:spLocks noChangeShapeType="1"/>
          </p:cNvSpPr>
          <p:nvPr/>
        </p:nvSpPr>
        <p:spPr bwMode="auto">
          <a:xfrm>
            <a:off x="6400800" y="1430870"/>
            <a:ext cx="1752600" cy="0"/>
          </a:xfrm>
          <a:prstGeom prst="line">
            <a:avLst/>
          </a:prstGeom>
          <a:noFill/>
          <a:ln w="476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3987769" y="4260480"/>
            <a:ext cx="15240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6" name="Rectangle 2"/>
          <p:cNvSpPr>
            <a:spLocks noGrp="1" noChangeArrowheads="1"/>
          </p:cNvSpPr>
          <p:nvPr>
            <p:ph type="title"/>
          </p:nvPr>
        </p:nvSpPr>
        <p:spPr>
          <a:xfrm>
            <a:off x="15875" y="-169330"/>
            <a:ext cx="9144000" cy="1143000"/>
          </a:xfrm>
        </p:spPr>
        <p:txBody>
          <a:bodyPr/>
          <a:lstStyle/>
          <a:p>
            <a:pPr algn="l"/>
            <a:r>
              <a:rPr lang="en-US" altLang="en-US" u="sng" dirty="0">
                <a:latin typeface="Impact" panose="020B0806030902050204" pitchFamily="34" charset="0"/>
              </a:rPr>
              <a:t>Practice Problem #3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694488" y="3837520"/>
            <a:ext cx="501259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chemeClr val="accent6"/>
                </a:solidFill>
                <a:sym typeface="Symbol" panose="05050102010706020507" pitchFamily="18" charset="2"/>
              </a:rPr>
              <a:t>Rate N</a:t>
            </a:r>
            <a:r>
              <a:rPr lang="en-US" altLang="en-US" sz="3600" b="1" baseline="-25000" dirty="0">
                <a:solidFill>
                  <a:schemeClr val="accent6"/>
                </a:solidFill>
                <a:sym typeface="Symbol" panose="05050102010706020507" pitchFamily="18" charset="2"/>
              </a:rPr>
              <a:t>2 </a:t>
            </a:r>
            <a:r>
              <a:rPr lang="en-US" altLang="en-US" sz="3600" dirty="0">
                <a:solidFill>
                  <a:srgbClr val="00197D"/>
                </a:solidFill>
                <a:sym typeface="Symbol" panose="05050102010706020507" pitchFamily="18" charset="2"/>
              </a:rPr>
              <a:t>= - </a:t>
            </a:r>
            <a:r>
              <a:rPr lang="en-US" altLang="en-US" sz="3600" dirty="0"/>
              <a:t>1.70 x 10</a:t>
            </a:r>
            <a:r>
              <a:rPr lang="en-US" altLang="en-US" sz="3600" baseline="30000" dirty="0"/>
              <a:t>4 </a:t>
            </a:r>
            <a:r>
              <a:rPr lang="en-US" altLang="en-US" sz="3600" dirty="0"/>
              <a:t>Ms</a:t>
            </a:r>
            <a:r>
              <a:rPr lang="en-US" altLang="en-US" sz="3600" baseline="30000" dirty="0"/>
              <a:t>-1</a:t>
            </a:r>
            <a:endParaRPr lang="en-US" altLang="en-US" sz="3600" dirty="0"/>
          </a:p>
        </p:txBody>
      </p:sp>
      <p:sp>
        <p:nvSpPr>
          <p:cNvPr id="2" name="Oval 1"/>
          <p:cNvSpPr/>
          <p:nvPr/>
        </p:nvSpPr>
        <p:spPr>
          <a:xfrm>
            <a:off x="1312069" y="2032513"/>
            <a:ext cx="3105364" cy="792163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414464" y="668871"/>
            <a:ext cx="1820862" cy="1003505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9092310" y="2694520"/>
            <a:ext cx="835025" cy="792163"/>
          </a:xfrm>
          <a:prstGeom prst="ellipse">
            <a:avLst/>
          </a:prstGeom>
          <a:noFill/>
          <a:ln w="571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3192463" y="693559"/>
            <a:ext cx="2387600" cy="1423112"/>
          </a:xfrm>
          <a:prstGeom prst="ellipse">
            <a:avLst/>
          </a:prstGeom>
          <a:noFill/>
          <a:ln w="571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4768057" y="2201595"/>
            <a:ext cx="2894615" cy="492925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3706547" y="3471237"/>
            <a:ext cx="1596973" cy="1423112"/>
          </a:xfrm>
          <a:prstGeom prst="ellipse">
            <a:avLst/>
          </a:prstGeom>
          <a:noFill/>
          <a:ln w="571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67009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uild="allAtOnce"/>
      <p:bldP spid="2" grpId="0" animBg="1"/>
      <p:bldP spid="15" grpId="0" animBg="1"/>
      <p:bldP spid="17" grpId="0" animBg="1"/>
      <p:bldP spid="18" grpId="0" animBg="1"/>
      <p:bldP spid="22" grpId="0" animBg="1"/>
      <p:bldP spid="20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Link to YouTube Presentation</a:t>
            </a:r>
          </a:p>
        </p:txBody>
      </p:sp>
      <p:sp>
        <p:nvSpPr>
          <p:cNvPr id="491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hlinkClick r:id="rId2"/>
              </a:rPr>
              <a:t>https://youtu.be/sihC6aDsy3s</a:t>
            </a:r>
            <a:r>
              <a:rPr lang="en-US" altLang="en-US" dirty="0"/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874776" y="2742565"/>
            <a:ext cx="10515600" cy="1325563"/>
          </a:xfrm>
        </p:spPr>
        <p:txBody>
          <a:bodyPr/>
          <a:lstStyle/>
          <a:p>
            <a:pPr algn="ctr" eaLnBrk="1" hangingPunct="1"/>
            <a:r>
              <a:rPr lang="en-US" altLang="en-US" sz="8000" dirty="0">
                <a:latin typeface="Impact" panose="020B0806030902050204" pitchFamily="34" charset="0"/>
              </a:rPr>
              <a:t>SLOW   =  DOESN’T HAPPEN</a:t>
            </a:r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3937572" y="2852293"/>
            <a:ext cx="454025" cy="91440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07982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000" y="219075"/>
            <a:ext cx="9139238" cy="415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901700" y="4378325"/>
            <a:ext cx="1053465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400" b="1"/>
              <a:t>This is where </a:t>
            </a:r>
            <a:r>
              <a:rPr lang="en-US" altLang="en-US" sz="4400" b="1">
                <a:solidFill>
                  <a:srgbClr val="FF0000"/>
                </a:solidFill>
              </a:rPr>
              <a:t>THERMO</a:t>
            </a:r>
            <a:r>
              <a:rPr lang="en-US" altLang="en-US" sz="4400" b="1"/>
              <a:t> turns into </a:t>
            </a:r>
            <a:r>
              <a:rPr lang="en-US" altLang="en-US" sz="4400" b="1">
                <a:solidFill>
                  <a:srgbClr val="0070C0"/>
                </a:solidFill>
              </a:rPr>
              <a:t>KINETICS</a:t>
            </a:r>
          </a:p>
        </p:txBody>
      </p:sp>
      <p:sp>
        <p:nvSpPr>
          <p:cNvPr id="6" name="Rectangle 5"/>
          <p:cNvSpPr/>
          <p:nvPr/>
        </p:nvSpPr>
        <p:spPr>
          <a:xfrm>
            <a:off x="3397250" y="1689100"/>
            <a:ext cx="1279525" cy="10541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592513" y="2143125"/>
            <a:ext cx="2168525" cy="7826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169025" y="1296988"/>
            <a:ext cx="4725988" cy="7842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952750" y="3168650"/>
            <a:ext cx="2168525" cy="7842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589838" y="3008313"/>
            <a:ext cx="2168525" cy="7842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000" y="219075"/>
            <a:ext cx="9139238" cy="415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901700" y="4378325"/>
            <a:ext cx="1053465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400" b="1"/>
              <a:t>This is where </a:t>
            </a:r>
            <a:r>
              <a:rPr lang="en-US" altLang="en-US" sz="4400" b="1">
                <a:solidFill>
                  <a:srgbClr val="FF0000"/>
                </a:solidFill>
              </a:rPr>
              <a:t>THERMO</a:t>
            </a:r>
            <a:r>
              <a:rPr lang="en-US" altLang="en-US" sz="4400" b="1"/>
              <a:t> turns into </a:t>
            </a:r>
            <a:r>
              <a:rPr lang="en-US" altLang="en-US" sz="4400" b="1">
                <a:solidFill>
                  <a:srgbClr val="0070C0"/>
                </a:solidFill>
              </a:rPr>
              <a:t>KINETICS</a:t>
            </a:r>
          </a:p>
        </p:txBody>
      </p:sp>
    </p:spTree>
    <p:extLst>
      <p:ext uri="{BB962C8B-B14F-4D97-AF65-F5344CB8AC3E}">
        <p14:creationId xmlns:p14="http://schemas.microsoft.com/office/powerpoint/2010/main" val="35741847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95263"/>
            <a:ext cx="12192000" cy="5511800"/>
          </a:xfrm>
        </p:spPr>
        <p:txBody>
          <a:bodyPr rtlCol="0">
            <a:noAutofit/>
          </a:bodyPr>
          <a:lstStyle/>
          <a:p>
            <a:pPr marL="609600" indent="-609600" algn="l" eaLnBrk="1" fontAlgn="auto" hangingPunct="1">
              <a:spcAft>
                <a:spcPts val="0"/>
              </a:spcAft>
              <a:defRPr/>
            </a:pPr>
            <a:r>
              <a:rPr lang="en-US" altLang="en-US" sz="4800" u="sng" dirty="0">
                <a:solidFill>
                  <a:srgbClr val="0070C0"/>
                </a:solidFill>
                <a:latin typeface="Impact" panose="020B0806030902050204" pitchFamily="34" charset="0"/>
              </a:rPr>
              <a:t>Collision theory</a:t>
            </a:r>
            <a:r>
              <a:rPr lang="en-US" altLang="en-US" sz="4800" dirty="0">
                <a:solidFill>
                  <a:srgbClr val="0070C0"/>
                </a:solidFill>
                <a:latin typeface="Impact" panose="020B0806030902050204" pitchFamily="34" charset="0"/>
              </a:rPr>
              <a:t> </a:t>
            </a:r>
          </a:p>
          <a:p>
            <a:pPr marL="609600" indent="-609600" algn="l" eaLnBrk="1" fontAlgn="auto" hangingPunct="1">
              <a:spcAft>
                <a:spcPts val="0"/>
              </a:spcAft>
              <a:defRPr/>
            </a:pPr>
            <a:r>
              <a:rPr lang="en-US" altLang="en-US" sz="4400" dirty="0"/>
              <a:t>Reactants must collide in order to react</a:t>
            </a:r>
          </a:p>
          <a:p>
            <a:pPr marL="609600" indent="-609600" eaLnBrk="1" fontAlgn="auto" hangingPunct="1">
              <a:spcAft>
                <a:spcPts val="0"/>
              </a:spcAft>
              <a:defRPr/>
            </a:pPr>
            <a:r>
              <a:rPr lang="en-US" altLang="en-US" dirty="0"/>
              <a:t> </a:t>
            </a:r>
          </a:p>
          <a:p>
            <a:pPr marL="609600" indent="-609600" algn="l" eaLnBrk="1" fontAlgn="auto" hangingPunct="1">
              <a:spcAft>
                <a:spcPts val="0"/>
              </a:spcAft>
              <a:defRPr/>
            </a:pPr>
            <a:r>
              <a:rPr lang="en-US" altLang="en-US" sz="4800" u="sng" dirty="0">
                <a:solidFill>
                  <a:srgbClr val="0070C0"/>
                </a:solidFill>
                <a:latin typeface="Impact" panose="020B0806030902050204" pitchFamily="34" charset="0"/>
              </a:rPr>
              <a:t>Activation energy</a:t>
            </a:r>
            <a:r>
              <a:rPr lang="en-US" altLang="en-US" sz="4800" dirty="0">
                <a:solidFill>
                  <a:srgbClr val="0070C0"/>
                </a:solidFill>
                <a:latin typeface="Impact" panose="020B0806030902050204" pitchFamily="34" charset="0"/>
              </a:rPr>
              <a:t> </a:t>
            </a:r>
          </a:p>
          <a:p>
            <a:pPr indent="-609600" algn="l" eaLnBrk="1" fontAlgn="auto" hangingPunct="1">
              <a:spcAft>
                <a:spcPts val="0"/>
              </a:spcAft>
              <a:defRPr/>
            </a:pPr>
            <a:r>
              <a:rPr lang="en-US" altLang="en-US" sz="4400" dirty="0"/>
              <a:t>Minimum amount of energy colliding particles </a:t>
            </a:r>
            <a:br>
              <a:rPr lang="en-US" altLang="en-US" sz="4400" dirty="0"/>
            </a:br>
            <a:r>
              <a:rPr lang="en-US" altLang="en-US" sz="4400" dirty="0"/>
              <a:t>need in order to react</a:t>
            </a:r>
            <a:r>
              <a:rPr lang="en-US" altLang="en-US" sz="4000" dirty="0"/>
              <a:t>.</a:t>
            </a:r>
          </a:p>
          <a:p>
            <a:pPr marL="609600" indent="-609600" eaLnBrk="1" fontAlgn="auto" hangingPunct="1">
              <a:spcAft>
                <a:spcPts val="0"/>
              </a:spcAft>
              <a:defRPr/>
            </a:pPr>
            <a:br>
              <a:rPr lang="en-US" altLang="en-US" sz="5400" b="1" i="1" u="sng" dirty="0">
                <a:solidFill>
                  <a:srgbClr val="FF0000"/>
                </a:solidFill>
              </a:rPr>
            </a:br>
            <a:r>
              <a:rPr lang="en-US" altLang="en-US" sz="5400" b="1" i="1" u="sng" dirty="0">
                <a:solidFill>
                  <a:srgbClr val="FF0000"/>
                </a:solidFill>
              </a:rPr>
              <a:t>EFFECTIVE Collisions have to be...</a:t>
            </a:r>
          </a:p>
          <a:p>
            <a:pPr marL="609600" indent="-609600" eaLnBrk="1" fontAlgn="auto" hangingPunct="1">
              <a:spcAft>
                <a:spcPts val="0"/>
              </a:spcAft>
              <a:defRPr/>
            </a:pPr>
            <a:r>
              <a:rPr lang="en-US" altLang="en-US" sz="5400" b="1" i="1" u="sng" dirty="0">
                <a:solidFill>
                  <a:srgbClr val="FF0000"/>
                </a:solidFill>
              </a:rPr>
              <a:t>Fast Enough AND Correct Orientation</a:t>
            </a:r>
            <a:endParaRPr lang="en-US" altLang="en-US" sz="7200" b="1" i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1288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0134600" cy="954088"/>
          </a:xfrm>
        </p:spPr>
        <p:txBody>
          <a:bodyPr/>
          <a:lstStyle/>
          <a:p>
            <a:pPr algn="l" eaLnBrk="1" hangingPunct="1"/>
            <a:r>
              <a:rPr lang="en-US" altLang="en-US" sz="4800" u="sng">
                <a:solidFill>
                  <a:srgbClr val="0070C0"/>
                </a:solidFill>
                <a:latin typeface="Impact" panose="020B0806030902050204" pitchFamily="34" charset="0"/>
                <a:cs typeface="Arial" panose="020B0604020202020204" pitchFamily="34" charset="0"/>
              </a:rPr>
              <a:t>Factors of Reaction Rate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31800" y="1358900"/>
            <a:ext cx="7837488" cy="5499100"/>
          </a:xfrm>
        </p:spPr>
        <p:txBody>
          <a:bodyPr/>
          <a:lstStyle/>
          <a:p>
            <a:pPr marL="609600" indent="-609600" algn="l" eaLnBrk="1" hangingPunct="1">
              <a:buFontTx/>
              <a:buAutoNum type="arabicPeriod"/>
            </a:pPr>
            <a:r>
              <a:rPr lang="en-US" altLang="en-US" sz="5400"/>
              <a:t>Temperature</a:t>
            </a:r>
          </a:p>
          <a:p>
            <a:pPr marL="609600" indent="-609600" algn="l" eaLnBrk="1" hangingPunct="1">
              <a:buFontTx/>
              <a:buAutoNum type="arabicPeriod"/>
            </a:pPr>
            <a:r>
              <a:rPr lang="en-US" altLang="en-US" sz="5400"/>
              <a:t>Concentration/Pressure</a:t>
            </a:r>
          </a:p>
          <a:p>
            <a:pPr marL="609600" indent="-609600" algn="l" eaLnBrk="1" hangingPunct="1">
              <a:buFontTx/>
              <a:buAutoNum type="arabicPeriod"/>
            </a:pPr>
            <a:r>
              <a:rPr lang="en-US" altLang="en-US" sz="5400"/>
              <a:t>Surface area</a:t>
            </a:r>
          </a:p>
          <a:p>
            <a:pPr marL="609600" indent="-609600" algn="l" eaLnBrk="1" hangingPunct="1">
              <a:buFontTx/>
              <a:buAutoNum type="arabicPeriod"/>
            </a:pPr>
            <a:r>
              <a:rPr lang="en-US" altLang="en-US" sz="5400"/>
              <a:t>Catalysts</a:t>
            </a:r>
          </a:p>
          <a:p>
            <a:pPr marL="609600" indent="-609600" eaLnBrk="1" hangingPunct="1"/>
            <a:endParaRPr lang="en-US" altLang="en-US" sz="4400"/>
          </a:p>
          <a:p>
            <a:pPr marL="609600" indent="-609600" eaLnBrk="1" hangingPunct="1"/>
            <a:endParaRPr lang="en-US" altLang="en-US" sz="4400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4545013" y="3995738"/>
            <a:ext cx="7646987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-609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600" b="1" i="1">
                <a:solidFill>
                  <a:srgbClr val="FF0000"/>
                </a:solidFill>
              </a:rPr>
              <a:t>(Typically) </a:t>
            </a:r>
            <a:br>
              <a:rPr lang="en-US" altLang="en-US" sz="3600" b="1" i="1">
                <a:solidFill>
                  <a:srgbClr val="FF0000"/>
                </a:solidFill>
              </a:rPr>
            </a:br>
            <a:r>
              <a:rPr lang="en-US" altLang="en-US" sz="3600" b="1" i="1">
                <a:solidFill>
                  <a:srgbClr val="FF0000"/>
                </a:solidFill>
              </a:rPr>
              <a:t>Increase any of these, you get more effective collisions…</a:t>
            </a:r>
            <a:br>
              <a:rPr lang="en-US" altLang="en-US" sz="3600" b="1" i="1">
                <a:solidFill>
                  <a:srgbClr val="FF0000"/>
                </a:solidFill>
              </a:rPr>
            </a:br>
            <a:r>
              <a:rPr lang="en-US" altLang="en-US" sz="3600" b="1" i="1">
                <a:solidFill>
                  <a:srgbClr val="FF0000"/>
                </a:solidFill>
              </a:rPr>
              <a:t>so it goes faster!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90953" y="112932"/>
            <a:ext cx="1090926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4800" u="sng" dirty="0">
                <a:solidFill>
                  <a:srgbClr val="0070C0"/>
                </a:solidFill>
                <a:latin typeface="Impact" panose="020B0806030902050204" pitchFamily="34" charset="0"/>
              </a:rPr>
              <a:t>Maxwell-Boltzmann Distribution for ∆Temp</a:t>
            </a:r>
          </a:p>
        </p:txBody>
      </p:sp>
      <p:pic>
        <p:nvPicPr>
          <p:cNvPr id="1028" name="Picture 4" descr="Chemsir в Twitter: &quot;How much do you know about a Maxwell-Boltzmann  distribution curve?🤔 #chem #chemistry #science #ChemicalKinetics  #MaxwellBoltzmannDistributionCurve #MaxwellBoltzmann #KineticEnergy  #ActivationEnergy #RateOfReaction ..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084" b="16668"/>
          <a:stretch/>
        </p:blipFill>
        <p:spPr bwMode="auto">
          <a:xfrm>
            <a:off x="704215" y="973458"/>
            <a:ext cx="10144125" cy="5705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3785</TotalTime>
  <Words>2196</Words>
  <Application>Microsoft Office PowerPoint</Application>
  <PresentationFormat>Widescreen</PresentationFormat>
  <Paragraphs>267</Paragraphs>
  <Slides>38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38</vt:i4>
      </vt:variant>
    </vt:vector>
  </HeadingPairs>
  <TitlesOfParts>
    <vt:vector size="47" baseType="lpstr">
      <vt:lpstr>Arial</vt:lpstr>
      <vt:lpstr>Calibri</vt:lpstr>
      <vt:lpstr>Calibri Light</vt:lpstr>
      <vt:lpstr>Cambria Math</vt:lpstr>
      <vt:lpstr>Impact</vt:lpstr>
      <vt:lpstr>Symbol</vt:lpstr>
      <vt:lpstr>Wingdings</vt:lpstr>
      <vt:lpstr>Office Theme</vt:lpstr>
      <vt:lpstr>1_Office Theme</vt:lpstr>
      <vt:lpstr>N-41     Intro to Kinetics, Rate Expressions, and Average Rate</vt:lpstr>
      <vt:lpstr>Thermo     vs.    Kinetics</vt:lpstr>
      <vt:lpstr>PowerPoint Presentation</vt:lpstr>
      <vt:lpstr>SLOW   =  DOESN’T HAPPEN</vt:lpstr>
      <vt:lpstr>PowerPoint Presentation</vt:lpstr>
      <vt:lpstr>PowerPoint Presentation</vt:lpstr>
      <vt:lpstr>PowerPoint Presentation</vt:lpstr>
      <vt:lpstr>Factors of Reaction Rate</vt:lpstr>
      <vt:lpstr>PowerPoint Presentation</vt:lpstr>
      <vt:lpstr>Catalysts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2NO2(g)  2NO(g) + O2(g)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Generic Rate Expression</vt:lpstr>
      <vt:lpstr>Practice Problem #1</vt:lpstr>
      <vt:lpstr>Practice Problem #1</vt:lpstr>
      <vt:lpstr>Practice Problem #1</vt:lpstr>
      <vt:lpstr>Practice Problem #2</vt:lpstr>
      <vt:lpstr>Practice Problem #2</vt:lpstr>
      <vt:lpstr>Practice Problem #2</vt:lpstr>
      <vt:lpstr>Practice Problem #3</vt:lpstr>
      <vt:lpstr>Practice Problem #3</vt:lpstr>
      <vt:lpstr>Practice Problem #3</vt:lpstr>
      <vt:lpstr>Link to YouTube Presentation</vt:lpstr>
    </vt:vector>
  </TitlesOfParts>
  <Company>DVHS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Jumpstart</dc:title>
  <dc:creator>Farmer, Stephanie [DH]</dc:creator>
  <cp:lastModifiedBy>Farmer, Stephanie [DH]</cp:lastModifiedBy>
  <cp:revision>82</cp:revision>
  <dcterms:created xsi:type="dcterms:W3CDTF">2018-04-25T15:39:02Z</dcterms:created>
  <dcterms:modified xsi:type="dcterms:W3CDTF">2024-06-17T04:05:16Z</dcterms:modified>
</cp:coreProperties>
</file>