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sldIdLst>
    <p:sldId id="263" r:id="rId2"/>
    <p:sldId id="257" r:id="rId3"/>
    <p:sldId id="264" r:id="rId4"/>
    <p:sldId id="280" r:id="rId5"/>
    <p:sldId id="271" r:id="rId6"/>
    <p:sldId id="281" r:id="rId7"/>
    <p:sldId id="265" r:id="rId8"/>
    <p:sldId id="266" r:id="rId9"/>
    <p:sldId id="267" r:id="rId10"/>
    <p:sldId id="269" r:id="rId11"/>
    <p:sldId id="270" r:id="rId12"/>
    <p:sldId id="262" r:id="rId13"/>
    <p:sldId id="272" r:id="rId14"/>
    <p:sldId id="273" r:id="rId15"/>
    <p:sldId id="279" r:id="rId16"/>
    <p:sldId id="275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95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37083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8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495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9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36088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107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996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3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5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73681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2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463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BF-9FWHknU" TargetMode="External"/><Relationship Id="rId2" Type="http://schemas.openxmlformats.org/officeDocument/2006/relationships/hyperlink" Target="https://youtu.be/VVnUPA8P_bA" TargetMode="Externa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g5wNg_dKsYY" TargetMode="External"/><Relationship Id="rId3" Type="http://schemas.openxmlformats.org/officeDocument/2006/relationships/hyperlink" Target="https://www.youtube.com/watch?v=b6WmwtVNDf4" TargetMode="External"/><Relationship Id="rId7" Type="http://schemas.openxmlformats.org/officeDocument/2006/relationships/hyperlink" Target="https://www.youtube.com/watch?v=o1_D4FscMnU" TargetMode="External"/><Relationship Id="rId2" Type="http://schemas.openxmlformats.org/officeDocument/2006/relationships/hyperlink" Target="https://www.youtube.com/watch?v=kGSPAkOgN3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lD_ImYQAgQ" TargetMode="External"/><Relationship Id="rId5" Type="http://schemas.openxmlformats.org/officeDocument/2006/relationships/hyperlink" Target="https://www.youtube.com/watch?v=dUMmoPdwBy4" TargetMode="External"/><Relationship Id="rId4" Type="http://schemas.openxmlformats.org/officeDocument/2006/relationships/hyperlink" Target="https://www.youtube.com/watch?v=_QnRt7PYzeY" TargetMode="External"/><Relationship Id="rId9" Type="http://schemas.openxmlformats.org/officeDocument/2006/relationships/hyperlink" Target="https://www.youtube.com/watch?v=7zuUV455zFs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VnUPA8P_bA" TargetMode="External"/><Relationship Id="rId2" Type="http://schemas.openxmlformats.org/officeDocument/2006/relationships/hyperlink" Target="https://youtu.be/bBF-9FWHkn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6200" y="762000"/>
            <a:ext cx="4343400" cy="37338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0" u="sng" dirty="0">
                <a:solidFill>
                  <a:schemeClr val="bg2"/>
                </a:solidFill>
                <a:latin typeface="+mj-lt"/>
              </a:rPr>
              <a:t>N43</a:t>
            </a:r>
            <a:r>
              <a:rPr lang="en-US" sz="7300" b="0" dirty="0">
                <a:solidFill>
                  <a:schemeClr val="bg2"/>
                </a:solidFill>
                <a:latin typeface="+mj-lt"/>
              </a:rPr>
              <a:t> </a:t>
            </a:r>
            <a:br>
              <a:rPr lang="en-US" sz="7300" b="0" dirty="0">
                <a:solidFill>
                  <a:schemeClr val="bg2"/>
                </a:solidFill>
                <a:latin typeface="+mj-lt"/>
              </a:rPr>
            </a:br>
            <a:br>
              <a:rPr lang="en-US" sz="2200" b="0" dirty="0">
                <a:solidFill>
                  <a:schemeClr val="bg2"/>
                </a:solidFill>
                <a:latin typeface="+mj-lt"/>
              </a:rPr>
            </a:br>
            <a:r>
              <a:rPr lang="en-US" sz="6000" b="0" cap="none" dirty="0">
                <a:solidFill>
                  <a:schemeClr val="bg2"/>
                </a:solidFill>
                <a:latin typeface="+mj-lt"/>
              </a:rPr>
              <a:t>Le </a:t>
            </a:r>
            <a:r>
              <a:rPr lang="en-US" sz="6000" b="0" cap="none" dirty="0" err="1">
                <a:solidFill>
                  <a:schemeClr val="bg2"/>
                </a:solidFill>
                <a:latin typeface="+mj-lt"/>
              </a:rPr>
              <a:t>Chatelier’s</a:t>
            </a:r>
            <a:r>
              <a:rPr lang="en-US" sz="6000" b="0" cap="none" dirty="0">
                <a:solidFill>
                  <a:schemeClr val="bg2"/>
                </a:solidFill>
                <a:latin typeface="+mj-lt"/>
              </a:rPr>
              <a:t> Principle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9D9D08-BEF7-A138-1735-895FDD87F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"/>
            <a:ext cx="6629400" cy="6096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i="0" u="sng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Target</a:t>
            </a:r>
            <a:r>
              <a:rPr lang="en-US" sz="36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: I can define equilibrium and can describe how a reaction will change its equilibrium position when it is stressed by applying changes to various conditions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</a:rPr>
              <a:t>Link to YouTube Presentation: </a:t>
            </a:r>
            <a:r>
              <a:rPr lang="en-US" sz="24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https://youtu.be/VVnUPA8P_bA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0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YouTube Video of Practice Qs: </a:t>
            </a:r>
            <a:r>
              <a:rPr lang="en-US" sz="24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https://youtu.be/bBF-9FWHknU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853038" y="4038600"/>
            <a:ext cx="2029723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800" b="1" dirty="0">
                <a:solidFill>
                  <a:schemeClr val="accent1"/>
                </a:solidFill>
                <a:sym typeface="Symbol"/>
              </a:rPr>
              <a:t></a:t>
            </a:r>
            <a:endParaRPr lang="en-US" sz="13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7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Quick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19200"/>
            <a:ext cx="10711722" cy="5410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>
                <a:solidFill>
                  <a:srgbClr val="00B050"/>
                </a:solidFill>
              </a:rPr>
              <a:t>N</a:t>
            </a:r>
            <a:r>
              <a:rPr lang="en-US" sz="4400" b="1" baseline="-25000" dirty="0">
                <a:solidFill>
                  <a:srgbClr val="00B050"/>
                </a:solidFill>
              </a:rPr>
              <a:t>2</a:t>
            </a:r>
            <a:r>
              <a:rPr lang="en-US" sz="4400" b="1" dirty="0">
                <a:solidFill>
                  <a:srgbClr val="00B050"/>
                </a:solidFill>
              </a:rPr>
              <a:t>   + 3H</a:t>
            </a:r>
            <a:r>
              <a:rPr lang="en-US" sz="4400" b="1" baseline="-25000" dirty="0">
                <a:solidFill>
                  <a:srgbClr val="00B050"/>
                </a:solidFill>
              </a:rPr>
              <a:t>2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dirty="0">
                <a:solidFill>
                  <a:srgbClr val="00B050"/>
                </a:solidFill>
                <a:sym typeface="Symbol"/>
              </a:rPr>
              <a:t></a:t>
            </a:r>
            <a:r>
              <a:rPr lang="en-US" sz="4400" b="1" dirty="0">
                <a:solidFill>
                  <a:srgbClr val="00B050"/>
                </a:solidFill>
                <a:sym typeface="Wingdings" pitchFamily="2" charset="2"/>
              </a:rPr>
              <a:t> 2</a:t>
            </a:r>
            <a:r>
              <a:rPr lang="en-US" sz="4400" b="1" dirty="0">
                <a:solidFill>
                  <a:srgbClr val="00B050"/>
                </a:solidFill>
              </a:rPr>
              <a:t>NH</a:t>
            </a:r>
            <a:r>
              <a:rPr lang="en-US" sz="4400" b="1" baseline="-25000" dirty="0">
                <a:solidFill>
                  <a:srgbClr val="00B050"/>
                </a:solidFill>
              </a:rPr>
              <a:t>3</a:t>
            </a:r>
            <a:r>
              <a:rPr lang="en-US" sz="4400" b="1" dirty="0">
                <a:solidFill>
                  <a:srgbClr val="00B050"/>
                </a:solidFill>
              </a:rPr>
              <a:t>  +  92.05 KJ</a:t>
            </a:r>
          </a:p>
          <a:p>
            <a:r>
              <a:rPr lang="en-US" sz="4400" dirty="0">
                <a:solidFill>
                  <a:schemeClr val="tx1"/>
                </a:solidFill>
              </a:rPr>
              <a:t> Add more N</a:t>
            </a:r>
            <a:r>
              <a:rPr lang="en-US" sz="4400" baseline="-25000" dirty="0">
                <a:solidFill>
                  <a:schemeClr val="tx1"/>
                </a:solidFill>
              </a:rPr>
              <a:t>2</a:t>
            </a:r>
          </a:p>
          <a:p>
            <a:pPr lvl="1"/>
            <a:r>
              <a:rPr lang="en-US" sz="4200" dirty="0">
                <a:solidFill>
                  <a:schemeClr val="tx1"/>
                </a:solidFill>
              </a:rPr>
              <a:t> Proceed in the forward direction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“Shift to the right”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Use up the extra by making more products!</a:t>
            </a:r>
          </a:p>
          <a:p>
            <a:r>
              <a:rPr lang="en-US" sz="4400" dirty="0">
                <a:solidFill>
                  <a:schemeClr val="tx1"/>
                </a:solidFill>
              </a:rPr>
              <a:t> Remove H</a:t>
            </a:r>
            <a:r>
              <a:rPr lang="en-US" sz="4400" baseline="-25000" dirty="0">
                <a:solidFill>
                  <a:schemeClr val="tx1"/>
                </a:solidFill>
              </a:rPr>
              <a:t>2</a:t>
            </a:r>
          </a:p>
          <a:p>
            <a:pPr lvl="1"/>
            <a:r>
              <a:rPr lang="en-US" sz="4200" dirty="0">
                <a:solidFill>
                  <a:schemeClr val="tx1"/>
                </a:solidFill>
              </a:rPr>
              <a:t> Proceed in the reverse direction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“Shift to the left”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Replace what you took away by making more reactants!</a:t>
            </a:r>
          </a:p>
          <a:p>
            <a:pPr marL="457200" lvl="1" indent="0">
              <a:buNone/>
            </a:pPr>
            <a:endParaRPr lang="en-US" sz="42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9942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Can’t get back to the start, but you can find a new equilibrium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057400"/>
            <a:ext cx="10178322" cy="3822193"/>
          </a:xfrm>
        </p:spPr>
        <p:txBody>
          <a:bodyPr>
            <a:normAutofit fontScale="85000" lnSpcReduction="2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 You can’t completely undo the stress and get back to your original concentrations…</a:t>
            </a:r>
            <a:r>
              <a:rPr lang="en-US" sz="4400" i="1" u="sng" dirty="0">
                <a:solidFill>
                  <a:schemeClr val="tx1"/>
                </a:solidFill>
              </a:rPr>
              <a:t>BUT</a:t>
            </a:r>
            <a:r>
              <a:rPr lang="en-US" sz="4400" dirty="0">
                <a:solidFill>
                  <a:schemeClr val="tx1"/>
                </a:solidFill>
              </a:rPr>
              <a:t> you can at least end up “better off” than when totally stressed.  </a:t>
            </a:r>
          </a:p>
          <a:p>
            <a:r>
              <a:rPr lang="en-US" sz="4400" dirty="0">
                <a:solidFill>
                  <a:schemeClr val="tx1"/>
                </a:solidFill>
              </a:rPr>
              <a:t> The reaction will find </a:t>
            </a:r>
            <a:r>
              <a:rPr lang="en-US" sz="4400" i="1" u="sng" dirty="0">
                <a:solidFill>
                  <a:schemeClr val="tx1"/>
                </a:solidFill>
              </a:rPr>
              <a:t>new ratios of concentrations</a:t>
            </a:r>
            <a:r>
              <a:rPr lang="en-US" sz="4400" dirty="0">
                <a:solidFill>
                  <a:schemeClr val="tx1"/>
                </a:solidFill>
              </a:rPr>
              <a:t> where the forward and backwards rate can once again be equal. </a:t>
            </a:r>
            <a:endParaRPr lang="en-US" sz="42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42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344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983776" y="5129093"/>
            <a:ext cx="389302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5123408"/>
            <a:ext cx="4282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[N</a:t>
            </a:r>
            <a:r>
              <a:rPr lang="en-US" sz="2400" b="1" baseline="-25000" dirty="0"/>
              <a:t>2</a:t>
            </a:r>
            <a:r>
              <a:rPr lang="en-US" sz="2400" b="1" dirty="0"/>
              <a:t>] </a:t>
            </a:r>
            <a:r>
              <a:rPr lang="en-US" sz="2400" b="1" dirty="0">
                <a:solidFill>
                  <a:srgbClr val="00B050"/>
                </a:solidFill>
              </a:rPr>
              <a:t>BEFORE</a:t>
            </a:r>
            <a:r>
              <a:rPr lang="en-US" sz="2400" b="1" dirty="0"/>
              <a:t> Stress Applied</a:t>
            </a:r>
            <a:br>
              <a:rPr lang="en-US" sz="2400" b="1" dirty="0"/>
            </a:br>
            <a:r>
              <a:rPr lang="en-US" sz="2400" b="1" dirty="0"/>
              <a:t>@ </a:t>
            </a:r>
            <a:r>
              <a:rPr lang="en-US" sz="2400" b="1" u="sng" dirty="0"/>
              <a:t>ORIGINAL</a:t>
            </a:r>
            <a:r>
              <a:rPr lang="en-US" sz="2400" b="1" dirty="0"/>
              <a:t> equilibrium position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62200" y="1092844"/>
            <a:ext cx="0" cy="40233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95400" y="1066800"/>
            <a:ext cx="3749040" cy="1080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6800" y="1524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[N</a:t>
            </a:r>
            <a:r>
              <a:rPr lang="en-US" sz="2400" b="1" baseline="-25000" dirty="0"/>
              <a:t>2</a:t>
            </a:r>
            <a:r>
              <a:rPr lang="en-US" sz="2400" b="1" dirty="0"/>
              <a:t>] </a:t>
            </a:r>
            <a:r>
              <a:rPr lang="en-US" sz="2400" b="1" dirty="0">
                <a:solidFill>
                  <a:srgbClr val="00B050"/>
                </a:solidFill>
              </a:rPr>
              <a:t>DURING</a:t>
            </a:r>
            <a:r>
              <a:rPr lang="en-US" sz="2400" b="1" dirty="0"/>
              <a:t> the Stress</a:t>
            </a:r>
            <a:br>
              <a:rPr lang="en-US" sz="2400" b="1" dirty="0"/>
            </a:br>
            <a:r>
              <a:rPr lang="en-US" sz="2400" b="1" dirty="0"/>
              <a:t>no longer @ equilibrium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24534" y="1077604"/>
            <a:ext cx="0" cy="301752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124200" y="4278266"/>
            <a:ext cx="3810000" cy="170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62467" y="3028169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[N</a:t>
            </a:r>
            <a:r>
              <a:rPr lang="en-US" sz="2400" b="1" baseline="-25000" dirty="0"/>
              <a:t>2</a:t>
            </a:r>
            <a:r>
              <a:rPr lang="en-US" sz="2400" b="1" dirty="0"/>
              <a:t>] </a:t>
            </a:r>
            <a:r>
              <a:rPr lang="en-US" sz="2400" b="1" dirty="0">
                <a:solidFill>
                  <a:srgbClr val="00B050"/>
                </a:solidFill>
              </a:rPr>
              <a:t>AFTER</a:t>
            </a:r>
            <a:r>
              <a:rPr lang="en-US" sz="2400" b="1" dirty="0"/>
              <a:t> reacting a </a:t>
            </a:r>
            <a:br>
              <a:rPr lang="en-US" sz="2400" b="1" dirty="0"/>
            </a:br>
            <a:r>
              <a:rPr lang="en-US" sz="2400" b="1" u="sng" dirty="0"/>
              <a:t>NEW </a:t>
            </a:r>
            <a:r>
              <a:rPr lang="en-US" sz="2400" b="1" dirty="0"/>
              <a:t>equilibrium position</a:t>
            </a:r>
          </a:p>
        </p:txBody>
      </p:sp>
      <p:sp>
        <p:nvSpPr>
          <p:cNvPr id="2" name="Right Brace 1"/>
          <p:cNvSpPr/>
          <p:nvPr/>
        </p:nvSpPr>
        <p:spPr>
          <a:xfrm>
            <a:off x="7264092" y="4243630"/>
            <a:ext cx="609600" cy="1002867"/>
          </a:xfrm>
          <a:prstGeom prst="righ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61897" y="2335672"/>
            <a:ext cx="36932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So comparing BEFORE stressor to AFTER stressor, there is a </a:t>
            </a:r>
            <a:r>
              <a:rPr lang="en-US" sz="3200" b="1" i="1" u="sng" dirty="0"/>
              <a:t>SLIGHT</a:t>
            </a:r>
            <a:r>
              <a:rPr lang="en-US" sz="3200" dirty="0"/>
              <a:t> increase to the thing you added extra of.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172137" y="117933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/>
              <a:t>Didn’t get back to starting point, but better than during the stress!</a:t>
            </a:r>
          </a:p>
        </p:txBody>
      </p:sp>
    </p:spTree>
    <p:extLst>
      <p:ext uri="{BB962C8B-B14F-4D97-AF65-F5344CB8AC3E}">
        <p14:creationId xmlns:p14="http://schemas.microsoft.com/office/powerpoint/2010/main" val="34871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2" grpId="0" animBg="1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What about changing pressure?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10744200" cy="4431793"/>
          </a:xfrm>
        </p:spPr>
        <p:txBody>
          <a:bodyPr>
            <a:normAutofit fontScale="77500" lnSpcReduction="2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 Increasing pressure causes molecules to be too crowded, too close together </a:t>
            </a:r>
          </a:p>
          <a:p>
            <a:r>
              <a:rPr lang="en-US" sz="4400" dirty="0">
                <a:solidFill>
                  <a:schemeClr val="tx1"/>
                </a:solidFill>
              </a:rPr>
              <a:t> If you can reduce the </a:t>
            </a:r>
            <a:r>
              <a:rPr lang="en-US" sz="4400" i="1" u="sng" dirty="0">
                <a:solidFill>
                  <a:schemeClr val="tx1"/>
                </a:solidFill>
              </a:rPr>
              <a:t>number of moles of gas particles</a:t>
            </a:r>
            <a:r>
              <a:rPr lang="en-US" sz="4400" dirty="0">
                <a:solidFill>
                  <a:schemeClr val="tx1"/>
                </a:solidFill>
              </a:rPr>
              <a:t> it will make things less crowded and relieve some of the pressure</a:t>
            </a:r>
          </a:p>
          <a:p>
            <a:pPr lvl="1"/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b="1" i="1" dirty="0">
                <a:solidFill>
                  <a:srgbClr val="00B050"/>
                </a:solidFill>
              </a:rPr>
              <a:t>Move to the side with fewer moles of gas!</a:t>
            </a:r>
            <a:endParaRPr lang="en-US" sz="4000" b="1" i="1" dirty="0">
              <a:solidFill>
                <a:srgbClr val="00B050"/>
              </a:solidFill>
            </a:endParaRPr>
          </a:p>
          <a:p>
            <a:r>
              <a:rPr lang="en-US" sz="4200" dirty="0">
                <a:solidFill>
                  <a:schemeClr val="tx1"/>
                </a:solidFill>
              </a:rPr>
              <a:t>Reducing pressure? </a:t>
            </a:r>
          </a:p>
          <a:p>
            <a:pPr lvl="1"/>
            <a:r>
              <a:rPr lang="en-US" sz="4000" b="1" i="1" dirty="0">
                <a:solidFill>
                  <a:srgbClr val="00B050"/>
                </a:solidFill>
              </a:rPr>
              <a:t>Move to the side with more moles to get the pressure back up!</a:t>
            </a:r>
            <a:endParaRPr lang="en-US" sz="4200" b="1" i="1" dirty="0">
              <a:solidFill>
                <a:srgbClr val="00B050"/>
              </a:solidFill>
            </a:endParaRP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7599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Quick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19200"/>
            <a:ext cx="10178322" cy="466039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>
                <a:solidFill>
                  <a:srgbClr val="00B050"/>
                </a:solidFill>
              </a:rPr>
              <a:t>N</a:t>
            </a:r>
            <a:r>
              <a:rPr lang="en-US" sz="4400" b="1" baseline="-25000" dirty="0">
                <a:solidFill>
                  <a:srgbClr val="00B050"/>
                </a:solidFill>
              </a:rPr>
              <a:t>2 (g)</a:t>
            </a:r>
            <a:r>
              <a:rPr lang="en-US" sz="4400" b="1" dirty="0">
                <a:solidFill>
                  <a:srgbClr val="00B050"/>
                </a:solidFill>
              </a:rPr>
              <a:t>  + 3H</a:t>
            </a:r>
            <a:r>
              <a:rPr lang="en-US" sz="4400" b="1" baseline="-25000" dirty="0">
                <a:solidFill>
                  <a:srgbClr val="00B050"/>
                </a:solidFill>
              </a:rPr>
              <a:t>2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baseline="-25000" dirty="0">
                <a:solidFill>
                  <a:srgbClr val="00B050"/>
                </a:solidFill>
              </a:rPr>
              <a:t>(g) </a:t>
            </a:r>
            <a:r>
              <a:rPr lang="en-US" sz="4400" b="1" dirty="0">
                <a:solidFill>
                  <a:srgbClr val="00B050"/>
                </a:solidFill>
                <a:sym typeface="Symbol"/>
              </a:rPr>
              <a:t></a:t>
            </a:r>
            <a:r>
              <a:rPr lang="en-US" sz="4400" b="1" dirty="0">
                <a:solidFill>
                  <a:srgbClr val="00B050"/>
                </a:solidFill>
                <a:sym typeface="Wingdings" pitchFamily="2" charset="2"/>
              </a:rPr>
              <a:t> 2</a:t>
            </a:r>
            <a:r>
              <a:rPr lang="en-US" sz="4400" b="1" dirty="0">
                <a:solidFill>
                  <a:srgbClr val="00B050"/>
                </a:solidFill>
              </a:rPr>
              <a:t>NH</a:t>
            </a:r>
            <a:r>
              <a:rPr lang="en-US" sz="4400" b="1" baseline="-25000" dirty="0">
                <a:solidFill>
                  <a:srgbClr val="00B050"/>
                </a:solidFill>
              </a:rPr>
              <a:t>3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baseline="-25000" dirty="0">
                <a:solidFill>
                  <a:srgbClr val="00B050"/>
                </a:solidFill>
              </a:rPr>
              <a:t>(g)</a:t>
            </a:r>
            <a:r>
              <a:rPr lang="en-US" sz="4400" b="1" dirty="0">
                <a:solidFill>
                  <a:srgbClr val="00B050"/>
                </a:solidFill>
              </a:rPr>
              <a:t> +  92.05 KJ</a:t>
            </a:r>
          </a:p>
          <a:p>
            <a:pPr>
              <a:buNone/>
            </a:pPr>
            <a:r>
              <a:rPr lang="en-US" sz="4000" i="1" dirty="0">
                <a:solidFill>
                  <a:schemeClr val="tx1"/>
                </a:solidFill>
              </a:rPr>
              <a:t>           4 moles of gas         2 moles of gas</a:t>
            </a:r>
          </a:p>
          <a:p>
            <a:r>
              <a:rPr lang="en-US" sz="4400" dirty="0">
                <a:solidFill>
                  <a:schemeClr val="tx1"/>
                </a:solidFill>
              </a:rPr>
              <a:t>Increase pressure</a:t>
            </a:r>
          </a:p>
          <a:p>
            <a:pPr lvl="1"/>
            <a:r>
              <a:rPr lang="en-US" sz="4200" dirty="0">
                <a:solidFill>
                  <a:schemeClr val="tx1"/>
                </a:solidFill>
              </a:rPr>
              <a:t> Proceed in the forward direction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“Shift to the right”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Fewer moles, less crowded, lowers pressure back down</a:t>
            </a:r>
          </a:p>
          <a:p>
            <a:r>
              <a:rPr lang="en-US" sz="4400" dirty="0">
                <a:solidFill>
                  <a:schemeClr val="tx1"/>
                </a:solidFill>
              </a:rPr>
              <a:t> Decrease pressure</a:t>
            </a:r>
            <a:endParaRPr lang="en-US" sz="4400" baseline="-25000" dirty="0">
              <a:solidFill>
                <a:schemeClr val="tx1"/>
              </a:solidFill>
            </a:endParaRPr>
          </a:p>
          <a:p>
            <a:pPr lvl="1"/>
            <a:r>
              <a:rPr lang="en-US" sz="4200" dirty="0">
                <a:solidFill>
                  <a:schemeClr val="tx1"/>
                </a:solidFill>
              </a:rPr>
              <a:t> Proceed in the reverse direction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“Shift to the left” 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More moles gas, more crowded, raises pressure back up</a:t>
            </a:r>
          </a:p>
        </p:txBody>
      </p:sp>
    </p:spTree>
    <p:extLst>
      <p:ext uri="{BB962C8B-B14F-4D97-AF65-F5344CB8AC3E}">
        <p14:creationId xmlns:p14="http://schemas.microsoft.com/office/powerpoint/2010/main" val="311837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Equilibrium 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11049000" cy="6096000"/>
          </a:xfrm>
        </p:spPr>
        <p:txBody>
          <a:bodyPr numCol="2">
            <a:normAutofit fontScale="92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900" b="1" dirty="0">
                <a:solidFill>
                  <a:schemeClr val="tx1"/>
                </a:solidFill>
              </a:rPr>
              <a:t>Blue Bottle Demo: </a:t>
            </a:r>
            <a:r>
              <a:rPr lang="en-US" sz="2900" dirty="0">
                <a:solidFill>
                  <a:schemeClr val="tx1"/>
                </a:solidFill>
                <a:hlinkClick r:id="rId2"/>
              </a:rPr>
              <a:t>https://www.youtube.com/watch?v=kGSPAkOgN3U</a:t>
            </a:r>
            <a:endParaRPr lang="en-US" sz="29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600" b="1" dirty="0">
                <a:solidFill>
                  <a:schemeClr val="tx1"/>
                </a:solidFill>
              </a:rPr>
              <a:t>Bozeman Science Reversible Reactions: </a:t>
            </a:r>
            <a:r>
              <a:rPr lang="en-US" sz="2600" dirty="0">
                <a:hlinkClick r:id="rId3"/>
              </a:rPr>
              <a:t>https://www.youtube.com/watch?v=b6WmwtVNDf4</a:t>
            </a:r>
            <a:r>
              <a:rPr lang="en-US" sz="2600" dirty="0"/>
              <a:t>  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600" b="1" dirty="0">
                <a:solidFill>
                  <a:schemeClr val="tx1"/>
                </a:solidFill>
              </a:rPr>
              <a:t>Water Beaker Demo Video: </a:t>
            </a:r>
            <a:r>
              <a:rPr lang="en-US" sz="2600" dirty="0">
                <a:hlinkClick r:id="rId4"/>
              </a:rPr>
              <a:t>https://www.youtube.com/watch?v=_QnRt7PYzeY</a:t>
            </a:r>
            <a:r>
              <a:rPr lang="en-US" sz="2600" dirty="0"/>
              <a:t>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600" b="1" dirty="0">
                <a:solidFill>
                  <a:schemeClr val="tx1"/>
                </a:solidFill>
              </a:rPr>
              <a:t>*TED what is Equilibrium Cartoon Explanation: 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>
                <a:hlinkClick r:id="rId5"/>
              </a:rPr>
              <a:t>https://www.youtube.com/watch?v=dUMmoPdwBy4</a:t>
            </a:r>
            <a:r>
              <a:rPr lang="en-US" sz="2600" dirty="0"/>
              <a:t> </a:t>
            </a:r>
          </a:p>
          <a:p>
            <a:pPr marL="457200" indent="-457200">
              <a:buFont typeface="+mj-lt"/>
              <a:buAutoNum type="arabicParenR"/>
            </a:pPr>
            <a:endParaRPr lang="en-US" sz="2600" dirty="0"/>
          </a:p>
          <a:p>
            <a:pPr marL="457200" indent="-457200">
              <a:buFont typeface="+mj-lt"/>
              <a:buAutoNum type="arabicParenR"/>
            </a:pPr>
            <a:endParaRPr lang="en-US" sz="2600" dirty="0"/>
          </a:p>
          <a:p>
            <a:pPr marL="457200" indent="-457200">
              <a:buFont typeface="+mj-lt"/>
              <a:buAutoNum type="arabicParenR"/>
            </a:pPr>
            <a:r>
              <a:rPr lang="en-US" sz="2600" b="1" dirty="0">
                <a:solidFill>
                  <a:schemeClr val="tx1"/>
                </a:solidFill>
              </a:rPr>
              <a:t>Fuse School Dynamic Equilibrium: </a:t>
            </a:r>
            <a:r>
              <a:rPr lang="en-US" sz="2600" dirty="0">
                <a:hlinkClick r:id="rId6"/>
              </a:rPr>
              <a:t>https://www.youtube.com/watch?v=wlD_ImYQAgQ</a:t>
            </a:r>
            <a:r>
              <a:rPr lang="en-US" sz="2600" dirty="0"/>
              <a:t> </a:t>
            </a:r>
          </a:p>
          <a:p>
            <a:pPr marL="457200" indent="-457200">
              <a:buFont typeface="+mj-lt"/>
              <a:buAutoNum type="arabicParenR"/>
            </a:pPr>
            <a:endParaRPr lang="en-US" sz="2600" dirty="0"/>
          </a:p>
          <a:p>
            <a:pPr marL="457200" indent="-457200">
              <a:buFont typeface="+mj-lt"/>
              <a:buAutoNum type="arabicParenR"/>
            </a:pPr>
            <a:r>
              <a:rPr lang="en-US" sz="2600" b="1" dirty="0">
                <a:solidFill>
                  <a:schemeClr val="tx1"/>
                </a:solidFill>
              </a:rPr>
              <a:t>*</a:t>
            </a:r>
            <a:r>
              <a:rPr lang="en-US" sz="2600" b="1" dirty="0" err="1">
                <a:solidFill>
                  <a:schemeClr val="tx1"/>
                </a:solidFill>
              </a:rPr>
              <a:t>TEDEd</a:t>
            </a:r>
            <a:r>
              <a:rPr lang="en-US" sz="2600" b="1" dirty="0">
                <a:solidFill>
                  <a:schemeClr val="tx1"/>
                </a:solidFill>
              </a:rPr>
              <a:t> The chemical reaction that feeds the world </a:t>
            </a:r>
            <a:r>
              <a:rPr lang="en-US" sz="2600" dirty="0">
                <a:hlinkClick r:id="rId7"/>
              </a:rPr>
              <a:t>https://www.youtube.com/watch?v=o1_D4FscMnU</a:t>
            </a:r>
            <a:r>
              <a:rPr lang="en-US" sz="2600" dirty="0"/>
              <a:t>  	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600" b="1" dirty="0">
                <a:solidFill>
                  <a:schemeClr val="tx1"/>
                </a:solidFill>
              </a:rPr>
              <a:t>*Crash Course Equilibrium: </a:t>
            </a:r>
            <a:r>
              <a:rPr lang="en-US" sz="2600" dirty="0">
                <a:hlinkClick r:id="rId8"/>
              </a:rPr>
              <a:t>https://www.youtube.com/watch?v=g5wNg_dKsYY</a:t>
            </a:r>
            <a:r>
              <a:rPr lang="en-US" sz="2600" dirty="0"/>
              <a:t> 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600" b="1" dirty="0">
                <a:solidFill>
                  <a:schemeClr val="tx1"/>
                </a:solidFill>
              </a:rPr>
              <a:t>Fuse School Intro to Le </a:t>
            </a:r>
            <a:r>
              <a:rPr lang="en-US" sz="2600" b="1" dirty="0" err="1">
                <a:solidFill>
                  <a:schemeClr val="tx1"/>
                </a:solidFill>
              </a:rPr>
              <a:t>Chatelier’s</a:t>
            </a:r>
            <a:r>
              <a:rPr lang="en-US" sz="2600" b="1" dirty="0">
                <a:solidFill>
                  <a:schemeClr val="tx1"/>
                </a:solidFill>
              </a:rPr>
              <a:t> Principal </a:t>
            </a:r>
            <a:r>
              <a:rPr lang="en-US" sz="2600" dirty="0">
                <a:hlinkClick r:id="rId9"/>
              </a:rPr>
              <a:t>https://www.youtube.com/watch?v=7zuUV455zFs</a:t>
            </a:r>
            <a:r>
              <a:rPr lang="en-US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392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Le </a:t>
            </a:r>
            <a:r>
              <a:rPr lang="en-US"/>
              <a:t>Chatelier’s Practice Problems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371600"/>
            <a:ext cx="59436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36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YouTube Links: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19200"/>
            <a:ext cx="6866478" cy="4660393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sz="4000" dirty="0">
                <a:solidFill>
                  <a:schemeClr val="tx1"/>
                </a:solidFill>
              </a:rPr>
              <a:t>Link to YouTube Video of Practice Problems</a:t>
            </a:r>
          </a:p>
          <a:p>
            <a:pPr marL="457200" lvl="1" indent="0">
              <a:buNone/>
            </a:pPr>
            <a:r>
              <a:rPr lang="en-US" sz="4000" dirty="0">
                <a:solidFill>
                  <a:schemeClr val="tx1"/>
                </a:solidFill>
                <a:hlinkClick r:id="rId2"/>
              </a:rPr>
              <a:t>https://youtu.be/bBF-9FWHknU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</a:p>
          <a:p>
            <a:pPr marL="457200" lvl="1" indent="0">
              <a:buNone/>
            </a:pPr>
            <a:endParaRPr lang="en-US" sz="4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4000" dirty="0">
                <a:solidFill>
                  <a:schemeClr val="tx1"/>
                </a:solidFill>
              </a:rPr>
              <a:t>Link to YouTube Video of Presentation</a:t>
            </a:r>
          </a:p>
          <a:p>
            <a:pPr marL="457200" lvl="1" indent="0">
              <a:buNone/>
            </a:pPr>
            <a:r>
              <a:rPr lang="en-US" sz="4000" dirty="0">
                <a:solidFill>
                  <a:schemeClr val="tx1"/>
                </a:solidFill>
                <a:hlinkClick r:id="rId3"/>
              </a:rPr>
              <a:t>https://youtu.be/VVnUPA8P_bA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</a:p>
          <a:p>
            <a:pPr lvl="1"/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8156" y="1345693"/>
            <a:ext cx="2930843" cy="223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2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reversible reaction?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0201"/>
            <a:ext cx="10178322" cy="42793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900" b="1" u="sng" dirty="0">
                <a:solidFill>
                  <a:schemeClr val="tx1"/>
                </a:solidFill>
              </a:rPr>
              <a:t>Some reactions can go forwards AND backwards</a:t>
            </a:r>
          </a:p>
          <a:p>
            <a:pPr algn="ctr">
              <a:buNone/>
            </a:pPr>
            <a:endParaRPr lang="en-US" b="1" dirty="0">
              <a:sym typeface="Symbol"/>
            </a:endParaRPr>
          </a:p>
          <a:p>
            <a:pPr algn="ctr">
              <a:buNone/>
            </a:pPr>
            <a:r>
              <a:rPr lang="en-US" sz="3800" dirty="0">
                <a:solidFill>
                  <a:schemeClr val="tx1"/>
                </a:solidFill>
              </a:rPr>
              <a:t>N</a:t>
            </a:r>
            <a:r>
              <a:rPr lang="en-US" sz="3800" baseline="-25000" dirty="0">
                <a:solidFill>
                  <a:schemeClr val="tx1"/>
                </a:solidFill>
              </a:rPr>
              <a:t>2</a:t>
            </a:r>
            <a:r>
              <a:rPr lang="en-US" sz="3800" dirty="0">
                <a:solidFill>
                  <a:schemeClr val="tx1"/>
                </a:solidFill>
              </a:rPr>
              <a:t> (g) + 3H</a:t>
            </a:r>
            <a:r>
              <a:rPr lang="en-US" sz="3800" baseline="-25000" dirty="0">
                <a:solidFill>
                  <a:schemeClr val="tx1"/>
                </a:solidFill>
              </a:rPr>
              <a:t>2</a:t>
            </a:r>
            <a:r>
              <a:rPr lang="en-US" sz="3800" dirty="0">
                <a:solidFill>
                  <a:schemeClr val="tx1"/>
                </a:solidFill>
              </a:rPr>
              <a:t> (g) </a:t>
            </a: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 2</a:t>
            </a:r>
            <a:r>
              <a:rPr lang="en-US" sz="3800" dirty="0">
                <a:solidFill>
                  <a:schemeClr val="tx1"/>
                </a:solidFill>
              </a:rPr>
              <a:t>NH</a:t>
            </a:r>
            <a:r>
              <a:rPr lang="en-US" sz="3800" baseline="-25000" dirty="0">
                <a:solidFill>
                  <a:schemeClr val="tx1"/>
                </a:solidFill>
              </a:rPr>
              <a:t>3</a:t>
            </a:r>
            <a:r>
              <a:rPr lang="en-US" sz="3800" dirty="0">
                <a:solidFill>
                  <a:schemeClr val="tx1"/>
                </a:solidFill>
              </a:rPr>
              <a:t> (g) + 92.05 KJ</a:t>
            </a:r>
          </a:p>
          <a:p>
            <a:pPr algn="ctr">
              <a:buNone/>
            </a:pPr>
            <a:r>
              <a:rPr lang="en-US" sz="3800" dirty="0">
                <a:solidFill>
                  <a:schemeClr val="tx1"/>
                </a:solidFill>
              </a:rPr>
              <a:t>OR</a:t>
            </a:r>
          </a:p>
          <a:p>
            <a:pPr algn="ctr">
              <a:buNone/>
            </a:pPr>
            <a:r>
              <a:rPr lang="en-US" sz="3800" dirty="0">
                <a:solidFill>
                  <a:schemeClr val="tx1"/>
                </a:solidFill>
              </a:rPr>
              <a:t>2NH</a:t>
            </a:r>
            <a:r>
              <a:rPr lang="en-US" sz="3800" baseline="-25000" dirty="0">
                <a:solidFill>
                  <a:schemeClr val="tx1"/>
                </a:solidFill>
              </a:rPr>
              <a:t>3</a:t>
            </a:r>
            <a:r>
              <a:rPr lang="en-US" sz="3800" dirty="0">
                <a:solidFill>
                  <a:schemeClr val="tx1"/>
                </a:solidFill>
              </a:rPr>
              <a:t> (g) + 92.05 KJ </a:t>
            </a: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 N</a:t>
            </a:r>
            <a:r>
              <a:rPr lang="en-US" sz="3800" baseline="-25000" dirty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 (g) + 3H</a:t>
            </a:r>
            <a:r>
              <a:rPr lang="en-US" sz="3800" baseline="-25000" dirty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3800" dirty="0">
                <a:solidFill>
                  <a:schemeClr val="tx1"/>
                </a:solidFill>
                <a:sym typeface="Wingdings" pitchFamily="2" charset="2"/>
              </a:rPr>
              <a:t> (g)</a:t>
            </a:r>
          </a:p>
          <a:p>
            <a:pPr algn="ctr">
              <a:buNone/>
            </a:pPr>
            <a:endParaRPr lang="en-US" sz="3200" dirty="0">
              <a:solidFill>
                <a:schemeClr val="tx1"/>
              </a:solidFill>
              <a:sym typeface="Wingdings" pitchFamily="2" charset="2"/>
            </a:endParaRPr>
          </a:p>
          <a:p>
            <a:pPr algn="ctr">
              <a:buNone/>
            </a:pPr>
            <a:r>
              <a:rPr lang="en-US" sz="3900" b="1" i="1" dirty="0">
                <a:solidFill>
                  <a:srgbClr val="00B050"/>
                </a:solidFill>
                <a:sym typeface="Wingdings" pitchFamily="2" charset="2"/>
              </a:rPr>
              <a:t>Use a “double headed arrow” so you </a:t>
            </a:r>
            <a:br>
              <a:rPr lang="en-US" sz="3900" b="1" i="1" dirty="0">
                <a:solidFill>
                  <a:srgbClr val="00B050"/>
                </a:solidFill>
                <a:sym typeface="Wingdings" pitchFamily="2" charset="2"/>
              </a:rPr>
            </a:br>
            <a:r>
              <a:rPr lang="en-US" sz="3900" b="1" i="1" dirty="0">
                <a:solidFill>
                  <a:srgbClr val="00B050"/>
                </a:solidFill>
                <a:sym typeface="Wingdings" pitchFamily="2" charset="2"/>
              </a:rPr>
              <a:t>don’t have to write it both ways!  </a:t>
            </a:r>
            <a:r>
              <a:rPr lang="en-US" sz="3900" b="1" i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↔</a:t>
            </a:r>
            <a:endParaRPr lang="en-US" sz="39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Reactions will reach “equilibrium”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0201"/>
            <a:ext cx="10178322" cy="42793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chemeClr val="tx1"/>
                </a:solidFill>
              </a:rPr>
              <a:t>EQUILIBRIUM</a:t>
            </a:r>
            <a:r>
              <a:rPr lang="en-US" sz="3200" dirty="0">
                <a:solidFill>
                  <a:schemeClr val="tx1"/>
                </a:solidFill>
              </a:rPr>
              <a:t> = </a:t>
            </a:r>
            <a:r>
              <a:rPr lang="en-US" sz="3600" dirty="0">
                <a:solidFill>
                  <a:schemeClr val="tx1"/>
                </a:solidFill>
              </a:rPr>
              <a:t>the point at which the forward reaction is happening at the same </a:t>
            </a:r>
            <a:r>
              <a:rPr lang="en-US" sz="5400" b="1" i="1" u="sng" dirty="0">
                <a:solidFill>
                  <a:schemeClr val="accent1"/>
                </a:solidFill>
              </a:rPr>
              <a:t>RATE</a:t>
            </a:r>
            <a:r>
              <a:rPr lang="en-US" sz="3200" dirty="0"/>
              <a:t> </a:t>
            </a:r>
            <a:r>
              <a:rPr lang="en-US" sz="3500" dirty="0">
                <a:solidFill>
                  <a:schemeClr val="tx1"/>
                </a:solidFill>
              </a:rPr>
              <a:t>as the reverse reaction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Are the CONCENTRATIONS of reactants and products the same?????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NO!!!!! (well </a:t>
            </a:r>
            <a:r>
              <a:rPr lang="en-US" sz="3200" i="1" dirty="0">
                <a:solidFill>
                  <a:schemeClr val="tx1"/>
                </a:solidFill>
              </a:rPr>
              <a:t>maybe, </a:t>
            </a:r>
            <a:r>
              <a:rPr lang="en-US" sz="3200" dirty="0">
                <a:solidFill>
                  <a:schemeClr val="tx1"/>
                </a:solidFill>
              </a:rPr>
              <a:t>but it doesn’t have to be! If they are the same then it is a coincidence!)</a:t>
            </a:r>
          </a:p>
        </p:txBody>
      </p:sp>
    </p:spTree>
    <p:extLst>
      <p:ext uri="{BB962C8B-B14F-4D97-AF65-F5344CB8AC3E}">
        <p14:creationId xmlns:p14="http://schemas.microsoft.com/office/powerpoint/2010/main" val="144376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Reactions will reach “equilibrium”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12817"/>
            <a:ext cx="4572000" cy="5468983"/>
          </a:xfrm>
        </p:spPr>
        <p:txBody>
          <a:bodyPr>
            <a:normAutofit fontScale="77500" lnSpcReduction="2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See how the rate appears to plateau after a while?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That means reactants are being made at the </a:t>
            </a:r>
            <a:r>
              <a:rPr lang="en-US" sz="3200" b="1" dirty="0">
                <a:solidFill>
                  <a:schemeClr val="tx1"/>
                </a:solidFill>
              </a:rPr>
              <a:t>same rate </a:t>
            </a:r>
            <a:r>
              <a:rPr lang="en-US" sz="3200" dirty="0">
                <a:solidFill>
                  <a:schemeClr val="tx1"/>
                </a:solidFill>
              </a:rPr>
              <a:t>that the products are being broken back into reactants. 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The </a:t>
            </a:r>
            <a:r>
              <a:rPr lang="en-US" sz="3200" b="1" dirty="0">
                <a:solidFill>
                  <a:schemeClr val="tx1"/>
                </a:solidFill>
              </a:rPr>
              <a:t>RATE</a:t>
            </a:r>
            <a:r>
              <a:rPr lang="en-US" sz="3200" dirty="0">
                <a:solidFill>
                  <a:schemeClr val="tx1"/>
                </a:solidFill>
              </a:rPr>
              <a:t> of forward and backwards is the same. So we </a:t>
            </a:r>
            <a:r>
              <a:rPr lang="en-US" sz="3200" b="1" dirty="0">
                <a:solidFill>
                  <a:schemeClr val="tx1"/>
                </a:solidFill>
              </a:rPr>
              <a:t>don’t PERSEVE any change </a:t>
            </a:r>
            <a:r>
              <a:rPr lang="en-US" sz="3200" dirty="0">
                <a:solidFill>
                  <a:schemeClr val="tx1"/>
                </a:solidFill>
              </a:rPr>
              <a:t>happening to the concentration. 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ALSO – </a:t>
            </a:r>
            <a:r>
              <a:rPr lang="en-US" sz="3200" dirty="0">
                <a:solidFill>
                  <a:schemeClr val="tx1"/>
                </a:solidFill>
              </a:rPr>
              <a:t>see how the concentrations are</a:t>
            </a:r>
            <a:r>
              <a:rPr lang="en-US" sz="3200" b="1" dirty="0">
                <a:solidFill>
                  <a:schemeClr val="tx1"/>
                </a:solidFill>
              </a:rPr>
              <a:t> NOT </a:t>
            </a:r>
            <a:r>
              <a:rPr lang="en-US" sz="3200" dirty="0">
                <a:solidFill>
                  <a:schemeClr val="tx1"/>
                </a:solidFill>
              </a:rPr>
              <a:t>the same during this equilibrium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0" y="1371600"/>
            <a:ext cx="6172200" cy="520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8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“Finding” equilibrium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10896600" cy="5334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b="1" u="sng" dirty="0">
                <a:solidFill>
                  <a:schemeClr val="tx1"/>
                </a:solidFill>
              </a:rPr>
              <a:t>EQUILIBRIUM POINT</a:t>
            </a:r>
            <a:r>
              <a:rPr lang="en-US" sz="5100" dirty="0">
                <a:solidFill>
                  <a:schemeClr val="tx1"/>
                </a:solidFill>
              </a:rPr>
              <a:t>  </a:t>
            </a:r>
            <a:br>
              <a:rPr lang="en-US" sz="5100" dirty="0">
                <a:solidFill>
                  <a:schemeClr val="tx1"/>
                </a:solidFill>
              </a:rPr>
            </a:br>
            <a:r>
              <a:rPr lang="en-US" sz="5100" dirty="0">
                <a:solidFill>
                  <a:schemeClr val="tx1"/>
                </a:solidFill>
              </a:rPr>
              <a:t>W</a:t>
            </a:r>
            <a:r>
              <a:rPr lang="en-US" sz="5800" dirty="0">
                <a:solidFill>
                  <a:schemeClr val="tx1"/>
                </a:solidFill>
              </a:rPr>
              <a:t>e use ratios of [products] to [reactants]</a:t>
            </a:r>
          </a:p>
          <a:p>
            <a:pPr marL="0" indent="0">
              <a:buNone/>
            </a:pPr>
            <a:endParaRPr lang="en-US" sz="5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800" dirty="0">
                <a:solidFill>
                  <a:schemeClr val="tx1"/>
                </a:solidFill>
              </a:rPr>
              <a:t>You can have different ratios that all result in the rate forward being the same as the rate backwards! </a:t>
            </a:r>
          </a:p>
          <a:p>
            <a:pPr marL="0" indent="0" algn="ctr">
              <a:buNone/>
            </a:pPr>
            <a:r>
              <a:rPr lang="en-US" sz="5800" b="1" i="1" dirty="0">
                <a:solidFill>
                  <a:srgbClr val="00B050"/>
                </a:solidFill>
              </a:rPr>
              <a:t>There isn’t just </a:t>
            </a:r>
            <a:r>
              <a:rPr lang="en-US" sz="5800" b="1" i="1" u="sng" dirty="0">
                <a:solidFill>
                  <a:srgbClr val="00B050"/>
                </a:solidFill>
              </a:rPr>
              <a:t>one</a:t>
            </a:r>
            <a:r>
              <a:rPr lang="en-US" sz="5800" b="1" i="1" dirty="0">
                <a:solidFill>
                  <a:srgbClr val="00B050"/>
                </a:solidFill>
              </a:rPr>
              <a:t> equilibrium point!</a:t>
            </a:r>
          </a:p>
          <a:p>
            <a:pPr marL="0" indent="0">
              <a:buNone/>
            </a:pPr>
            <a:endParaRPr lang="en-US" sz="5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800" dirty="0">
                <a:solidFill>
                  <a:schemeClr val="tx1"/>
                </a:solidFill>
              </a:rPr>
              <a:t>If you are pushed away from the original equilibrium point, then find a NEW ratio of concentrations that is “at equilibrium!”</a:t>
            </a:r>
            <a:endParaRPr lang="en-US" sz="5100" dirty="0">
              <a:solidFill>
                <a:schemeClr val="tx1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164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6CDB6-147D-2878-A497-E482C120F2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EC710-AE29-6F01-5BC1-FF8E974FA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“Finding” equilibrium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25F85-D49B-7284-033E-DF5336814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71600"/>
            <a:ext cx="10896600" cy="5334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100" b="1" u="sng" dirty="0">
                <a:solidFill>
                  <a:schemeClr val="tx1"/>
                </a:solidFill>
              </a:rPr>
              <a:t>EQUILIBRIUM POINT</a:t>
            </a:r>
            <a:r>
              <a:rPr lang="en-US" sz="5100" dirty="0">
                <a:solidFill>
                  <a:schemeClr val="tx1"/>
                </a:solidFill>
              </a:rPr>
              <a:t>  </a:t>
            </a:r>
            <a:br>
              <a:rPr lang="en-US" sz="5100" dirty="0">
                <a:solidFill>
                  <a:schemeClr val="tx1"/>
                </a:solidFill>
              </a:rPr>
            </a:br>
            <a:r>
              <a:rPr lang="en-US" sz="5100" dirty="0">
                <a:solidFill>
                  <a:schemeClr val="tx1"/>
                </a:solidFill>
              </a:rPr>
              <a:t>W</a:t>
            </a:r>
            <a:r>
              <a:rPr lang="en-US" sz="5800" dirty="0">
                <a:solidFill>
                  <a:schemeClr val="tx1"/>
                </a:solidFill>
              </a:rPr>
              <a:t>e use ratios of [products] to [reactants]</a:t>
            </a:r>
          </a:p>
          <a:p>
            <a:pPr marL="0" indent="0">
              <a:buNone/>
            </a:pPr>
            <a:endParaRPr lang="en-US" sz="5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800" dirty="0">
                <a:solidFill>
                  <a:schemeClr val="tx1"/>
                </a:solidFill>
              </a:rPr>
              <a:t>You can have different ratios that all result in the rate forward being the same as the rate backwards! </a:t>
            </a:r>
          </a:p>
          <a:p>
            <a:pPr marL="0" indent="0" algn="ctr">
              <a:buNone/>
            </a:pPr>
            <a:r>
              <a:rPr lang="en-US" sz="5800" b="1" i="1" dirty="0">
                <a:solidFill>
                  <a:srgbClr val="00B050"/>
                </a:solidFill>
              </a:rPr>
              <a:t>There isn’t just </a:t>
            </a:r>
            <a:r>
              <a:rPr lang="en-US" sz="5800" b="1" i="1" u="sng" dirty="0">
                <a:solidFill>
                  <a:srgbClr val="00B050"/>
                </a:solidFill>
              </a:rPr>
              <a:t>one</a:t>
            </a:r>
            <a:r>
              <a:rPr lang="en-US" sz="5800" b="1" i="1" dirty="0">
                <a:solidFill>
                  <a:srgbClr val="00B050"/>
                </a:solidFill>
              </a:rPr>
              <a:t> equilibrium point!</a:t>
            </a:r>
          </a:p>
          <a:p>
            <a:pPr marL="0" indent="0" algn="ctr">
              <a:buNone/>
            </a:pPr>
            <a:endParaRPr lang="en-US" sz="5800" b="1" i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5800" b="1" i="1" dirty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endParaRPr lang="en-US" sz="5800" dirty="0">
              <a:solidFill>
                <a:schemeClr val="tx1"/>
              </a:solidFill>
            </a:endParaRPr>
          </a:p>
          <a:p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6BB22A29-57D8-4EEC-F654-17C0A0E09839}"/>
                  </a:ext>
                </a:extLst>
              </p:cNvPr>
              <p:cNvSpPr/>
              <p:nvPr/>
            </p:nvSpPr>
            <p:spPr bwMode="auto">
              <a:xfrm>
                <a:off x="2362200" y="4983484"/>
                <a:ext cx="7162800" cy="1655337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571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LOTS of [  ]’s lead to same ratio! Example:</a:t>
                </a:r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kumimoji="0" lang="en-US" sz="32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den>
                    </m:f>
                    <m:r>
                      <a:rPr kumimoji="0" lang="en-US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kumimoji="0" lang="en-US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kumimoji="0" lang="en-US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</m:t>
                    </m:r>
                    <m:f>
                      <m:fPr>
                        <m:ctrlPr>
                          <a:rPr kumimoji="0" lang="en-US" sz="3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kumimoji="0" lang="en-US" sz="3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kumimoji="0" lang="en-US" sz="3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kumimoji="0" lang="en-US" sz="3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kumimoji="0" lang="en-US" sz="24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</m:t>
                    </m:r>
                    <m:f>
                      <m:fPr>
                        <m:ctrlPr>
                          <a:rPr kumimoji="0" lang="en-US" sz="3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kumimoji="0" lang="en-US" sz="3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kumimoji="0" lang="en-US" sz="3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kumimoji="0" lang="en-US" sz="32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  <m:r>
                      <a:rPr kumimoji="0" lang="en-US" sz="3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kumimoji="0" lang="en-US" sz="3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endParaRPr kumimoji="0" lang="en-US" sz="3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6BB22A29-57D8-4EEC-F654-17C0A0E098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2200" y="4983484"/>
                <a:ext cx="7162800" cy="1655337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571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341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chatelier’s</a:t>
            </a:r>
            <a:r>
              <a:rPr lang="en-US" dirty="0"/>
              <a:t>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0201"/>
            <a:ext cx="10178322" cy="42793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400" dirty="0">
                <a:solidFill>
                  <a:schemeClr val="tx1"/>
                </a:solidFill>
                <a:sym typeface="Symbol" pitchFamily="96" charset="2"/>
              </a:rPr>
              <a:t>If a stress is applied to a reaction at equilibrium the reaction changes to relieve that stress, it will find a </a:t>
            </a:r>
            <a:r>
              <a:rPr lang="en-US" sz="4400" i="1" u="sng" dirty="0">
                <a:solidFill>
                  <a:schemeClr val="tx1"/>
                </a:solidFill>
                <a:sym typeface="Symbol" pitchFamily="96" charset="2"/>
              </a:rPr>
              <a:t>new</a:t>
            </a:r>
            <a:r>
              <a:rPr lang="en-US" sz="4400" dirty="0">
                <a:solidFill>
                  <a:schemeClr val="tx1"/>
                </a:solidFill>
                <a:sym typeface="Symbol" pitchFamily="96" charset="2"/>
              </a:rPr>
              <a:t> equilibrium point where the forward and backwards reactions are equal again.  It will try to “undo” whatever you did!</a:t>
            </a:r>
          </a:p>
          <a:p>
            <a:pPr lvl="1"/>
            <a:r>
              <a:rPr lang="en-US" sz="4200" b="1" i="1" dirty="0">
                <a:solidFill>
                  <a:srgbClr val="00B050"/>
                </a:solidFill>
                <a:sym typeface="Symbol" pitchFamily="96" charset="2"/>
              </a:rPr>
              <a:t>Took something away? Make more of it!</a:t>
            </a:r>
          </a:p>
          <a:p>
            <a:pPr lvl="1"/>
            <a:r>
              <a:rPr lang="en-US" sz="4200" b="1" i="1" dirty="0">
                <a:solidFill>
                  <a:srgbClr val="00B050"/>
                </a:solidFill>
                <a:sym typeface="Symbol" pitchFamily="96" charset="2"/>
              </a:rPr>
              <a:t>Added extra of something? Use some up!</a:t>
            </a: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075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How do you “stress” a reaction?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0201"/>
            <a:ext cx="10178322" cy="4279392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  <a:sym typeface="Symbol" pitchFamily="96" charset="2"/>
              </a:rPr>
              <a:t> Concentration change</a:t>
            </a:r>
          </a:p>
          <a:p>
            <a:r>
              <a:rPr lang="en-US" sz="4400" dirty="0">
                <a:solidFill>
                  <a:schemeClr val="tx1"/>
                </a:solidFill>
                <a:sym typeface="Symbol" pitchFamily="96" charset="2"/>
              </a:rPr>
              <a:t> Temperature change</a:t>
            </a:r>
          </a:p>
          <a:p>
            <a:r>
              <a:rPr lang="en-US" sz="4400" dirty="0">
                <a:solidFill>
                  <a:schemeClr val="tx1"/>
                </a:solidFill>
                <a:sym typeface="Symbol" pitchFamily="96" charset="2"/>
              </a:rPr>
              <a:t> Pressure/volume change for gases</a:t>
            </a:r>
          </a:p>
          <a:p>
            <a:pPr lvl="1"/>
            <a:r>
              <a:rPr lang="en-US" sz="4200" dirty="0">
                <a:solidFill>
                  <a:schemeClr val="tx1"/>
                </a:solidFill>
                <a:sym typeface="Symbol" pitchFamily="96" charset="2"/>
              </a:rPr>
              <a:t> the equivalent of a concentration change! </a:t>
            </a: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2359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/>
              <a:t>Strange </a:t>
            </a:r>
            <a:r>
              <a:rPr lang="en-US"/>
              <a:t>factS…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110490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sz="4400" dirty="0">
                <a:solidFill>
                  <a:schemeClr val="tx1"/>
                </a:solidFill>
                <a:sym typeface="Symbol" pitchFamily="96" charset="2"/>
              </a:rPr>
              <a:t>ONLY changes to </a:t>
            </a:r>
            <a:r>
              <a:rPr lang="en-US" sz="4400" u="sng" dirty="0">
                <a:solidFill>
                  <a:schemeClr val="tx1"/>
                </a:solidFill>
                <a:sym typeface="Symbol" pitchFamily="96" charset="2"/>
              </a:rPr>
              <a:t>aqueous</a:t>
            </a:r>
            <a:r>
              <a:rPr lang="en-US" sz="4400" dirty="0">
                <a:solidFill>
                  <a:schemeClr val="tx1"/>
                </a:solidFill>
                <a:sym typeface="Symbol" pitchFamily="96" charset="2"/>
              </a:rPr>
              <a:t> and</a:t>
            </a:r>
            <a:r>
              <a:rPr lang="en-US" sz="4400" u="sng" dirty="0">
                <a:solidFill>
                  <a:schemeClr val="tx1"/>
                </a:solidFill>
                <a:sym typeface="Symbol" pitchFamily="96" charset="2"/>
              </a:rPr>
              <a:t> gas </a:t>
            </a:r>
            <a:r>
              <a:rPr lang="en-US" sz="4400" dirty="0">
                <a:solidFill>
                  <a:schemeClr val="tx1"/>
                </a:solidFill>
                <a:sym typeface="Symbol" pitchFamily="96" charset="2"/>
              </a:rPr>
              <a:t>phases affect equilibrium</a:t>
            </a:r>
          </a:p>
          <a:p>
            <a:pPr lvl="1"/>
            <a:r>
              <a:rPr lang="en-US" sz="3200" i="1" dirty="0">
                <a:solidFill>
                  <a:srgbClr val="00B050"/>
                </a:solidFill>
                <a:sym typeface="Symbol" pitchFamily="96" charset="2"/>
              </a:rPr>
              <a:t> </a:t>
            </a:r>
            <a:r>
              <a:rPr lang="en-US" sz="3200" b="1" i="1" dirty="0">
                <a:solidFill>
                  <a:srgbClr val="00B050"/>
                </a:solidFill>
                <a:sym typeface="Symbol" pitchFamily="96" charset="2"/>
              </a:rPr>
              <a:t>Solids and liquids do NOT affect equilibrium!</a:t>
            </a:r>
          </a:p>
          <a:p>
            <a:pPr lvl="2"/>
            <a:r>
              <a:rPr lang="en-US" sz="3200" dirty="0">
                <a:solidFill>
                  <a:schemeClr val="tx1"/>
                </a:solidFill>
                <a:sym typeface="Symbol" pitchFamily="96" charset="2"/>
              </a:rPr>
              <a:t> They do not have “concentrations” so they can’t factor in. </a:t>
            </a:r>
          </a:p>
          <a:p>
            <a:pPr lvl="2"/>
            <a:r>
              <a:rPr lang="en-US" sz="3200" dirty="0">
                <a:solidFill>
                  <a:schemeClr val="tx1"/>
                </a:solidFill>
                <a:sym typeface="Symbol" pitchFamily="96" charset="2"/>
              </a:rPr>
              <a:t> We will see this better when we get to the math portion of the chapter!</a:t>
            </a:r>
          </a:p>
          <a:p>
            <a:r>
              <a:rPr lang="en-US" sz="3900" dirty="0">
                <a:solidFill>
                  <a:schemeClr val="tx1"/>
                </a:solidFill>
                <a:sym typeface="Symbol" pitchFamily="96" charset="2"/>
              </a:rPr>
              <a:t> Adding an Noble Gas, an INERT gas, does NOTHING because it doesn’t change the PARTIAL PRESSURES of the gases involved!</a:t>
            </a:r>
          </a:p>
          <a:p>
            <a:r>
              <a:rPr lang="en-US" sz="3900" dirty="0">
                <a:solidFill>
                  <a:schemeClr val="tx1"/>
                </a:solidFill>
                <a:sym typeface="Symbol" pitchFamily="96" charset="2"/>
              </a:rPr>
              <a:t> Adding a catalyst does NOTHING! You will reach equilibrium faster but it won’t change the equilibrium point. </a:t>
            </a: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1055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1139</Words>
  <Application>Microsoft Office PowerPoint</Application>
  <PresentationFormat>Widescreen</PresentationFormat>
  <Paragraphs>104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Gill Sans MT</vt:lpstr>
      <vt:lpstr>Impact</vt:lpstr>
      <vt:lpstr>Symbol</vt:lpstr>
      <vt:lpstr>Wingdings</vt:lpstr>
      <vt:lpstr>Badge</vt:lpstr>
      <vt:lpstr>N43   Le Chatelier’s Principle</vt:lpstr>
      <vt:lpstr>What is a reversible reaction?</vt:lpstr>
      <vt:lpstr>Reactions will reach “equilibrium”</vt:lpstr>
      <vt:lpstr>Reactions will reach “equilibrium”</vt:lpstr>
      <vt:lpstr>“Finding” equilibrium point</vt:lpstr>
      <vt:lpstr>“Finding” equilibrium point</vt:lpstr>
      <vt:lpstr>Le chatelier’s principle</vt:lpstr>
      <vt:lpstr>How do you “stress” a reaction?</vt:lpstr>
      <vt:lpstr>Strange factS…</vt:lpstr>
      <vt:lpstr>Quick example</vt:lpstr>
      <vt:lpstr>Can’t get back to the start, but you can find a new equilibrium </vt:lpstr>
      <vt:lpstr>PowerPoint Presentation</vt:lpstr>
      <vt:lpstr>What about changing pressure?</vt:lpstr>
      <vt:lpstr>Quick example</vt:lpstr>
      <vt:lpstr>Equilibrium videos</vt:lpstr>
      <vt:lpstr>Le Chatelier’s Practice Problems </vt:lpstr>
      <vt:lpstr>YouTube Links: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SBosse</dc:creator>
  <cp:lastModifiedBy>Farmer, Stephanie [DH]</cp:lastModifiedBy>
  <cp:revision>75</cp:revision>
  <dcterms:created xsi:type="dcterms:W3CDTF">2010-03-17T17:56:41Z</dcterms:created>
  <dcterms:modified xsi:type="dcterms:W3CDTF">2025-03-27T18:22:10Z</dcterms:modified>
</cp:coreProperties>
</file>