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notesMasterIdLst>
    <p:notesMasterId r:id="rId19"/>
  </p:notesMasterIdLst>
  <p:sldIdLst>
    <p:sldId id="263" r:id="rId2"/>
    <p:sldId id="289" r:id="rId3"/>
    <p:sldId id="276" r:id="rId4"/>
    <p:sldId id="278" r:id="rId5"/>
    <p:sldId id="277" r:id="rId6"/>
    <p:sldId id="279" r:id="rId7"/>
    <p:sldId id="280" r:id="rId8"/>
    <p:sldId id="291" r:id="rId9"/>
    <p:sldId id="282" r:id="rId10"/>
    <p:sldId id="283" r:id="rId11"/>
    <p:sldId id="285" r:id="rId12"/>
    <p:sldId id="284" r:id="rId13"/>
    <p:sldId id="286" r:id="rId14"/>
    <p:sldId id="290" r:id="rId15"/>
    <p:sldId id="292" r:id="rId16"/>
    <p:sldId id="287" r:id="rId17"/>
    <p:sldId id="28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56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A8028-826F-4CB7-8D94-C1CFEE9C730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1B0B2-DDDF-476A-ACFA-3D7CB6BB6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29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1B0B2-DDDF-476A-ACFA-3D7CB6BB64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3058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5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732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3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54749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92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652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5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153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21E973-F85D-4392-BC6A-FEDE95BECBCF}" type="datetimeFigureOut">
              <a:rPr lang="en-US" smtClean="0"/>
              <a:pPr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615D2B-F023-4D0D-9EF3-C892E1A90A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98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tWybrjoM3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tWybrjoM3w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447800"/>
            <a:ext cx="8796671" cy="4267199"/>
          </a:xfrm>
        </p:spPr>
        <p:txBody>
          <a:bodyPr>
            <a:normAutofit/>
          </a:bodyPr>
          <a:lstStyle/>
          <a:p>
            <a:r>
              <a:rPr lang="en-US" u="sng" dirty="0"/>
              <a:t>N44</a:t>
            </a:r>
            <a:r>
              <a:rPr lang="en-US" dirty="0"/>
              <a:t> </a:t>
            </a:r>
            <a:br>
              <a:rPr lang="en-US" dirty="0"/>
            </a:br>
            <a:r>
              <a:rPr lang="en-US" sz="7200" cap="none" dirty="0"/>
              <a:t>Equilibrium Constant &amp; Quotient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202972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sym typeface="Symbol"/>
              </a:rPr>
              <a:t></a:t>
            </a:r>
            <a:endParaRPr lang="en-US" sz="13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 what does q tell you?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10439400" cy="5410199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K = Q </a:t>
            </a:r>
            <a:r>
              <a:rPr lang="en-US" sz="3600" b="1" dirty="0">
                <a:solidFill>
                  <a:schemeClr val="tx1"/>
                </a:solidFill>
                <a:sym typeface="Wingdings" pitchFamily="2" charset="2"/>
              </a:rPr>
              <a:t>then you are at equilibrium!</a:t>
            </a:r>
          </a:p>
          <a:p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K &lt; Q </a:t>
            </a:r>
            <a:r>
              <a:rPr lang="en-US" sz="3600" b="1" dirty="0">
                <a:solidFill>
                  <a:schemeClr val="tx1"/>
                </a:solidFill>
                <a:sym typeface="Wingdings" pitchFamily="2" charset="2"/>
              </a:rPr>
              <a:t>you have too many products!</a:t>
            </a:r>
          </a:p>
          <a:p>
            <a:pPr lvl="1"/>
            <a:r>
              <a:rPr lang="en-US" sz="3400" b="1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SHIFT LEFT until you make enough reactants to get back to equilibrium 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Reverse reaction will proceed faster until at equilibrium!</a:t>
            </a:r>
          </a:p>
          <a:p>
            <a:r>
              <a:rPr lang="en-US" sz="3600" b="1" dirty="0">
                <a:solidFill>
                  <a:srgbClr val="00B050"/>
                </a:solidFill>
                <a:sym typeface="Wingdings" pitchFamily="2" charset="2"/>
              </a:rPr>
              <a:t>K &gt; Q </a:t>
            </a:r>
            <a:r>
              <a:rPr lang="en-US" sz="3600" b="1" dirty="0">
                <a:solidFill>
                  <a:schemeClr val="tx1"/>
                </a:solidFill>
                <a:sym typeface="Wingdings" pitchFamily="2" charset="2"/>
              </a:rPr>
              <a:t>you have too many reactants!</a:t>
            </a:r>
          </a:p>
          <a:p>
            <a:pPr lvl="1"/>
            <a:r>
              <a:rPr lang="en-US" sz="3400" b="1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SHIFT RIGHT until you make enough product to get back to equilibrium 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Forward reaction will proceed faster until at equilibrium!</a:t>
            </a:r>
          </a:p>
          <a:p>
            <a:pPr marL="0" indent="0">
              <a:buNone/>
            </a:pPr>
            <a:br>
              <a:rPr lang="en-US" sz="3600" baseline="-25000" dirty="0">
                <a:solidFill>
                  <a:schemeClr val="tx1"/>
                </a:solidFill>
              </a:rPr>
            </a:br>
            <a:endParaRPr lang="en-US" sz="2200" baseline="-250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endParaRPr lang="en-US" sz="40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40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we care about </a:t>
            </a:r>
            <a:r>
              <a:rPr lang="en-US" dirty="0" err="1"/>
              <a:t>k</a:t>
            </a:r>
            <a:r>
              <a:rPr lang="en-US" cap="none" baseline="-25000" dirty="0" err="1"/>
              <a:t>eq</a:t>
            </a:r>
            <a:r>
              <a:rPr lang="en-US" dirty="0"/>
              <a:t> ?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104394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sym typeface="Wingdings" pitchFamily="2" charset="2"/>
              </a:rPr>
              <a:t>Knowing </a:t>
            </a:r>
            <a:r>
              <a:rPr lang="en-US" sz="3600" b="1" dirty="0" err="1">
                <a:solidFill>
                  <a:schemeClr val="tx1"/>
                </a:solidFill>
                <a:sym typeface="Wingdings" pitchFamily="2" charset="2"/>
              </a:rPr>
              <a:t>K</a:t>
            </a:r>
            <a:r>
              <a:rPr lang="en-US" sz="3600" b="1" baseline="-25000" dirty="0" err="1">
                <a:solidFill>
                  <a:schemeClr val="tx1"/>
                </a:solidFill>
                <a:sym typeface="Wingdings" pitchFamily="2" charset="2"/>
              </a:rPr>
              <a:t>eq</a:t>
            </a:r>
            <a:r>
              <a:rPr lang="en-US" sz="3600" b="1" dirty="0">
                <a:solidFill>
                  <a:schemeClr val="tx1"/>
                </a:solidFill>
                <a:sym typeface="Wingdings" pitchFamily="2" charset="2"/>
              </a:rPr>
              <a:t> allows you to solve for: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Which combos of [  ]s would reach an </a:t>
            </a:r>
            <a:br>
              <a:rPr lang="en-US" sz="3400" dirty="0">
                <a:solidFill>
                  <a:schemeClr val="tx1"/>
                </a:solidFill>
                <a:sym typeface="Wingdings" pitchFamily="2" charset="2"/>
              </a:rPr>
            </a:br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equilibrium position</a:t>
            </a:r>
          </a:p>
          <a:p>
            <a:pPr lvl="1"/>
            <a:r>
              <a:rPr lang="en-US" sz="3400" dirty="0">
                <a:solidFill>
                  <a:schemeClr val="tx1"/>
                </a:solidFill>
                <a:sym typeface="Wingdings" pitchFamily="2" charset="2"/>
              </a:rPr>
              <a:t>Whether or not your given [  ]s are at an equilibrium point by comparing to Q</a:t>
            </a:r>
          </a:p>
          <a:p>
            <a:pPr lvl="2"/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If you can compare K and Q then you can predict which way it needs to shift to reach equilibrium  </a:t>
            </a:r>
            <a:endParaRPr lang="en-US" sz="3000" dirty="0">
              <a:solidFill>
                <a:schemeClr val="tx1"/>
              </a:solidFill>
              <a:sym typeface="Wingdings" pitchFamily="2" charset="2"/>
            </a:endParaRPr>
          </a:p>
          <a:p>
            <a:pPr marL="0" indent="0">
              <a:buNone/>
            </a:pPr>
            <a:br>
              <a:rPr lang="en-US" sz="3600" baseline="-25000" dirty="0">
                <a:solidFill>
                  <a:schemeClr val="tx1"/>
                </a:solidFill>
              </a:rPr>
            </a:br>
            <a:endParaRPr lang="en-US" sz="2200" baseline="-250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endParaRPr lang="en-US" sz="40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278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Problem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10972800" cy="5638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Given the equation X</a:t>
            </a:r>
            <a:r>
              <a:rPr lang="en-US" sz="3600" i="1" dirty="0">
                <a:solidFill>
                  <a:schemeClr val="tx1"/>
                </a:solidFill>
              </a:rPr>
              <a:t>(g)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↔</a:t>
            </a:r>
            <a:r>
              <a:rPr lang="en-US" sz="3600" i="1" dirty="0">
                <a:solidFill>
                  <a:schemeClr val="tx1"/>
                </a:solidFill>
              </a:rPr>
              <a:t> Y(g) + 2 Z(g). At a particular temperature, </a:t>
            </a:r>
            <a:r>
              <a:rPr lang="en-US" sz="3600" dirty="0">
                <a:solidFill>
                  <a:schemeClr val="tx1"/>
                </a:solidFill>
              </a:rPr>
              <a:t>K = 1.4 x 10</a:t>
            </a:r>
            <a:r>
              <a:rPr lang="en-US" sz="3600" baseline="30000" dirty="0">
                <a:solidFill>
                  <a:schemeClr val="tx1"/>
                </a:solidFill>
              </a:rPr>
              <a:t>3</a:t>
            </a:r>
            <a:r>
              <a:rPr lang="en-US" sz="3600" i="1" dirty="0">
                <a:solidFill>
                  <a:schemeClr val="tx1"/>
                </a:solidFill>
              </a:rPr>
              <a:t>. </a:t>
            </a:r>
            <a:r>
              <a:rPr lang="en-US" sz="3600" dirty="0">
                <a:solidFill>
                  <a:schemeClr val="tx1"/>
                </a:solidFill>
              </a:rPr>
              <a:t>If you mixed 1.2 mol Y,      0.070 mol Z, and 0.003 mol X in a 1-L container,             in which direction would the reaction initially proceed?</a:t>
            </a:r>
            <a:br>
              <a:rPr lang="en-US" sz="3600" baseline="-25000" dirty="0">
                <a:solidFill>
                  <a:schemeClr val="tx1"/>
                </a:solidFill>
              </a:rPr>
            </a:br>
            <a:endParaRPr lang="en-US" sz="2200" baseline="-250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endParaRPr lang="en-US" sz="4000" b="1" dirty="0">
              <a:solidFill>
                <a:schemeClr val="tx1"/>
              </a:solidFill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65533" y="3577170"/>
                <a:ext cx="2631682" cy="11891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𝑸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3200" b="1" i="1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1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[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𝒀</m:t>
                                  </m:r>
                                  <m:r>
                                    <a:rPr lang="en-US" sz="3200" b="1" i="1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𝒁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𝑿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533" y="3577170"/>
                <a:ext cx="2631682" cy="1189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72000" y="3549461"/>
                <a:ext cx="5943600" cy="11816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𝑸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3200" b="1" i="1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3200" b="1" i="1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[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𝟏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.</m:t>
                                  </m:r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𝟐</m:t>
                                  </m:r>
                                  <m:r>
                                    <a:rPr lang="en-US" sz="3200" b="1" i="1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en-US" sz="3200" b="1" i="1" smtClean="0"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𝟎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.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𝟎𝟕𝟎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𝟎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.</m:t>
                              </m:r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𝟎𝟎𝟑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𝟏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.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𝟗𝟔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49461"/>
                <a:ext cx="5943600" cy="11816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209800" y="4894652"/>
                <a:ext cx="792480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𝑲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𝟏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.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𝟒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𝟏𝟎𝟑</m:t>
                    </m:r>
                  </m:oMath>
                </a14:m>
                <a:r>
                  <a:rPr lang="en-US" sz="3200" b="1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  <a:sym typeface="Wingdings" pitchFamily="2" charset="2"/>
                      </a:rPr>
                      <m:t>&gt; </m:t>
                    </m:r>
                    <m:r>
                      <a:rPr lang="en-US" sz="3200" b="1" i="1">
                        <a:latin typeface="Cambria Math" panose="02040503050406030204" pitchFamily="18" charset="0"/>
                        <a:sym typeface="Wingdings" pitchFamily="2" charset="2"/>
                      </a:rPr>
                      <m:t>𝑸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3200" b="1" i="1">
                        <a:latin typeface="Cambria Math" panose="02040503050406030204" pitchFamily="18" charset="0"/>
                        <a:sym typeface="Wingdings" pitchFamily="2" charset="2"/>
                      </a:rPr>
                      <m:t>𝟏</m:t>
                    </m:r>
                    <m:r>
                      <a:rPr lang="en-US" sz="3200" b="1" i="1">
                        <a:latin typeface="Cambria Math" panose="02040503050406030204" pitchFamily="18" charset="0"/>
                        <a:sym typeface="Wingdings" pitchFamily="2" charset="2"/>
                      </a:rPr>
                      <m:t>.</m:t>
                    </m:r>
                    <m:r>
                      <a:rPr lang="en-US" sz="3200" b="1" i="1">
                        <a:latin typeface="Cambria Math" panose="02040503050406030204" pitchFamily="18" charset="0"/>
                        <a:sym typeface="Wingdings" pitchFamily="2" charset="2"/>
                      </a:rPr>
                      <m:t>𝟗𝟔</m:t>
                    </m:r>
                  </m:oMath>
                </a14:m>
                <a:br>
                  <a:rPr lang="en-US" sz="3200" b="1" dirty="0">
                    <a:solidFill>
                      <a:srgbClr val="00B050"/>
                    </a:solidFill>
                  </a:rPr>
                </a:br>
                <a:r>
                  <a:rPr lang="en-US" sz="3200" b="1" dirty="0">
                    <a:solidFill>
                      <a:srgbClr val="00B050"/>
                    </a:solidFill>
                  </a:rPr>
                  <a:t>Q is too small - Not enough products!</a:t>
                </a:r>
              </a:p>
              <a:p>
                <a:pPr algn="ctr"/>
                <a:r>
                  <a:rPr lang="en-US" sz="3200" b="1" dirty="0">
                    <a:solidFill>
                      <a:srgbClr val="00B050"/>
                    </a:solidFill>
                  </a:rPr>
                  <a:t>Shift to the RIGHT!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4894652"/>
                <a:ext cx="7924800" cy="1569660"/>
              </a:xfrm>
              <a:prstGeom prst="rect">
                <a:avLst/>
              </a:prstGeom>
              <a:blipFill>
                <a:blip r:embed="rId4"/>
                <a:stretch>
                  <a:fillRect l="-2000" b="-1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171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Things that change K</a:t>
            </a:r>
            <a:r>
              <a:rPr lang="en-US" baseline="-25000" dirty="0"/>
              <a:t>eq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109728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>
                <a:solidFill>
                  <a:schemeClr val="tx1"/>
                </a:solidFill>
              </a:rPr>
              <a:t>These things </a:t>
            </a:r>
            <a:r>
              <a:rPr lang="en-US" sz="3600" b="1" u="sng" dirty="0">
                <a:solidFill>
                  <a:srgbClr val="FF0000"/>
                </a:solidFill>
              </a:rPr>
              <a:t>DON’T</a:t>
            </a:r>
            <a:r>
              <a:rPr lang="en-US" sz="3600" b="1" u="sng" dirty="0">
                <a:solidFill>
                  <a:schemeClr val="tx1"/>
                </a:solidFill>
              </a:rPr>
              <a:t> CHANGE </a:t>
            </a:r>
            <a:r>
              <a:rPr lang="en-US" sz="3600" b="1" u="sng" dirty="0" err="1">
                <a:solidFill>
                  <a:schemeClr val="tx1"/>
                </a:solidFill>
              </a:rPr>
              <a:t>K</a:t>
            </a:r>
            <a:r>
              <a:rPr lang="en-US" sz="3600" b="1" u="sng" baseline="-25000" dirty="0" err="1">
                <a:solidFill>
                  <a:schemeClr val="tx1"/>
                </a:solidFill>
              </a:rPr>
              <a:t>eq</a:t>
            </a:r>
            <a:endParaRPr lang="en-US" sz="3600" b="1" u="sng" baseline="-25000" dirty="0">
              <a:solidFill>
                <a:schemeClr val="tx1"/>
              </a:solidFill>
            </a:endParaRP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Changing Concentrations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Changing Pressures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Adding Solids or Liquids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Adding Catalysts</a:t>
            </a:r>
          </a:p>
          <a:p>
            <a:pPr marL="0" indent="0">
              <a:buNone/>
            </a:pPr>
            <a:r>
              <a:rPr lang="en-US" sz="3600" b="1" u="sng" dirty="0">
                <a:solidFill>
                  <a:schemeClr val="tx1"/>
                </a:solidFill>
              </a:rPr>
              <a:t>These things </a:t>
            </a:r>
            <a:r>
              <a:rPr lang="en-US" sz="3600" b="1" u="sng" dirty="0">
                <a:solidFill>
                  <a:srgbClr val="00B050"/>
                </a:solidFill>
              </a:rPr>
              <a:t>DO</a:t>
            </a:r>
            <a:r>
              <a:rPr lang="en-US" sz="3600" b="1" u="sng" dirty="0">
                <a:solidFill>
                  <a:schemeClr val="tx1"/>
                </a:solidFill>
              </a:rPr>
              <a:t> CHANGE </a:t>
            </a:r>
            <a:r>
              <a:rPr lang="en-US" sz="3600" b="1" u="sng" dirty="0" err="1">
                <a:solidFill>
                  <a:schemeClr val="tx1"/>
                </a:solidFill>
              </a:rPr>
              <a:t>K</a:t>
            </a:r>
            <a:r>
              <a:rPr lang="en-US" sz="3600" b="1" u="sng" baseline="-25000" dirty="0" err="1">
                <a:solidFill>
                  <a:schemeClr val="tx1"/>
                </a:solidFill>
              </a:rPr>
              <a:t>eq</a:t>
            </a:r>
            <a:endParaRPr lang="en-US" sz="3600" b="1" u="sng" baseline="-25000" dirty="0">
              <a:solidFill>
                <a:schemeClr val="tx1"/>
              </a:solidFill>
            </a:endParaRP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Temperature </a:t>
            </a:r>
            <a:br>
              <a:rPr lang="en-US" sz="3400" baseline="-25000" dirty="0">
                <a:solidFill>
                  <a:schemeClr val="tx1"/>
                </a:solidFill>
              </a:rPr>
            </a:br>
            <a:endParaRPr lang="en-US" sz="2000" baseline="-250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endParaRPr lang="en-US" sz="40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2491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Equilibrium Constant versus “Equilibrium Point”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10972800" cy="4648199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</a:t>
            </a:r>
            <a:r>
              <a:rPr lang="en-US" sz="3600" b="1" dirty="0">
                <a:solidFill>
                  <a:srgbClr val="00B050"/>
                </a:solidFill>
              </a:rPr>
              <a:t>constant, Keq, is the actual NUMBER</a:t>
            </a:r>
            <a:r>
              <a:rPr lang="en-US" sz="3600" b="1" dirty="0">
                <a:solidFill>
                  <a:schemeClr val="tx1"/>
                </a:solidFill>
              </a:rPr>
              <a:t> you get from your Law of Mass Action. </a:t>
            </a:r>
          </a:p>
          <a:p>
            <a:pPr lvl="1"/>
            <a:r>
              <a:rPr lang="en-US" sz="3400" b="1" dirty="0">
                <a:solidFill>
                  <a:schemeClr val="tx1"/>
                </a:solidFill>
              </a:rPr>
              <a:t>ONE Keq PER TEMPERATURE!</a:t>
            </a:r>
          </a:p>
          <a:p>
            <a:endParaRPr lang="en-US" sz="3600" b="1" baseline="-25000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The </a:t>
            </a:r>
            <a:r>
              <a:rPr lang="en-US" sz="3600" b="1" dirty="0">
                <a:solidFill>
                  <a:srgbClr val="00B050"/>
                </a:solidFill>
              </a:rPr>
              <a:t>“Equilibrium Point” is the </a:t>
            </a:r>
            <a:r>
              <a:rPr lang="en-US" sz="3600" b="1" u="sng" dirty="0">
                <a:solidFill>
                  <a:srgbClr val="00B050"/>
                </a:solidFill>
              </a:rPr>
              <a:t>combination</a:t>
            </a:r>
            <a:r>
              <a:rPr lang="en-US" sz="3600" b="1" dirty="0">
                <a:solidFill>
                  <a:srgbClr val="00B050"/>
                </a:solidFill>
              </a:rPr>
              <a:t> of  SPECIFIC CONCENTRATIONS </a:t>
            </a:r>
            <a:r>
              <a:rPr lang="en-US" sz="3600" b="1" dirty="0">
                <a:solidFill>
                  <a:schemeClr val="tx1"/>
                </a:solidFill>
              </a:rPr>
              <a:t>you plug in that get you the Keq number for that temperature.</a:t>
            </a:r>
          </a:p>
          <a:p>
            <a:pPr lvl="1"/>
            <a:r>
              <a:rPr lang="en-US" sz="3200" b="1" dirty="0">
                <a:solidFill>
                  <a:schemeClr val="tx1"/>
                </a:solidFill>
              </a:rPr>
              <a:t>LOTS of combinations that can get you Keq per temperature</a:t>
            </a:r>
            <a:br>
              <a:rPr lang="en-US" sz="3200" baseline="-25000" dirty="0">
                <a:solidFill>
                  <a:schemeClr val="tx1"/>
                </a:solidFill>
              </a:rPr>
            </a:br>
            <a:endParaRPr lang="en-US" baseline="-250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endParaRPr lang="en-US" sz="4000" b="1" dirty="0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596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Equilibrium Constant versus “Equilibrium Point”</a:t>
            </a:r>
            <a:endParaRPr lang="en-US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F9A5D9-C2F0-CE92-3F7C-265276DEF391}"/>
              </a:ext>
            </a:extLst>
          </p:cNvPr>
          <p:cNvSpPr txBox="1"/>
          <p:nvPr/>
        </p:nvSpPr>
        <p:spPr>
          <a:xfrm>
            <a:off x="3810000" y="2428939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50"/>
                </a:solidFill>
              </a:rPr>
              <a:t>K = 2</a:t>
            </a:r>
          </a:p>
          <a:p>
            <a:endParaRPr lang="en-US" sz="4000" dirty="0"/>
          </a:p>
          <a:p>
            <a:r>
              <a:rPr lang="en-US" sz="4000" dirty="0"/>
              <a:t>Lots of  different “equilibrium points” will get you that same number!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15A2D69-D60C-CD8A-2198-955FB191B16D}"/>
                  </a:ext>
                </a:extLst>
              </p:cNvPr>
              <p:cNvSpPr txBox="1"/>
              <p:nvPr/>
            </p:nvSpPr>
            <p:spPr>
              <a:xfrm>
                <a:off x="1371600" y="2057400"/>
                <a:ext cx="1602699" cy="1152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15A2D69-D60C-CD8A-2198-955FB191B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057400"/>
                <a:ext cx="1602699" cy="11524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81832B-B511-19F0-041E-B4E3AFA1AFEA}"/>
                  </a:ext>
                </a:extLst>
              </p:cNvPr>
              <p:cNvSpPr txBox="1"/>
              <p:nvPr/>
            </p:nvSpPr>
            <p:spPr>
              <a:xfrm>
                <a:off x="1371599" y="3648106"/>
                <a:ext cx="1602699" cy="11524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81832B-B511-19F0-041E-B4E3AFA1A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3648106"/>
                <a:ext cx="1602699" cy="11524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CFAD3D-EFEE-C97E-010E-4F9157FB5210}"/>
                  </a:ext>
                </a:extLst>
              </p:cNvPr>
              <p:cNvSpPr txBox="1"/>
              <p:nvPr/>
            </p:nvSpPr>
            <p:spPr>
              <a:xfrm>
                <a:off x="991848" y="5238812"/>
                <a:ext cx="2362200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FCFAD3D-EFEE-C97E-010E-4F9157FB5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48" y="5238812"/>
                <a:ext cx="2362200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899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it change anything?</a:t>
            </a:r>
            <a:endParaRPr lang="en-US" baseline="-25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91895"/>
              </p:ext>
            </p:extLst>
          </p:nvPr>
        </p:nvGraphicFramePr>
        <p:xfrm>
          <a:off x="152399" y="1371600"/>
          <a:ext cx="11582402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7606">
                  <a:extLst>
                    <a:ext uri="{9D8B030D-6E8A-4147-A177-3AD203B41FA5}">
                      <a16:colId xmlns:a16="http://schemas.microsoft.com/office/drawing/2014/main" val="1796470842"/>
                    </a:ext>
                  </a:extLst>
                </a:gridCol>
                <a:gridCol w="2243699">
                  <a:extLst>
                    <a:ext uri="{9D8B030D-6E8A-4147-A177-3AD203B41FA5}">
                      <a16:colId xmlns:a16="http://schemas.microsoft.com/office/drawing/2014/main" val="1963391721"/>
                    </a:ext>
                  </a:extLst>
                </a:gridCol>
                <a:gridCol w="2243699">
                  <a:extLst>
                    <a:ext uri="{9D8B030D-6E8A-4147-A177-3AD203B41FA5}">
                      <a16:colId xmlns:a16="http://schemas.microsoft.com/office/drawing/2014/main" val="2351896889"/>
                    </a:ext>
                  </a:extLst>
                </a:gridCol>
                <a:gridCol w="2243699">
                  <a:extLst>
                    <a:ext uri="{9D8B030D-6E8A-4147-A177-3AD203B41FA5}">
                      <a16:colId xmlns:a16="http://schemas.microsoft.com/office/drawing/2014/main" val="3966356418"/>
                    </a:ext>
                  </a:extLst>
                </a:gridCol>
                <a:gridCol w="2243699">
                  <a:extLst>
                    <a:ext uri="{9D8B030D-6E8A-4147-A177-3AD203B41FA5}">
                      <a16:colId xmlns:a16="http://schemas.microsoft.com/office/drawing/2014/main" val="4211054170"/>
                    </a:ext>
                  </a:extLst>
                </a:gridCol>
              </a:tblGrid>
              <a:tr h="86410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+mj-lt"/>
                        </a:rPr>
                        <a:t>Factor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Rate of </a:t>
                      </a:r>
                      <a:br>
                        <a:rPr lang="en-US" sz="2400" dirty="0">
                          <a:latin typeface="+mn-lt"/>
                        </a:rPr>
                      </a:br>
                      <a:r>
                        <a:rPr lang="en-US" sz="2400" dirty="0">
                          <a:latin typeface="+mn-lt"/>
                        </a:rPr>
                        <a:t>Reaction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Rate </a:t>
                      </a:r>
                      <a:br>
                        <a:rPr lang="en-US" sz="2400" dirty="0">
                          <a:latin typeface="+mn-lt"/>
                        </a:rPr>
                      </a:br>
                      <a:r>
                        <a:rPr lang="en-US" sz="2400" dirty="0">
                          <a:latin typeface="+mn-lt"/>
                        </a:rPr>
                        <a:t>Constant</a:t>
                      </a:r>
                      <a:r>
                        <a:rPr lang="en-US" sz="2400" baseline="0" dirty="0">
                          <a:latin typeface="+mn-lt"/>
                        </a:rPr>
                        <a:t> k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Equilibrium Point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Equilibrium Constant </a:t>
                      </a:r>
                      <a:r>
                        <a:rPr lang="en-US" sz="2400" dirty="0" err="1">
                          <a:latin typeface="+mn-lt"/>
                        </a:rPr>
                        <a:t>Keq</a:t>
                      </a:r>
                      <a:endParaRPr lang="en-US" sz="24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323846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∆ [  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066189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∆ Pressure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277546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∆ Surface Area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459477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∆ Amount</a:t>
                      </a:r>
                      <a:r>
                        <a:rPr lang="en-US" sz="2800" baseline="0" dirty="0"/>
                        <a:t> of </a:t>
                      </a:r>
                      <a:r>
                        <a:rPr lang="en-US" sz="2800" dirty="0"/>
                        <a:t>s/l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947156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Inert Gas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40411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Catalyst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434466"/>
                  </a:ext>
                </a:extLst>
              </a:tr>
              <a:tr h="608076">
                <a:tc>
                  <a:txBody>
                    <a:bodyPr/>
                    <a:lstStyle/>
                    <a:p>
                      <a:r>
                        <a:rPr lang="en-US" sz="2800" dirty="0"/>
                        <a:t>Temperature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68785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368269"/>
            <a:ext cx="457200" cy="4511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2901669"/>
            <a:ext cx="457200" cy="4511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3505200"/>
            <a:ext cx="457200" cy="4511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5334000"/>
            <a:ext cx="457200" cy="4511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5943600"/>
            <a:ext cx="457200" cy="4511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766" y="5949669"/>
            <a:ext cx="457200" cy="4511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6766" y="5363718"/>
            <a:ext cx="457200" cy="45113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2368269"/>
            <a:ext cx="457200" cy="45113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2884182"/>
            <a:ext cx="457200" cy="45113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5943600"/>
            <a:ext cx="457200" cy="45113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3161" y="5943599"/>
            <a:ext cx="457200" cy="451131"/>
          </a:xfrm>
          <a:prstGeom prst="rect">
            <a:avLst/>
          </a:prstGeom>
        </p:spPr>
      </p:pic>
      <p:sp>
        <p:nvSpPr>
          <p:cNvPr id="19" name="AutoShape 2" descr="Image result for red 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3161" y="5350722"/>
            <a:ext cx="457200" cy="457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3161" y="4738497"/>
            <a:ext cx="457200" cy="4572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3161" y="4114800"/>
            <a:ext cx="457200" cy="4572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3161" y="3521922"/>
            <a:ext cx="457200" cy="4572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3161" y="2909697"/>
            <a:ext cx="457200" cy="4572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3161" y="2286000"/>
            <a:ext cx="457200" cy="4572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5334000"/>
            <a:ext cx="457200" cy="4572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4721775"/>
            <a:ext cx="457200" cy="4572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4098078"/>
            <a:ext cx="457200" cy="45720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3505200"/>
            <a:ext cx="457200" cy="4572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766" y="4735630"/>
            <a:ext cx="457200" cy="4572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766" y="4143610"/>
            <a:ext cx="457200" cy="45720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766" y="3533556"/>
            <a:ext cx="457200" cy="45720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766" y="2910942"/>
            <a:ext cx="457200" cy="4572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766" y="2311233"/>
            <a:ext cx="457200" cy="45720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4721775"/>
            <a:ext cx="457200" cy="4572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4153593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87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https://youtu.be/stWybrjoM3w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344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914402"/>
            <a:ext cx="9296400" cy="2819399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N44</a:t>
            </a:r>
            <a:r>
              <a:rPr lang="en-US" dirty="0"/>
              <a:t> </a:t>
            </a:r>
            <a:br>
              <a:rPr lang="en-US" dirty="0"/>
            </a:br>
            <a:r>
              <a:rPr lang="en-US" sz="7200" cap="none" dirty="0"/>
              <a:t>Equilibrium Constant &amp; Quotient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2133600"/>
            <a:ext cx="2029723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sym typeface="Symbol"/>
              </a:rPr>
              <a:t></a:t>
            </a:r>
            <a:endParaRPr lang="en-US" sz="138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AABFF2-63BD-1BA0-7EB2-49D5801FE3BD}"/>
              </a:ext>
            </a:extLst>
          </p:cNvPr>
          <p:cNvSpPr txBox="1"/>
          <p:nvPr/>
        </p:nvSpPr>
        <p:spPr>
          <a:xfrm>
            <a:off x="0" y="4549676"/>
            <a:ext cx="12192000" cy="230832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4800" b="1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Target: I can mathematically determine if a reaction is at equilibrium or not.</a:t>
            </a:r>
          </a:p>
          <a:p>
            <a:endParaRPr lang="en-US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Link to YouTube Presentation: </a:t>
            </a:r>
            <a:r>
              <a:rPr lang="en-US" sz="24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https://youtu.be/stWybrjoM3w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5F2F7B-FAAA-B313-F6A8-394436A3AF8D}"/>
              </a:ext>
            </a:extLst>
          </p:cNvPr>
          <p:cNvSpPr/>
          <p:nvPr/>
        </p:nvSpPr>
        <p:spPr>
          <a:xfrm>
            <a:off x="0" y="4349591"/>
            <a:ext cx="12192000" cy="2000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35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Product or reactant favored?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19200"/>
            <a:ext cx="10178322" cy="46603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800" dirty="0">
                <a:solidFill>
                  <a:schemeClr val="tx1"/>
                </a:solidFill>
              </a:rPr>
              <a:t>Once equilibrium is reached, you may have more products present, or you may have more reactants present. </a:t>
            </a:r>
            <a:endParaRPr lang="en-US" sz="3800" dirty="0">
              <a:solidFill>
                <a:schemeClr val="tx1"/>
              </a:solidFill>
              <a:sym typeface="Wingdings" pitchFamily="2" charset="2"/>
            </a:endParaRPr>
          </a:p>
        </p:txBody>
      </p:sp>
      <p:pic>
        <p:nvPicPr>
          <p:cNvPr id="4" name="Picture 8" descr="Equilibrium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255" y="3124200"/>
            <a:ext cx="4800600" cy="3379788"/>
          </a:xfrm>
          <a:prstGeom prst="rect">
            <a:avLst/>
          </a:prstGeom>
          <a:noFill/>
        </p:spPr>
      </p:pic>
      <p:pic>
        <p:nvPicPr>
          <p:cNvPr id="5" name="Picture 7" descr="Equilibriu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7823" y="3205884"/>
            <a:ext cx="4724400" cy="33258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2303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Product Favored or Reactant Favored?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752601"/>
                <a:ext cx="10178322" cy="412699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3800" dirty="0" err="1">
                    <a:solidFill>
                      <a:schemeClr val="tx1"/>
                    </a:solidFill>
                  </a:rPr>
                  <a:t>K</a:t>
                </a:r>
                <a:r>
                  <a:rPr lang="en-US" sz="3800" baseline="-25000" dirty="0" err="1">
                    <a:solidFill>
                      <a:schemeClr val="tx1"/>
                    </a:solidFill>
                  </a:rPr>
                  <a:t>eq</a:t>
                </a:r>
                <a:r>
                  <a:rPr lang="en-US" sz="3800" dirty="0">
                    <a:solidFill>
                      <a:schemeClr val="tx1"/>
                    </a:solidFill>
                  </a:rPr>
                  <a:t> is a value (with no units) that allows us to determine if more products or reactants are being made. It is a ratio of products to reactants. </a:t>
                </a:r>
              </a:p>
              <a:p>
                <a:pPr marL="0" indent="0">
                  <a:buNone/>
                </a:pPr>
                <a:r>
                  <a:rPr lang="en-US" sz="3800" dirty="0">
                    <a:solidFill>
                      <a:schemeClr val="tx1"/>
                    </a:solidFill>
                    <a:sym typeface="Wingdings" pitchFamily="2" charset="2"/>
                  </a:rPr>
                  <a:t>SIMPLIFIED VERSION FIRST: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𝐾</m:t>
                        </m:r>
                      </m:e>
                      <m:sub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𝑒𝑞</m:t>
                        </m:r>
                      </m:sub>
                    </m:sSub>
                    <m:r>
                      <a:rPr lang="en-US" sz="3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= </m:t>
                    </m:r>
                    <m:f>
                      <m:fPr>
                        <m:ctrlP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[</m:t>
                        </m:r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𝑃𝑟𝑜𝑑𝑢𝑐𝑡𝑠</m:t>
                        </m:r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]</m:t>
                        </m:r>
                      </m:num>
                      <m:den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[</m:t>
                        </m:r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𝑅𝑒𝑎𝑐𝑡𝑎𝑛𝑡𝑠</m:t>
                        </m:r>
                        <m:r>
                          <a:rPr lang="en-US" sz="3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Wingdings" pitchFamily="2" charset="2"/>
                          </a:rPr>
                          <m:t>]</m:t>
                        </m:r>
                      </m:den>
                    </m:f>
                  </m:oMath>
                </a14:m>
                <a:endParaRPr lang="en-US" sz="3800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solidFill>
                      <a:schemeClr val="tx1"/>
                    </a:solidFill>
                    <a:sym typeface="Wingdings" pitchFamily="2" charset="2"/>
                  </a:rPr>
                  <a:t> </a:t>
                </a:r>
              </a:p>
              <a:p>
                <a:r>
                  <a:rPr lang="en-US" sz="4300" b="1" dirty="0">
                    <a:solidFill>
                      <a:srgbClr val="00B050"/>
                    </a:solidFill>
                    <a:sym typeface="Wingdings" pitchFamily="2" charset="2"/>
                  </a:rPr>
                  <a:t>K &gt; </a:t>
                </a:r>
                <a:r>
                  <a:rPr lang="en-US" sz="4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itchFamily="2" charset="2"/>
                  </a:rPr>
                  <a:t>1</a:t>
                </a:r>
                <a:r>
                  <a:rPr lang="en-US" sz="4300" b="1" dirty="0">
                    <a:solidFill>
                      <a:srgbClr val="00B050"/>
                    </a:solidFill>
                    <a:sym typeface="Wingdings" pitchFamily="2" charset="2"/>
                  </a:rPr>
                  <a:t> then more products!</a:t>
                </a:r>
              </a:p>
              <a:p>
                <a:r>
                  <a:rPr lang="en-US" sz="4300" b="1" dirty="0">
                    <a:solidFill>
                      <a:srgbClr val="00B050"/>
                    </a:solidFill>
                    <a:sym typeface="Wingdings" pitchFamily="2" charset="2"/>
                  </a:rPr>
                  <a:t> K &lt; </a:t>
                </a:r>
                <a:r>
                  <a:rPr lang="en-US" sz="4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itchFamily="2" charset="2"/>
                  </a:rPr>
                  <a:t>1</a:t>
                </a:r>
                <a:r>
                  <a:rPr lang="en-US" sz="4300" b="1" dirty="0">
                    <a:solidFill>
                      <a:srgbClr val="00B050"/>
                    </a:solidFill>
                    <a:sym typeface="Wingdings" pitchFamily="2" charset="2"/>
                  </a:rPr>
                  <a:t> then more reactants!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752601"/>
                <a:ext cx="10178322" cy="4126992"/>
              </a:xfrm>
              <a:blipFill>
                <a:blip r:embed="rId3"/>
                <a:stretch>
                  <a:fillRect l="-1916" t="-3545" b="-5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62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Calculating </a:t>
            </a:r>
            <a:r>
              <a:rPr lang="en-US" dirty="0" err="1"/>
              <a:t>K</a:t>
            </a:r>
            <a:r>
              <a:rPr lang="en-US" cap="none" baseline="-25000" dirty="0" err="1"/>
              <a:t>eq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61178" y="1143000"/>
                <a:ext cx="10864122" cy="4736593"/>
              </a:xfrm>
            </p:spPr>
            <p:txBody>
              <a:bodyPr>
                <a:normAutofit/>
              </a:bodyPr>
              <a:lstStyle/>
              <a:p>
                <a:r>
                  <a:rPr lang="en-US" sz="3800" dirty="0">
                    <a:solidFill>
                      <a:schemeClr val="tx1"/>
                    </a:solidFill>
                  </a:rPr>
                  <a:t>The </a:t>
                </a:r>
                <a:r>
                  <a:rPr lang="en-US" sz="3800" b="1" dirty="0">
                    <a:solidFill>
                      <a:schemeClr val="tx1"/>
                    </a:solidFill>
                  </a:rPr>
                  <a:t>“Law of Mass Action” </a:t>
                </a:r>
                <a:r>
                  <a:rPr lang="en-US" sz="3800" dirty="0">
                    <a:solidFill>
                      <a:schemeClr val="tx1"/>
                    </a:solidFill>
                  </a:rPr>
                  <a:t>will allow us to calculate </a:t>
                </a:r>
                <a:r>
                  <a:rPr lang="en-US" sz="3800" dirty="0" err="1">
                    <a:solidFill>
                      <a:schemeClr val="tx1"/>
                    </a:solidFill>
                  </a:rPr>
                  <a:t>K</a:t>
                </a:r>
                <a:r>
                  <a:rPr lang="en-US" sz="3800" baseline="-25000" dirty="0" err="1">
                    <a:solidFill>
                      <a:schemeClr val="tx1"/>
                    </a:solidFill>
                  </a:rPr>
                  <a:t>eq</a:t>
                </a:r>
                <a:r>
                  <a:rPr lang="en-US" sz="3800" dirty="0">
                    <a:solidFill>
                      <a:schemeClr val="tx1"/>
                    </a:solidFill>
                  </a:rPr>
                  <a:t> – </a:t>
                </a:r>
                <a:r>
                  <a:rPr lang="en-US" sz="3800" b="1" dirty="0">
                    <a:solidFill>
                      <a:srgbClr val="00B050"/>
                    </a:solidFill>
                  </a:rPr>
                  <a:t>Ratio of Products over Reactants</a:t>
                </a:r>
                <a:br>
                  <a:rPr lang="en-US" sz="3800" baseline="-25000" dirty="0">
                    <a:solidFill>
                      <a:schemeClr val="tx1"/>
                    </a:solidFill>
                  </a:rPr>
                </a:br>
                <a:endParaRPr lang="en-US" sz="2400" baseline="-25000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𝒂𝑨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𝒃𝑩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𝒄𝑪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𝒅𝑫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𝑪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𝒄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𝑫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𝑨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𝒂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𝑩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1178" y="1143000"/>
                <a:ext cx="10864122" cy="4736593"/>
              </a:xfrm>
              <a:blipFill>
                <a:blip r:embed="rId2"/>
                <a:stretch>
                  <a:fillRect l="-1684" t="-1931" r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061178" y="2621277"/>
            <a:ext cx="5415822" cy="25908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81800" y="2621277"/>
            <a:ext cx="51435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* </a:t>
            </a:r>
            <a:r>
              <a:rPr lang="en-US" sz="3200" b="1" u="sng" dirty="0">
                <a:solidFill>
                  <a:srgbClr val="00B050"/>
                </a:solidFill>
              </a:rPr>
              <a:t>Remember</a:t>
            </a:r>
            <a:r>
              <a:rPr lang="en-US" sz="3200" dirty="0"/>
              <a:t> how solids and liquids don’t factor into equilibrium? They don’t have true concentrations so there is nowhere to plug them into this equation is there!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1178" y="5252766"/>
            <a:ext cx="48824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Still simplified, there is an additional part that we wont use that helps “fix” the units so </a:t>
            </a:r>
            <a:r>
              <a:rPr lang="en-US" sz="2400" i="1" dirty="0" err="1"/>
              <a:t>Keq</a:t>
            </a:r>
            <a:r>
              <a:rPr lang="en-US" sz="2400" i="1" dirty="0"/>
              <a:t> can have no units. Don’t worry about it!</a:t>
            </a:r>
          </a:p>
        </p:txBody>
      </p:sp>
    </p:spTree>
    <p:extLst>
      <p:ext uri="{BB962C8B-B14F-4D97-AF65-F5344CB8AC3E}">
        <p14:creationId xmlns:p14="http://schemas.microsoft.com/office/powerpoint/2010/main" val="422668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Problem: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143000"/>
                <a:ext cx="10406922" cy="4736593"/>
              </a:xfrm>
            </p:spPr>
            <p:txBody>
              <a:bodyPr>
                <a:normAutofit/>
              </a:bodyPr>
              <a:lstStyle/>
              <a:p>
                <a:r>
                  <a:rPr lang="en-US" sz="3800" dirty="0">
                    <a:solidFill>
                      <a:schemeClr val="tx1"/>
                    </a:solidFill>
                  </a:rPr>
                  <a:t>Write the equilibrium expression for the reaction:</a:t>
                </a:r>
                <a:br>
                  <a:rPr lang="en-US" sz="3800" dirty="0">
                    <a:solidFill>
                      <a:schemeClr val="tx1"/>
                    </a:solidFill>
                  </a:rPr>
                </a:br>
                <a:r>
                  <a:rPr lang="en-US" sz="3800" b="1" dirty="0">
                    <a:solidFill>
                      <a:srgbClr val="00B050"/>
                    </a:solidFill>
                  </a:rPr>
                  <a:t>2NO</a:t>
                </a:r>
                <a:r>
                  <a:rPr lang="en-US" sz="3800" b="1" baseline="-25000" dirty="0">
                    <a:solidFill>
                      <a:srgbClr val="00B050"/>
                    </a:solidFill>
                  </a:rPr>
                  <a:t>2(g) </a:t>
                </a:r>
                <a:r>
                  <a:rPr lang="en-US" sz="3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↔2NO</a:t>
                </a:r>
                <a:r>
                  <a:rPr lang="en-US" sz="3800" b="1" baseline="-250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(g) </a:t>
                </a:r>
                <a:r>
                  <a:rPr lang="en-US" sz="3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+ O</a:t>
                </a:r>
                <a:r>
                  <a:rPr lang="en-US" sz="3800" b="1" baseline="-250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2(g)</a:t>
                </a:r>
                <a:br>
                  <a:rPr lang="en-US" sz="3800" baseline="-25000" dirty="0">
                    <a:solidFill>
                      <a:schemeClr val="tx1"/>
                    </a:solidFill>
                  </a:rPr>
                </a:br>
                <a:endParaRPr lang="en-US" sz="3800" baseline="-25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 </m:t>
                      </m:r>
                      <m:sSub>
                        <m:sSub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𝑵𝑶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𝑶</m:t>
                              </m:r>
                              <m:r>
                                <a:rPr lang="en-US" sz="4000" b="1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𝑵𝑶</m:t>
                              </m:r>
                              <m:r>
                                <a:rPr lang="en-US" sz="4000" b="1" i="1" baseline="-250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143000"/>
                <a:ext cx="10406922" cy="4736593"/>
              </a:xfrm>
              <a:blipFill>
                <a:blip r:embed="rId2"/>
                <a:stretch>
                  <a:fillRect l="-1756" t="-1931" r="-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270728" y="2639894"/>
            <a:ext cx="5415822" cy="216070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215041" y="1922245"/>
                <a:ext cx="3462609" cy="1195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</m:e>
                        <m:sub>
                          <m:r>
                            <a:rPr lang="en-US" sz="32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sub>
                      </m:sSub>
                      <m:r>
                        <a:rPr lang="en-US" sz="3200" b="1" i="1">
                          <a:latin typeface="Cambria Math" panose="02040503050406030204" pitchFamily="18" charset="0"/>
                          <a:sym typeface="Wingdings" pitchFamily="2" charset="2"/>
                        </a:rPr>
                        <m:t>= 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𝑪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𝒄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𝑫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𝑨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𝒂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𝑩</m:t>
                              </m:r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200" b="1" i="1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041" y="1922245"/>
                <a:ext cx="3462609" cy="11955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1653BB9-4E66-7267-C4D0-A70131BC4665}"/>
              </a:ext>
            </a:extLst>
          </p:cNvPr>
          <p:cNvSpPr txBox="1"/>
          <p:nvPr/>
        </p:nvSpPr>
        <p:spPr>
          <a:xfrm>
            <a:off x="1061178" y="5252766"/>
            <a:ext cx="10178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Equilibrium expression is the same thing as the Law of Mass Action! 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10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Assume forward reaction…but what if asked for backwards </a:t>
            </a:r>
            <a:r>
              <a:rPr lang="en-US" dirty="0" err="1"/>
              <a:t>Rxn</a:t>
            </a:r>
            <a:r>
              <a:rPr lang="en-US" dirty="0"/>
              <a:t>?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922245"/>
                <a:ext cx="10406922" cy="3957348"/>
              </a:xfrm>
            </p:spPr>
            <p:txBody>
              <a:bodyPr>
                <a:normAutofit/>
              </a:bodyPr>
              <a:lstStyle/>
              <a:p>
                <a:r>
                  <a:rPr lang="en-US" sz="3800" dirty="0">
                    <a:solidFill>
                      <a:schemeClr val="tx1"/>
                    </a:solidFill>
                  </a:rPr>
                  <a:t>Just flip it!  Write K as K’ for backwards reaction. </a:t>
                </a:r>
                <a:br>
                  <a:rPr lang="en-US" sz="3800" dirty="0">
                    <a:solidFill>
                      <a:schemeClr val="tx1"/>
                    </a:solidFill>
                  </a:rPr>
                </a:br>
                <a:r>
                  <a:rPr lang="en-US" sz="3800" b="1" dirty="0">
                    <a:solidFill>
                      <a:srgbClr val="00B050"/>
                    </a:solidFill>
                  </a:rPr>
                  <a:t>2NO</a:t>
                </a:r>
                <a:r>
                  <a:rPr lang="en-US" sz="3800" b="1" baseline="-25000" dirty="0">
                    <a:solidFill>
                      <a:srgbClr val="00B050"/>
                    </a:solidFill>
                  </a:rPr>
                  <a:t>2(g) </a:t>
                </a:r>
                <a:r>
                  <a:rPr lang="en-US" sz="3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↔2NO</a:t>
                </a:r>
                <a:r>
                  <a:rPr lang="en-US" sz="3800" b="1" baseline="-250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(g) </a:t>
                </a:r>
                <a:r>
                  <a:rPr lang="en-US" sz="3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+ O</a:t>
                </a:r>
                <a:r>
                  <a:rPr lang="en-US" sz="3800" b="1" baseline="-2500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2(g)</a:t>
                </a:r>
                <a:br>
                  <a:rPr lang="en-US" sz="3800" baseline="-25000" dirty="0">
                    <a:solidFill>
                      <a:schemeClr val="tx1"/>
                    </a:solidFill>
                  </a:rPr>
                </a:br>
                <a:endParaRPr lang="en-US" sz="3800" baseline="-25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 </m:t>
                      </m:r>
                      <m:sSub>
                        <m:sSub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′</m:t>
                          </m:r>
                        </m:e>
                        <m:sub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sub>
                      </m:sSub>
                      <m:r>
                        <a:rPr lang="en-US" sz="4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[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𝑵𝑶</m:t>
                                  </m:r>
                                  <m:r>
                                    <a:rPr lang="en-US" sz="4000" b="1" i="1" baseline="-250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𝟐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]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  <m:sup/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𝑵𝑶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[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𝑶</m:t>
                          </m:r>
                          <m:r>
                            <a:rPr lang="en-US" sz="4000" b="1" i="1" baseline="-25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]</m:t>
                          </m:r>
                          <m:r>
                            <a:rPr lang="en-US" sz="4000" b="1" i="1" baseline="30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922245"/>
                <a:ext cx="10406922" cy="3957348"/>
              </a:xfrm>
              <a:blipFill>
                <a:blip r:embed="rId2"/>
                <a:stretch>
                  <a:fillRect l="-1756" t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251677" y="3505200"/>
            <a:ext cx="5123797" cy="216070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670462" y="3733800"/>
                <a:ext cx="2985176" cy="1316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′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  <a:sym typeface="Wingdings" pitchFamily="2" charset="2"/>
                        </a:rPr>
                        <m:t>= 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  <m:r>
                            <a:rPr lang="en-US" sz="4000" b="1" i="1" baseline="-2500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462" y="3733800"/>
                <a:ext cx="2985176" cy="1316771"/>
              </a:xfrm>
              <a:prstGeom prst="rect">
                <a:avLst/>
              </a:prstGeom>
              <a:blipFill>
                <a:blip r:embed="rId3"/>
                <a:stretch>
                  <a:fillRect b="-4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670462" y="3552029"/>
            <a:ext cx="3378538" cy="2160706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86313" y="5733622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Don’t even bother writing the equation flipped! </a:t>
            </a:r>
            <a:br>
              <a:rPr lang="en-US" sz="2800" i="1" dirty="0"/>
            </a:br>
            <a:r>
              <a:rPr lang="en-US" sz="2800" i="1" dirty="0"/>
              <a:t>Just flip your Law of Mass Action!</a:t>
            </a:r>
          </a:p>
        </p:txBody>
      </p:sp>
    </p:spTree>
    <p:extLst>
      <p:ext uri="{BB962C8B-B14F-4D97-AF65-F5344CB8AC3E}">
        <p14:creationId xmlns:p14="http://schemas.microsoft.com/office/powerpoint/2010/main" val="270140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I have pressures not [  ] ?</a:t>
            </a:r>
            <a:endParaRPr lang="en-US" baseline="-25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143000"/>
                <a:ext cx="10406922" cy="4736593"/>
              </a:xfrm>
            </p:spPr>
            <p:txBody>
              <a:bodyPr>
                <a:normAutofit/>
              </a:bodyPr>
              <a:lstStyle/>
              <a:p>
                <a:r>
                  <a:rPr lang="en-US" sz="3800" dirty="0">
                    <a:solidFill>
                      <a:schemeClr val="tx1"/>
                    </a:solidFill>
                  </a:rPr>
                  <a:t>Just use </a:t>
                </a:r>
                <a:r>
                  <a:rPr lang="en-US" sz="3800" u="sng" dirty="0">
                    <a:solidFill>
                      <a:schemeClr val="tx1"/>
                    </a:solidFill>
                  </a:rPr>
                  <a:t>partial pressures </a:t>
                </a:r>
                <a:r>
                  <a:rPr lang="en-US" sz="3800" dirty="0">
                    <a:solidFill>
                      <a:schemeClr val="tx1"/>
                    </a:solidFill>
                  </a:rPr>
                  <a:t>the same way you use concentrations! </a:t>
                </a:r>
                <a:br>
                  <a:rPr lang="en-US" sz="3800" baseline="-25000" dirty="0">
                    <a:solidFill>
                      <a:schemeClr val="tx1"/>
                    </a:solidFill>
                  </a:rPr>
                </a:br>
                <a:endParaRPr lang="en-US" sz="2400" baseline="-25000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𝒂𝑨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𝒃𝑩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↔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𝒄𝑪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𝒅𝑫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𝑲</m:t>
                          </m:r>
                        </m:e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𝒆𝒒</m:t>
                          </m:r>
                        </m:sub>
                      </m:sSub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𝑪</m:t>
                                  </m:r>
                                </m:sub>
                              </m:sSub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𝒄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𝑫</m:t>
                                  </m:r>
                                </m:sub>
                              </m:sSub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𝑨</m:t>
                                  </m:r>
                                </m:sub>
                              </m:sSub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𝒂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sym typeface="Wingdings" pitchFamily="2" charset="2"/>
                                    </a:rPr>
                                    <m:t>𝑩</m:t>
                                  </m:r>
                                </m:sub>
                              </m:sSub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  <a:sym typeface="Wingdings" pitchFamily="2" charset="2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143000"/>
                <a:ext cx="10406922" cy="4736593"/>
              </a:xfrm>
              <a:blipFill>
                <a:blip r:embed="rId2"/>
                <a:stretch>
                  <a:fillRect l="-1756" t="-1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061178" y="2621277"/>
            <a:ext cx="5415822" cy="25908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7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you tell if it is at equilibrium or not? 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4516"/>
            <a:ext cx="11125200" cy="4831083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tx1"/>
                </a:solidFill>
              </a:rPr>
              <a:t>Calculate the values you have,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dirty="0">
                <a:solidFill>
                  <a:schemeClr val="tx1"/>
                </a:solidFill>
              </a:rPr>
              <a:t>and compare them to the K</a:t>
            </a:r>
            <a:r>
              <a:rPr lang="en-US" sz="4200" baseline="-25000" dirty="0">
                <a:solidFill>
                  <a:schemeClr val="tx1"/>
                </a:solidFill>
              </a:rPr>
              <a:t>eq</a:t>
            </a:r>
            <a:r>
              <a:rPr lang="en-US" sz="4200" dirty="0">
                <a:solidFill>
                  <a:schemeClr val="tx1"/>
                </a:solidFill>
              </a:rPr>
              <a:t> value</a:t>
            </a:r>
          </a:p>
          <a:p>
            <a:pPr lvl="1"/>
            <a:r>
              <a:rPr lang="en-US" sz="3800" dirty="0">
                <a:solidFill>
                  <a:schemeClr val="tx1"/>
                </a:solidFill>
              </a:rPr>
              <a:t> </a:t>
            </a:r>
            <a:r>
              <a:rPr lang="en-US" sz="3800" b="1" dirty="0">
                <a:solidFill>
                  <a:schemeClr val="tx1"/>
                </a:solidFill>
              </a:rPr>
              <a:t>Reaction Quotient </a:t>
            </a:r>
            <a:br>
              <a:rPr lang="en-US" sz="3800" b="1" dirty="0">
                <a:solidFill>
                  <a:schemeClr val="tx1"/>
                </a:solidFill>
              </a:rPr>
            </a:br>
            <a:r>
              <a:rPr lang="en-US" sz="3800" dirty="0">
                <a:solidFill>
                  <a:schemeClr val="tx1"/>
                </a:solidFill>
              </a:rPr>
              <a:t>is what it is called </a:t>
            </a:r>
            <a:br>
              <a:rPr lang="en-US" sz="3800" dirty="0">
                <a:solidFill>
                  <a:schemeClr val="tx1"/>
                </a:solidFill>
              </a:rPr>
            </a:br>
            <a:r>
              <a:rPr lang="en-US" sz="3800" dirty="0">
                <a:solidFill>
                  <a:schemeClr val="tx1"/>
                </a:solidFill>
              </a:rPr>
              <a:t>if it isn’t at equilibrium </a:t>
            </a:r>
            <a:br>
              <a:rPr lang="en-US" sz="3600" baseline="-25000" dirty="0">
                <a:solidFill>
                  <a:schemeClr val="tx1"/>
                </a:solidFill>
              </a:rPr>
            </a:br>
            <a:endParaRPr lang="en-US" sz="2200" baseline="-25000" dirty="0">
              <a:solidFill>
                <a:schemeClr val="tx1"/>
              </a:solidFill>
              <a:sym typeface="Wingdings" pitchFamily="2" charset="2"/>
            </a:endParaRPr>
          </a:p>
          <a:p>
            <a:pPr algn="ctr">
              <a:buNone/>
            </a:pPr>
            <a:endParaRPr lang="en-US" sz="4000" b="1" dirty="0">
              <a:solidFill>
                <a:schemeClr val="tx1"/>
              </a:solidFill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629400" y="4059701"/>
                <a:ext cx="4800600" cy="2438399"/>
              </a:xfrm>
              <a:prstGeom prst="rect">
                <a:avLst/>
              </a:prstGeom>
              <a:noFill/>
              <a:ln w="762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𝒂𝑨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𝒃𝑩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 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↔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𝒄𝑪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+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𝒅𝑫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  <a:sym typeface="Wingdings" pitchFamily="2" charset="2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𝑸</m:t>
                      </m:r>
                      <m:r>
                        <a:rPr lang="en-US" sz="3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𝑪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𝒄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𝑫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𝒅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𝑨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𝒂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[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𝑩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  <m:t>𝒃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059701"/>
                <a:ext cx="4800600" cy="2438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29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2283</TotalTime>
  <Words>832</Words>
  <Application>Microsoft Office PowerPoint</Application>
  <PresentationFormat>Widescreen</PresentationFormat>
  <Paragraphs>98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 Math</vt:lpstr>
      <vt:lpstr>Gill Sans MT</vt:lpstr>
      <vt:lpstr>Impact</vt:lpstr>
      <vt:lpstr>Symbol</vt:lpstr>
      <vt:lpstr>Times New Roman</vt:lpstr>
      <vt:lpstr>Wingdings</vt:lpstr>
      <vt:lpstr>Badge</vt:lpstr>
      <vt:lpstr>N44  Equilibrium Constant &amp; Quotient</vt:lpstr>
      <vt:lpstr>N44  Equilibrium Constant &amp; Quotient</vt:lpstr>
      <vt:lpstr>Product or reactant favored?</vt:lpstr>
      <vt:lpstr>Product Favored or Reactant Favored?</vt:lpstr>
      <vt:lpstr>Calculating Keq</vt:lpstr>
      <vt:lpstr>Practice Problem:</vt:lpstr>
      <vt:lpstr>Assume forward reaction…but what if asked for backwards Rxn?</vt:lpstr>
      <vt:lpstr>What if I have pressures not [  ] ?</vt:lpstr>
      <vt:lpstr>How can you tell if it is at equilibrium or not? </vt:lpstr>
      <vt:lpstr>So what does q tell you?</vt:lpstr>
      <vt:lpstr>Why do we care about keq ?</vt:lpstr>
      <vt:lpstr>Practice Problem</vt:lpstr>
      <vt:lpstr>Things that change Keq</vt:lpstr>
      <vt:lpstr>Equilibrium Constant versus “Equilibrium Point”</vt:lpstr>
      <vt:lpstr>Equilibrium Constant versus “Equilibrium Point”</vt:lpstr>
      <vt:lpstr>Can it change anything?</vt:lpstr>
      <vt:lpstr>YouTube link to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SBosse</dc:creator>
  <cp:lastModifiedBy>Farmer, Stephanie [DH]</cp:lastModifiedBy>
  <cp:revision>90</cp:revision>
  <dcterms:created xsi:type="dcterms:W3CDTF">2010-03-17T17:56:41Z</dcterms:created>
  <dcterms:modified xsi:type="dcterms:W3CDTF">2025-03-31T16:19:44Z</dcterms:modified>
</cp:coreProperties>
</file>