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notesMasterIdLst>
    <p:notesMasterId r:id="rId26"/>
  </p:notesMasterIdLst>
  <p:sldIdLst>
    <p:sldId id="263" r:id="rId2"/>
    <p:sldId id="314" r:id="rId3"/>
    <p:sldId id="279" r:id="rId4"/>
    <p:sldId id="280" r:id="rId5"/>
    <p:sldId id="281" r:id="rId6"/>
    <p:sldId id="282" r:id="rId7"/>
    <p:sldId id="286" r:id="rId8"/>
    <p:sldId id="285" r:id="rId9"/>
    <p:sldId id="304" r:id="rId10"/>
    <p:sldId id="305" r:id="rId11"/>
    <p:sldId id="306" r:id="rId12"/>
    <p:sldId id="307" r:id="rId13"/>
    <p:sldId id="290" r:id="rId14"/>
    <p:sldId id="291" r:id="rId15"/>
    <p:sldId id="308" r:id="rId16"/>
    <p:sldId id="295" r:id="rId17"/>
    <p:sldId id="296" r:id="rId18"/>
    <p:sldId id="309" r:id="rId19"/>
    <p:sldId id="297" r:id="rId20"/>
    <p:sldId id="300" r:id="rId21"/>
    <p:sldId id="310" r:id="rId22"/>
    <p:sldId id="311" r:id="rId23"/>
    <p:sldId id="312" r:id="rId24"/>
    <p:sldId id="31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FEDE6"/>
    <a:srgbClr val="E1EBE6"/>
    <a:srgbClr val="E1EBE2"/>
    <a:srgbClr val="E3E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79" autoAdjust="0"/>
    <p:restoredTop sz="94660"/>
  </p:normalViewPr>
  <p:slideViewPr>
    <p:cSldViewPr>
      <p:cViewPr varScale="1">
        <p:scale>
          <a:sx n="57" d="100"/>
          <a:sy n="57" d="100"/>
        </p:scale>
        <p:origin x="108" y="2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A8028-826F-4CB7-8D94-C1CFEE9C730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1B0B2-DDDF-476A-ACFA-3D7CB6BB6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29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19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06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69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17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74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49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76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28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36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84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771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03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06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50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7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07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14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41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86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6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3058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5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732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3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54749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92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652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1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5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153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98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2mnYweqmKZE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2mnYweqmKZ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1219200"/>
            <a:ext cx="8796671" cy="3276599"/>
          </a:xfrm>
        </p:spPr>
        <p:txBody>
          <a:bodyPr>
            <a:normAutofit/>
          </a:bodyPr>
          <a:lstStyle/>
          <a:p>
            <a:r>
              <a:rPr lang="en-US" sz="8000" u="sng" dirty="0"/>
              <a:t>N45</a:t>
            </a:r>
            <a:r>
              <a:rPr lang="en-US" sz="8000" dirty="0"/>
              <a:t> </a:t>
            </a:r>
            <a:br>
              <a:rPr lang="en-US" sz="8000" dirty="0"/>
            </a:br>
            <a:r>
              <a:rPr lang="en-US" sz="6600" cap="none" dirty="0"/>
              <a:t>ICE Tables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202972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sym typeface="Symbol"/>
              </a:rPr>
              <a:t></a:t>
            </a:r>
            <a:endParaRPr lang="en-US" sz="13800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40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 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439019"/>
              </p:ext>
            </p:extLst>
          </p:nvPr>
        </p:nvGraphicFramePr>
        <p:xfrm>
          <a:off x="3505200" y="2815478"/>
          <a:ext cx="7137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+     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7912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388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183255" y="382834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E48B03-4EB0-4854-AE3E-111DCA7116CB}"/>
              </a:ext>
            </a:extLst>
          </p:cNvPr>
          <p:cNvSpPr txBox="1"/>
          <p:nvPr/>
        </p:nvSpPr>
        <p:spPr>
          <a:xfrm>
            <a:off x="841401" y="3787938"/>
            <a:ext cx="23426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Be careful </a:t>
            </a:r>
            <a:br>
              <a:rPr lang="en-US" sz="2800" b="1" dirty="0">
                <a:solidFill>
                  <a:srgbClr val="00B050"/>
                </a:solidFill>
              </a:rPr>
            </a:br>
            <a:r>
              <a:rPr lang="en-US" sz="2800" b="1" dirty="0">
                <a:solidFill>
                  <a:srgbClr val="00B050"/>
                </a:solidFill>
              </a:rPr>
              <a:t>with the </a:t>
            </a:r>
            <a:br>
              <a:rPr lang="en-US" sz="2800" b="1" dirty="0">
                <a:solidFill>
                  <a:srgbClr val="00B050"/>
                </a:solidFill>
              </a:rPr>
            </a:br>
            <a:r>
              <a:rPr lang="en-US" sz="2800" b="1" dirty="0">
                <a:solidFill>
                  <a:srgbClr val="00B050"/>
                </a:solidFill>
              </a:rPr>
              <a:t>+/-signs, pay attention!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17941C0-0054-49D2-8FB8-B821C135FA9C}"/>
              </a:ext>
            </a:extLst>
          </p:cNvPr>
          <p:cNvCxnSpPr>
            <a:cxnSpLocks/>
          </p:cNvCxnSpPr>
          <p:nvPr/>
        </p:nvCxnSpPr>
        <p:spPr>
          <a:xfrm flipV="1">
            <a:off x="2458231" y="4677492"/>
            <a:ext cx="94972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59657" y="435358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1.3 - 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509577" y="433322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4337685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004455" y="990601"/>
            <a:ext cx="10178322" cy="19049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 and </a:t>
            </a:r>
            <a:r>
              <a:rPr lang="en-US" sz="3200" b="1" dirty="0" err="1">
                <a:solidFill>
                  <a:schemeClr val="tx1"/>
                </a:solidFill>
                <a:sym typeface="Wingdings" pitchFamily="2" charset="2"/>
              </a:rPr>
              <a:t>Keq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 = 78.3.</a:t>
            </a: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8548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40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 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439019"/>
              </p:ext>
            </p:extLst>
          </p:nvPr>
        </p:nvGraphicFramePr>
        <p:xfrm>
          <a:off x="3505200" y="2815478"/>
          <a:ext cx="7137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+     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7912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388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183255" y="382834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E48B03-4EB0-4854-AE3E-111DCA7116CB}"/>
              </a:ext>
            </a:extLst>
          </p:cNvPr>
          <p:cNvSpPr txBox="1"/>
          <p:nvPr/>
        </p:nvSpPr>
        <p:spPr>
          <a:xfrm>
            <a:off x="857495" y="4309407"/>
            <a:ext cx="23426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K &gt;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00B050"/>
                </a:solidFill>
              </a:rPr>
              <a:t>, so cant use </a:t>
            </a:r>
            <a:br>
              <a:rPr lang="en-US" sz="2800" b="1" dirty="0">
                <a:solidFill>
                  <a:srgbClr val="00B050"/>
                </a:solidFill>
              </a:rPr>
            </a:br>
            <a:r>
              <a:rPr lang="en-US" sz="2800" b="1" dirty="0">
                <a:solidFill>
                  <a:srgbClr val="00B050"/>
                </a:solidFill>
              </a:rPr>
              <a:t>the 5% </a:t>
            </a:r>
            <a:br>
              <a:rPr lang="en-US" sz="2800" b="1" dirty="0">
                <a:solidFill>
                  <a:srgbClr val="00B050"/>
                </a:solidFill>
              </a:rPr>
            </a:br>
            <a:r>
              <a:rPr lang="en-US" sz="2800" b="1" dirty="0">
                <a:solidFill>
                  <a:srgbClr val="00B050"/>
                </a:solidFill>
              </a:rPr>
              <a:t>rule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 </a:t>
            </a:r>
            <a:endParaRPr lang="en-US" sz="2800" b="1" dirty="0">
              <a:solidFill>
                <a:srgbClr val="00B05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17941C0-0054-49D2-8FB8-B821C135FA9C}"/>
              </a:ext>
            </a:extLst>
          </p:cNvPr>
          <p:cNvCxnSpPr>
            <a:cxnSpLocks/>
          </p:cNvCxnSpPr>
          <p:nvPr/>
        </p:nvCxnSpPr>
        <p:spPr>
          <a:xfrm flipV="1">
            <a:off x="2474325" y="5198961"/>
            <a:ext cx="94972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59657" y="435358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1.3 - 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509577" y="433322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4337685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700925" y="4876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599" y="489962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22148" y="4888643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NA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1004455" y="990601"/>
            <a:ext cx="10178322" cy="19049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 and </a:t>
            </a:r>
            <a:r>
              <a:rPr lang="en-US" sz="3200" b="1" dirty="0" err="1">
                <a:solidFill>
                  <a:schemeClr val="tx1"/>
                </a:solidFill>
                <a:sym typeface="Wingdings" pitchFamily="2" charset="2"/>
              </a:rPr>
              <a:t>Keq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 = 78.3.</a:t>
            </a: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26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40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455" y="990601"/>
            <a:ext cx="10178322" cy="129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2400" b="1" baseline="-25000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2400" b="1" dirty="0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aqueous.</a:t>
            </a: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2295525"/>
            <a:ext cx="9215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ym typeface="Wingdings" pitchFamily="2" charset="2"/>
              </a:rPr>
              <a:t>Forward Reaction is happening </a:t>
            </a:r>
            <a:br>
              <a:rPr lang="en-US" sz="3200" b="1" dirty="0">
                <a:sym typeface="Wingdings" pitchFamily="2" charset="2"/>
              </a:rPr>
            </a:br>
            <a:r>
              <a:rPr lang="en-US" sz="3200" i="1" dirty="0">
                <a:sym typeface="Wingdings" pitchFamily="2" charset="2"/>
              </a:rPr>
              <a:t>zero products means Q = 0 so shifting right</a:t>
            </a:r>
            <a:br>
              <a:rPr lang="en-US" sz="3200" b="1" dirty="0">
                <a:sym typeface="Wingdings" pitchFamily="2" charset="2"/>
              </a:rPr>
            </a:br>
            <a:r>
              <a:rPr lang="en-US" sz="3200" b="1" dirty="0">
                <a:sym typeface="Wingdings" pitchFamily="2" charset="2"/>
              </a:rPr>
              <a:t>PCl</a:t>
            </a:r>
            <a:r>
              <a:rPr lang="en-US" sz="3200" b="1" baseline="-25000" dirty="0">
                <a:sym typeface="Wingdings" pitchFamily="2" charset="2"/>
              </a:rPr>
              <a:t>5</a:t>
            </a:r>
            <a:r>
              <a:rPr lang="en-US" sz="3200" b="1" dirty="0">
                <a:sym typeface="Wingdings" pitchFamily="2" charset="2"/>
              </a:rPr>
              <a:t>  PCl</a:t>
            </a:r>
            <a:r>
              <a:rPr lang="en-US" sz="3200" b="1" baseline="-25000" dirty="0">
                <a:sym typeface="Wingdings" pitchFamily="2" charset="2"/>
              </a:rPr>
              <a:t>3</a:t>
            </a:r>
            <a:r>
              <a:rPr lang="en-US" sz="3200" b="1" dirty="0">
                <a:sym typeface="Wingdings" pitchFamily="2" charset="2"/>
              </a:rPr>
              <a:t> + Cl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</a:t>
            </a:r>
            <a:r>
              <a:rPr lang="en-US" sz="5400" b="1" dirty="0">
                <a:solidFill>
                  <a:srgbClr val="00B050"/>
                </a:solidFill>
                <a:sym typeface="Wingdings" pitchFamily="2" charset="2"/>
              </a:rPr>
              <a:t></a:t>
            </a:r>
          </a:p>
          <a:p>
            <a:pPr algn="ctr"/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Equilibrium Expression</a:t>
            </a:r>
          </a:p>
          <a:p>
            <a:pPr algn="ctr">
              <a:defRPr/>
            </a:pPr>
            <a:r>
              <a:rPr lang="en-US" sz="4000" b="1" dirty="0" err="1">
                <a:sym typeface="Wingdings" panose="05000000000000000000" pitchFamily="2" charset="2"/>
              </a:rPr>
              <a:t>K</a:t>
            </a:r>
            <a:r>
              <a:rPr lang="en-US" sz="4000" b="1" baseline="-25000" dirty="0" err="1">
                <a:sym typeface="Wingdings" panose="05000000000000000000" pitchFamily="2" charset="2"/>
              </a:rPr>
              <a:t>eq</a:t>
            </a:r>
            <a:r>
              <a:rPr lang="en-US" sz="4000" b="1" dirty="0">
                <a:sym typeface="Wingdings" panose="05000000000000000000" pitchFamily="2" charset="2"/>
              </a:rPr>
              <a:t> = [PCl</a:t>
            </a:r>
            <a:r>
              <a:rPr lang="en-US" sz="4000" b="1" baseline="-25000" dirty="0">
                <a:sym typeface="Wingdings" panose="05000000000000000000" pitchFamily="2" charset="2"/>
              </a:rPr>
              <a:t>3</a:t>
            </a:r>
            <a:r>
              <a:rPr lang="en-US" sz="4000" b="1" dirty="0">
                <a:sym typeface="Wingdings" panose="05000000000000000000" pitchFamily="2" charset="2"/>
              </a:rPr>
              <a:t>] [Cl</a:t>
            </a:r>
            <a:r>
              <a:rPr lang="en-US" sz="4000" b="1" baseline="-25000" dirty="0">
                <a:sym typeface="Wingdings" panose="05000000000000000000" pitchFamily="2" charset="2"/>
              </a:rPr>
              <a:t>2</a:t>
            </a:r>
            <a:r>
              <a:rPr lang="en-US" sz="4000" b="1" dirty="0">
                <a:sym typeface="Wingdings" panose="05000000000000000000" pitchFamily="2" charset="2"/>
              </a:rPr>
              <a:t> ]</a:t>
            </a:r>
          </a:p>
          <a:p>
            <a:pPr algn="ctr">
              <a:defRPr/>
            </a:pPr>
            <a:r>
              <a:rPr lang="en-US" sz="4000" b="1" dirty="0"/>
              <a:t>        [PCl</a:t>
            </a:r>
            <a:r>
              <a:rPr lang="en-US" sz="4000" b="1" baseline="-25000" dirty="0"/>
              <a:t>5</a:t>
            </a:r>
            <a:r>
              <a:rPr lang="en-US" sz="4000" b="1" dirty="0"/>
              <a:t>]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181600" y="5334000"/>
            <a:ext cx="3276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75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766" y="175564"/>
            <a:ext cx="10737033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 </a:t>
            </a:r>
            <a:r>
              <a:rPr lang="en-US" u="sng" dirty="0">
                <a:solidFill>
                  <a:srgbClr val="00B050"/>
                </a:solidFill>
              </a:rPr>
              <a:t>Step 8 </a:t>
            </a:r>
            <a:r>
              <a:rPr lang="en-US" sz="3200" u="sng" cap="none" dirty="0" err="1">
                <a:solidFill>
                  <a:srgbClr val="00B050"/>
                </a:solidFill>
              </a:rPr>
              <a:t>cont</a:t>
            </a:r>
            <a:r>
              <a:rPr lang="en-US" sz="3200" u="sng" cap="none" dirty="0">
                <a:solidFill>
                  <a:srgbClr val="00B050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5456" y="3884010"/>
            <a:ext cx="10178322" cy="518159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K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eq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= [PCl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] [Cl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]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3200" b="1" dirty="0">
                <a:solidFill>
                  <a:schemeClr val="tx1"/>
                </a:solidFill>
              </a:rPr>
              <a:t>        [PCl</a:t>
            </a:r>
            <a:r>
              <a:rPr lang="en-US" sz="3200" b="1" baseline="-25000" dirty="0">
                <a:solidFill>
                  <a:schemeClr val="tx1"/>
                </a:solidFill>
              </a:rPr>
              <a:t>5</a:t>
            </a:r>
            <a:r>
              <a:rPr lang="en-US" sz="3200" b="1" dirty="0">
                <a:solidFill>
                  <a:schemeClr val="tx1"/>
                </a:solidFill>
              </a:rPr>
              <a:t>]</a:t>
            </a:r>
          </a:p>
          <a:p>
            <a:pPr marL="0" indent="0" algn="ctr">
              <a:buNone/>
              <a:defRPr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78.3 = [x] [x]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3200" b="1" dirty="0">
                <a:solidFill>
                  <a:schemeClr val="tx1"/>
                </a:solidFill>
              </a:rPr>
              <a:t>            [1.3 - x]</a:t>
            </a: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BDBA0FB-F02E-4DA3-A83A-372B5DCD1D6F}"/>
              </a:ext>
            </a:extLst>
          </p:cNvPr>
          <p:cNvCxnSpPr/>
          <p:nvPr/>
        </p:nvCxnSpPr>
        <p:spPr>
          <a:xfrm>
            <a:off x="7170177" y="4537740"/>
            <a:ext cx="27432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5457720-59B3-4264-ABF7-791CE90A3D97}"/>
              </a:ext>
            </a:extLst>
          </p:cNvPr>
          <p:cNvSpPr txBox="1"/>
          <p:nvPr/>
        </p:nvSpPr>
        <p:spPr>
          <a:xfrm>
            <a:off x="1005034" y="998310"/>
            <a:ext cx="304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Plug what you know about the [  ]’s at equilibrium into your equilibrium expression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441208"/>
              </p:ext>
            </p:extLst>
          </p:nvPr>
        </p:nvGraphicFramePr>
        <p:xfrm>
          <a:off x="4445917" y="947554"/>
          <a:ext cx="7137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   PCl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PCl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 +     Cl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41011FBC-8B2B-4BBA-BBAF-C8B565E820D1}"/>
              </a:ext>
            </a:extLst>
          </p:cNvPr>
          <p:cNvCxnSpPr/>
          <p:nvPr/>
        </p:nvCxnSpPr>
        <p:spPr>
          <a:xfrm>
            <a:off x="4536440" y="2602076"/>
            <a:ext cx="1483360" cy="1920240"/>
          </a:xfrm>
          <a:prstGeom prst="curvedConnector3">
            <a:avLst>
              <a:gd name="adj1" fmla="val -80394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6A6F9A2-4592-413B-9CF5-F09AADB0C6EF}"/>
              </a:ext>
            </a:extLst>
          </p:cNvPr>
          <p:cNvSpPr/>
          <p:nvPr/>
        </p:nvSpPr>
        <p:spPr>
          <a:xfrm>
            <a:off x="6536832" y="2226721"/>
            <a:ext cx="1266690" cy="6305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9898913-CFE1-4EDA-A4F9-D413A4F0C9FE}"/>
              </a:ext>
            </a:extLst>
          </p:cNvPr>
          <p:cNvSpPr/>
          <p:nvPr/>
        </p:nvSpPr>
        <p:spPr>
          <a:xfrm>
            <a:off x="10051698" y="2224754"/>
            <a:ext cx="1266690" cy="6305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B4D2ED4-166A-4860-B0BD-F21149B9E8C7}"/>
              </a:ext>
            </a:extLst>
          </p:cNvPr>
          <p:cNvSpPr/>
          <p:nvPr/>
        </p:nvSpPr>
        <p:spPr>
          <a:xfrm>
            <a:off x="8378020" y="2246626"/>
            <a:ext cx="1266690" cy="6305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5303485-6D30-4996-8A27-87BBC79F77BC}"/>
              </a:ext>
            </a:extLst>
          </p:cNvPr>
          <p:cNvCxnSpPr>
            <a:cxnSpLocks/>
          </p:cNvCxnSpPr>
          <p:nvPr/>
        </p:nvCxnSpPr>
        <p:spPr>
          <a:xfrm>
            <a:off x="7701660" y="5781960"/>
            <a:ext cx="193625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F2FB504-F796-4D66-BBF5-5E1789BEE145}"/>
              </a:ext>
            </a:extLst>
          </p:cNvPr>
          <p:cNvSpPr/>
          <p:nvPr/>
        </p:nvSpPr>
        <p:spPr>
          <a:xfrm>
            <a:off x="6422392" y="5071589"/>
            <a:ext cx="3845558" cy="1439868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120C77F6-7BCC-4DF4-8A11-3AEA4998E592}"/>
              </a:ext>
            </a:extLst>
          </p:cNvPr>
          <p:cNvCxnSpPr>
            <a:cxnSpLocks/>
          </p:cNvCxnSpPr>
          <p:nvPr/>
        </p:nvCxnSpPr>
        <p:spPr>
          <a:xfrm>
            <a:off x="4746666" y="4419600"/>
            <a:ext cx="1483360" cy="1371600"/>
          </a:xfrm>
          <a:prstGeom prst="curvedConnector3">
            <a:avLst>
              <a:gd name="adj1" fmla="val -5342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6731917" y="137160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1.3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8408317" y="137160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10177231" y="137160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6579517" y="182880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- 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8408317" y="182880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+ 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10123972" y="1847144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+ x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6600374" y="230636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1.3 - 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8450294" y="228600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10177231" y="2290465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6641642" y="2819400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8408316" y="2842229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10162865" y="2831243"/>
            <a:ext cx="1122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391403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194" y="98967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 8 </a:t>
            </a:r>
            <a:r>
              <a:rPr lang="en-US" sz="3200" u="sng" cap="none" dirty="0" err="1">
                <a:solidFill>
                  <a:srgbClr val="00B050"/>
                </a:solidFill>
              </a:rPr>
              <a:t>cont</a:t>
            </a:r>
            <a:r>
              <a:rPr lang="en-US" sz="3200" u="sng" cap="none" dirty="0">
                <a:solidFill>
                  <a:srgbClr val="00B050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1261266"/>
            <a:ext cx="3387919" cy="1238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78.3 = (x)(x)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3200" b="1" dirty="0">
                <a:solidFill>
                  <a:schemeClr val="tx1"/>
                </a:solidFill>
              </a:rPr>
              <a:t>             (1.3 – x)</a:t>
            </a: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BDBA0FB-F02E-4DA3-A83A-372B5DCD1D6F}"/>
              </a:ext>
            </a:extLst>
          </p:cNvPr>
          <p:cNvCxnSpPr/>
          <p:nvPr/>
        </p:nvCxnSpPr>
        <p:spPr>
          <a:xfrm>
            <a:off x="2838162" y="1880511"/>
            <a:ext cx="1752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5457720-59B3-4264-ABF7-791CE90A3D97}"/>
              </a:ext>
            </a:extLst>
          </p:cNvPr>
          <p:cNvSpPr txBox="1"/>
          <p:nvPr/>
        </p:nvSpPr>
        <p:spPr>
          <a:xfrm>
            <a:off x="4598228" y="3010645"/>
            <a:ext cx="7038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</a:rPr>
              <a:t>Solve using quadratic equation!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F2FB504-F796-4D66-BBF5-5E1789BEE145}"/>
              </a:ext>
            </a:extLst>
          </p:cNvPr>
          <p:cNvSpPr/>
          <p:nvPr/>
        </p:nvSpPr>
        <p:spPr>
          <a:xfrm>
            <a:off x="1306984" y="1160577"/>
            <a:ext cx="3607916" cy="1439868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6BF473-174E-4B64-9B98-0F2F513FC898}"/>
              </a:ext>
            </a:extLst>
          </p:cNvPr>
          <p:cNvSpPr txBox="1"/>
          <p:nvPr/>
        </p:nvSpPr>
        <p:spPr>
          <a:xfrm>
            <a:off x="6478673" y="3504094"/>
            <a:ext cx="3277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ax</a:t>
            </a:r>
            <a:r>
              <a:rPr lang="en-US" sz="3200" baseline="30000" dirty="0"/>
              <a:t>2</a:t>
            </a:r>
            <a:r>
              <a:rPr lang="en-US" sz="3200" dirty="0"/>
              <a:t> + </a:t>
            </a:r>
            <a:r>
              <a:rPr lang="en-US" sz="3200" dirty="0" err="1"/>
              <a:t>bx</a:t>
            </a:r>
            <a:r>
              <a:rPr lang="en-US" sz="3200" dirty="0"/>
              <a:t> + c = 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CB1893-DFAD-4805-853B-0D81B66ED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697" y="3091204"/>
            <a:ext cx="3847524" cy="19237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8056AB-41FA-49E0-AB0C-4B350FEB883B}"/>
              </a:ext>
            </a:extLst>
          </p:cNvPr>
          <p:cNvSpPr txBox="1"/>
          <p:nvPr/>
        </p:nvSpPr>
        <p:spPr>
          <a:xfrm>
            <a:off x="1033355" y="5505725"/>
            <a:ext cx="4953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b="1" dirty="0"/>
              <a:t>x = 1.28 or -79.58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807258-2090-4CC1-B576-80EF7E1F94C8}"/>
              </a:ext>
            </a:extLst>
          </p:cNvPr>
          <p:cNvSpPr txBox="1"/>
          <p:nvPr/>
        </p:nvSpPr>
        <p:spPr>
          <a:xfrm>
            <a:off x="6010167" y="5505725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-79.58 makes no sense!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24690" y="1246853"/>
            <a:ext cx="5343310" cy="73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(1.3 – x) 78.3 = x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323553" y="1959964"/>
            <a:ext cx="5343310" cy="73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101.79 – 78.3x = x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381625" y="2586074"/>
            <a:ext cx="5343310" cy="73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0 = x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2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+ 78.3x -101.79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23553" y="4293052"/>
                <a:ext cx="5324663" cy="1010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78.3</m:t>
                          </m:r>
                          <m:r>
                            <a:rPr lang="en-US" sz="280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78.3</m:t>
                                  </m:r>
                                </m:e>
                                <m:sup>
                                  <m: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(1)(−101.79)</m:t>
                              </m:r>
                            </m:e>
                          </m:rad>
                        </m:num>
                        <m:den>
                          <m:r>
                            <a:rPr lang="en-US" sz="2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553" y="4293052"/>
                <a:ext cx="5324663" cy="10105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1828800" y="5303585"/>
            <a:ext cx="1282142" cy="118702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/>
      <p:bldP spid="4" grpId="0"/>
      <p:bldP spid="12" grpId="0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40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455" y="990601"/>
            <a:ext cx="10178322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aqueous.</a:t>
            </a: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483091"/>
              </p:ext>
            </p:extLst>
          </p:nvPr>
        </p:nvGraphicFramePr>
        <p:xfrm>
          <a:off x="3505200" y="2815478"/>
          <a:ext cx="71374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+     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b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7912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388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183255" y="382834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E48B03-4EB0-4854-AE3E-111DCA7116CB}"/>
              </a:ext>
            </a:extLst>
          </p:cNvPr>
          <p:cNvSpPr txBox="1"/>
          <p:nvPr/>
        </p:nvSpPr>
        <p:spPr>
          <a:xfrm>
            <a:off x="864717" y="3638866"/>
            <a:ext cx="23426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Plug your x value into your E row to find your final answers!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17941C0-0054-49D2-8FB8-B821C135FA9C}"/>
              </a:ext>
            </a:extLst>
          </p:cNvPr>
          <p:cNvCxnSpPr>
            <a:cxnSpLocks/>
          </p:cNvCxnSpPr>
          <p:nvPr/>
        </p:nvCxnSpPr>
        <p:spPr>
          <a:xfrm flipV="1">
            <a:off x="2362200" y="5715000"/>
            <a:ext cx="94972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59657" y="435358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1.3 - 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509577" y="433322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4337685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700925" y="4876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599" y="489962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22148" y="4888643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257800" y="5415081"/>
            <a:ext cx="1681093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1.3-1.28 =</a:t>
            </a:r>
          </a:p>
          <a:p>
            <a:pPr algn="ctr"/>
            <a:r>
              <a:rPr lang="en-US" sz="2800" b="1" dirty="0"/>
              <a:t>0.02 M</a:t>
            </a:r>
            <a:r>
              <a:rPr lang="en-US" sz="2800" dirty="0"/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236692" y="5429471"/>
            <a:ext cx="13645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1.28 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067800" y="5429471"/>
            <a:ext cx="129085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1.28 M</a:t>
            </a:r>
          </a:p>
        </p:txBody>
      </p:sp>
    </p:spTree>
    <p:extLst>
      <p:ext uri="{BB962C8B-B14F-4D97-AF65-F5344CB8AC3E}">
        <p14:creationId xmlns:p14="http://schemas.microsoft.com/office/powerpoint/2010/main" val="6584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Isn’t the quadratic formula fun?????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057400"/>
            <a:ext cx="10178322" cy="4126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What if we didn’t have to use it ?! </a:t>
            </a:r>
          </a:p>
          <a:p>
            <a:pPr marL="0" indent="0">
              <a:buNone/>
            </a:pP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WHAT IF THERE WAS A BETTER WAY????</a:t>
            </a: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97BD37-1E77-4A2A-B7C8-42552D5869B6}"/>
              </a:ext>
            </a:extLst>
          </p:cNvPr>
          <p:cNvSpPr/>
          <p:nvPr/>
        </p:nvSpPr>
        <p:spPr>
          <a:xfrm>
            <a:off x="1450882" y="4267200"/>
            <a:ext cx="10178322" cy="1917192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DD78AE-F8B1-4CD8-9F97-3B1A08FF0B44}"/>
              </a:ext>
            </a:extLst>
          </p:cNvPr>
          <p:cNvSpPr txBox="1"/>
          <p:nvPr/>
        </p:nvSpPr>
        <p:spPr>
          <a:xfrm>
            <a:off x="1423173" y="4717964"/>
            <a:ext cx="998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Black" panose="020B0A04020102020204" pitchFamily="34" charset="0"/>
                <a:cs typeface="Aharoni" panose="02010803020104030203" pitchFamily="2" charset="-79"/>
              </a:rPr>
              <a:t>USE THE 5% RULE!</a:t>
            </a:r>
          </a:p>
        </p:txBody>
      </p:sp>
    </p:spTree>
    <p:extLst>
      <p:ext uri="{BB962C8B-B14F-4D97-AF65-F5344CB8AC3E}">
        <p14:creationId xmlns:p14="http://schemas.microsoft.com/office/powerpoint/2010/main" val="251777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5%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10178322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u="sng" dirty="0">
                <a:solidFill>
                  <a:schemeClr val="tx1"/>
                </a:solidFill>
                <a:sym typeface="Wingdings" pitchFamily="2" charset="2"/>
              </a:rPr>
              <a:t>What is it?</a:t>
            </a:r>
          </a:p>
          <a:p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A way for us to simplify the math involved when solving ICE table problems.</a:t>
            </a:r>
          </a:p>
          <a:p>
            <a:pPr marL="0" indent="0">
              <a:buNone/>
            </a:pPr>
            <a:r>
              <a:rPr lang="en-US" sz="3800" b="1" u="sng" dirty="0">
                <a:solidFill>
                  <a:schemeClr val="tx1"/>
                </a:solidFill>
                <a:sym typeface="Wingdings" pitchFamily="2" charset="2"/>
              </a:rPr>
              <a:t>When can I use it?</a:t>
            </a:r>
          </a:p>
          <a:p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When X is small enough to be considered negligible </a:t>
            </a:r>
          </a:p>
          <a:p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The change ends up being so small that it isn’t even considered valid when you take significant figures into account so you might as well ignore it!</a:t>
            </a:r>
          </a:p>
          <a:p>
            <a:pPr marL="0" indent="0">
              <a:buNone/>
            </a:pPr>
            <a:endParaRPr lang="en-US" sz="3200" i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081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5%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90600" y="990600"/>
                <a:ext cx="10820400" cy="525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800" b="1" u="sng" dirty="0">
                    <a:solidFill>
                      <a:schemeClr val="tx1"/>
                    </a:solidFill>
                    <a:sym typeface="Wingdings" pitchFamily="2" charset="2"/>
                  </a:rPr>
                  <a:t>What counts as “negligible?”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  <a:sym typeface="Wingdings" pitchFamily="2" charset="2"/>
                  </a:rPr>
                  <a:t>Required: K &lt; 1</a:t>
                </a:r>
                <a:endParaRPr 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itchFamily="2" charset="2"/>
                </a:endParaRPr>
              </a:p>
              <a:p>
                <a:r>
                  <a:rPr lang="en-US" sz="3200" dirty="0">
                    <a:solidFill>
                      <a:schemeClr val="tx1"/>
                    </a:solidFill>
                    <a:sym typeface="Wingdings" pitchFamily="2" charset="2"/>
                  </a:rPr>
                  <a:t>When x ends up being 5% or less of the initial concentrations</a:t>
                </a:r>
              </a:p>
              <a:p>
                <a:pPr lvl="1"/>
                <a:r>
                  <a:rPr lang="en-US" sz="3000" i="1" dirty="0">
                    <a:solidFill>
                      <a:schemeClr val="tx1"/>
                    </a:solidFill>
                    <a:sym typeface="Wingdings" pitchFamily="2" charset="2"/>
                  </a:rPr>
                  <a:t> Can’t know that until the end when you solve for x! Ugh!</a:t>
                </a:r>
              </a:p>
              <a:p>
                <a:pPr lvl="1"/>
                <a:r>
                  <a:rPr lang="en-US" sz="3000" i="1" dirty="0">
                    <a:solidFill>
                      <a:schemeClr val="tx1"/>
                    </a:solidFill>
                    <a:sym typeface="Wingdings" pitchFamily="2" charset="2"/>
                  </a:rPr>
                  <a:t> Good guestimate… if K is at least1000x smaller that initial concentrations, you have a good chance of the 5% rule working</a:t>
                </a:r>
              </a:p>
              <a:p>
                <a:r>
                  <a:rPr lang="en-US" sz="3200" i="1" dirty="0">
                    <a:solidFill>
                      <a:schemeClr val="tx1"/>
                    </a:solidFill>
                    <a:sym typeface="Wingdings" pitchFamily="2" charset="2"/>
                  </a:rPr>
                  <a:t> You MUST check at the end to 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𝑥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[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𝑖𝑛𝑖𝑡𝑖𝑎𝑙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]</m:t>
                        </m:r>
                      </m:den>
                    </m:f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 100 ≤5%</m:t>
                    </m:r>
                  </m:oMath>
                </a14:m>
                <a:endParaRPr lang="en-US" sz="3200" i="1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sz="3200" i="1" dirty="0">
                  <a:solidFill>
                    <a:schemeClr val="tx1"/>
                  </a:solidFill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990600"/>
                <a:ext cx="10820400" cy="5257800"/>
              </a:xfrm>
              <a:blipFill>
                <a:blip r:embed="rId3"/>
                <a:stretch>
                  <a:fillRect l="-1859" t="-1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60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5% Rule Example – Problem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10178322" cy="4736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In the following reaction, K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eq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 = 9.3x10</a:t>
            </a:r>
            <a:r>
              <a:rPr lang="en-US" sz="3800" baseline="30000" dirty="0">
                <a:solidFill>
                  <a:schemeClr val="tx1"/>
                </a:solidFill>
                <a:sym typeface="Wingdings" pitchFamily="2" charset="2"/>
              </a:rPr>
              <a:t>-7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 at room temperature. Calculate the equilibrium concentration of N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 in a flask initially containing only 3.00 M of NO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</a:p>
          <a:p>
            <a:pPr marL="0" indent="0" algn="ctr">
              <a:buNone/>
            </a:pP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2 NO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2(g) </a:t>
            </a:r>
            <a:r>
              <a:rPr lang="en-US" sz="3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↔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 N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4(g)</a:t>
            </a:r>
            <a:endParaRPr lang="en-US" sz="3200" i="1" baseline="-250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2079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797005"/>
            <a:ext cx="8796671" cy="2209800"/>
          </a:xfrm>
        </p:spPr>
        <p:txBody>
          <a:bodyPr>
            <a:normAutofit/>
          </a:bodyPr>
          <a:lstStyle/>
          <a:p>
            <a:r>
              <a:rPr lang="en-US" sz="8000" u="sng" dirty="0"/>
              <a:t>N45</a:t>
            </a:r>
            <a:r>
              <a:rPr lang="en-US" sz="8000" dirty="0"/>
              <a:t> </a:t>
            </a:r>
            <a:br>
              <a:rPr lang="en-US" sz="8000" dirty="0"/>
            </a:br>
            <a:r>
              <a:rPr lang="en-US" sz="6600" cap="none" dirty="0"/>
              <a:t>ICE Tables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27409"/>
            <a:ext cx="202972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sym typeface="Symbol"/>
              </a:rPr>
              <a:t></a:t>
            </a:r>
            <a:endParaRPr lang="en-US" sz="13800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349590"/>
            <a:ext cx="12192000" cy="250840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sz="3600" i="0" u="sng" strike="noStrike" cap="non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Target</a:t>
            </a:r>
            <a:r>
              <a:rPr lang="en-US" sz="360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sz="3600" i="0" u="none" strike="noStrike" cap="non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 can use ICE tables to organize my concentration data to help me perform various equilibrium calculations.</a:t>
            </a:r>
          </a:p>
          <a:p>
            <a:endParaRPr lang="en-US" cap="non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B1A27-AF4F-F235-441E-C200EA69F4BC}"/>
              </a:ext>
            </a:extLst>
          </p:cNvPr>
          <p:cNvSpPr txBox="1"/>
          <p:nvPr/>
        </p:nvSpPr>
        <p:spPr>
          <a:xfrm>
            <a:off x="76200" y="6324600"/>
            <a:ext cx="11277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u="none" strike="noStrike" cap="non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dirty="0">
                <a:hlinkClick r:id="rId2"/>
              </a:rPr>
              <a:t> https://youtu.be/2mnYweqmKZE</a:t>
            </a:r>
            <a:r>
              <a:rPr lang="en-US" sz="2400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A34F37-6F6C-3401-E7DE-2A927FC6CE10}"/>
              </a:ext>
            </a:extLst>
          </p:cNvPr>
          <p:cNvSpPr/>
          <p:nvPr/>
        </p:nvSpPr>
        <p:spPr>
          <a:xfrm>
            <a:off x="0" y="4114800"/>
            <a:ext cx="12192000" cy="2347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45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21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5% Rule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84504"/>
            <a:ext cx="10178322" cy="4736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Set up your ICE table as normal through the equilibrium row.     </a:t>
            </a:r>
            <a:r>
              <a:rPr lang="en-US" sz="3600" dirty="0">
                <a:solidFill>
                  <a:schemeClr val="tx1"/>
                </a:solidFill>
                <a:sym typeface="Wingdings" pitchFamily="2" charset="2"/>
              </a:rPr>
              <a:t>2 NO</a:t>
            </a:r>
            <a:r>
              <a:rPr lang="en-US" sz="3600" baseline="-25000" dirty="0">
                <a:solidFill>
                  <a:schemeClr val="tx1"/>
                </a:solidFill>
                <a:sym typeface="Wingdings" pitchFamily="2" charset="2"/>
              </a:rPr>
              <a:t>2(g) </a:t>
            </a:r>
            <a:r>
              <a:rPr lang="en-US" sz="3600" dirty="0">
                <a:solidFill>
                  <a:schemeClr val="tx1"/>
                </a:solidFill>
                <a:sym typeface="Wingdings" pitchFamily="2" charset="2"/>
              </a:rPr>
              <a:t> N</a:t>
            </a:r>
            <a:r>
              <a:rPr lang="en-US" sz="3600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sz="3600" baseline="-25000" dirty="0">
                <a:solidFill>
                  <a:schemeClr val="tx1"/>
                </a:solidFill>
                <a:sym typeface="Wingdings" pitchFamily="2" charset="2"/>
              </a:rPr>
              <a:t>4(g)</a:t>
            </a:r>
            <a:endParaRPr lang="en-US" sz="2800" i="1" baseline="-25000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598BC9-DEA8-4349-BB78-9DC2132F56BD}"/>
              </a:ext>
            </a:extLst>
          </p:cNvPr>
          <p:cNvSpPr txBox="1"/>
          <p:nvPr/>
        </p:nvSpPr>
        <p:spPr>
          <a:xfrm>
            <a:off x="8349523" y="3308516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Careful to use the coefficients! It’s </a:t>
            </a:r>
            <a:r>
              <a:rPr lang="en-US" sz="3600" b="1" dirty="0" err="1">
                <a:solidFill>
                  <a:srgbClr val="00B050"/>
                </a:solidFill>
              </a:rPr>
              <a:t>stoich</a:t>
            </a:r>
            <a:r>
              <a:rPr lang="en-US" sz="3600" b="1" dirty="0">
                <a:solidFill>
                  <a:srgbClr val="00B050"/>
                </a:solidFill>
              </a:rPr>
              <a:t> right?!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1312349-8CE1-4C1E-9CC1-0905B0F58E15}"/>
              </a:ext>
            </a:extLst>
          </p:cNvPr>
          <p:cNvCxnSpPr/>
          <p:nvPr/>
        </p:nvCxnSpPr>
        <p:spPr>
          <a:xfrm flipH="1">
            <a:off x="7467600" y="3939569"/>
            <a:ext cx="1050561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017581"/>
              </p:ext>
            </p:extLst>
          </p:nvPr>
        </p:nvGraphicFramePr>
        <p:xfrm>
          <a:off x="1107440" y="2590801"/>
          <a:ext cx="6203680" cy="3286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92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</a:tblGrid>
              <a:tr h="48964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2 NO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800" y="3164445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2739" y="313438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9" y="366245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- 2x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562600" y="367795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8" y="423297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 – 2x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6915" y="423297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4226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21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5% Rule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84504"/>
            <a:ext cx="10178322" cy="4736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Now check to see that K is at least 1000x smaller than initial [  ]’s   </a:t>
            </a:r>
            <a:r>
              <a:rPr lang="en-US" sz="3800" i="1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3800" i="1" dirty="0" err="1">
                <a:solidFill>
                  <a:schemeClr val="tx1"/>
                </a:solidFill>
                <a:sym typeface="Wingdings" pitchFamily="2" charset="2"/>
              </a:rPr>
              <a:t>K</a:t>
            </a:r>
            <a:r>
              <a:rPr lang="en-US" sz="3800" i="1" baseline="-25000" dirty="0" err="1">
                <a:solidFill>
                  <a:schemeClr val="tx1"/>
                </a:solidFill>
                <a:sym typeface="Wingdings" pitchFamily="2" charset="2"/>
              </a:rPr>
              <a:t>eq</a:t>
            </a:r>
            <a:r>
              <a:rPr lang="en-US" sz="3800" i="1" dirty="0">
                <a:solidFill>
                  <a:schemeClr val="tx1"/>
                </a:solidFill>
                <a:sym typeface="Wingdings" pitchFamily="2" charset="2"/>
              </a:rPr>
              <a:t> = 9.3x10</a:t>
            </a:r>
            <a:r>
              <a:rPr lang="en-US" sz="3800" i="1" baseline="30000" dirty="0">
                <a:solidFill>
                  <a:schemeClr val="tx1"/>
                </a:solidFill>
                <a:sym typeface="Wingdings" pitchFamily="2" charset="2"/>
              </a:rPr>
              <a:t>-7</a:t>
            </a:r>
            <a:r>
              <a:rPr lang="en-US" sz="3800" i="1" dirty="0">
                <a:solidFill>
                  <a:schemeClr val="tx1"/>
                </a:solidFill>
                <a:sym typeface="Wingdings" pitchFamily="2" charset="2"/>
              </a:rPr>
              <a:t> vs. 3)</a:t>
            </a:r>
            <a:endParaRPr lang="en-US" sz="2800" i="1" baseline="-25000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598BC9-DEA8-4349-BB78-9DC2132F56BD}"/>
              </a:ext>
            </a:extLst>
          </p:cNvPr>
          <p:cNvSpPr txBox="1"/>
          <p:nvPr/>
        </p:nvSpPr>
        <p:spPr>
          <a:xfrm>
            <a:off x="8518161" y="1970820"/>
            <a:ext cx="3384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Yes it is! Probably can use the 5% rule! Ignore any subtraction or addition of x values.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1312349-8CE1-4C1E-9CC1-0905B0F58E15}"/>
              </a:ext>
            </a:extLst>
          </p:cNvPr>
          <p:cNvCxnSpPr/>
          <p:nvPr/>
        </p:nvCxnSpPr>
        <p:spPr>
          <a:xfrm flipH="1">
            <a:off x="7467600" y="5062842"/>
            <a:ext cx="1050561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362247"/>
              </p:ext>
            </p:extLst>
          </p:nvPr>
        </p:nvGraphicFramePr>
        <p:xfrm>
          <a:off x="1107440" y="2590801"/>
          <a:ext cx="6203680" cy="3286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92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</a:tblGrid>
              <a:tr h="48964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2 NO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800" y="3164445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2739" y="313438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9" y="366245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- 2x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562600" y="367795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8" y="423297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 – 2x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6915" y="423297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800" y="481078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598160" y="478714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598BC9-DEA8-4349-BB78-9DC2132F56BD}"/>
              </a:ext>
            </a:extLst>
          </p:cNvPr>
          <p:cNvSpPr txBox="1"/>
          <p:nvPr/>
        </p:nvSpPr>
        <p:spPr>
          <a:xfrm>
            <a:off x="7467600" y="5288340"/>
            <a:ext cx="44348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Leave any x values that are by themselves alone! </a:t>
            </a:r>
          </a:p>
        </p:txBody>
      </p:sp>
    </p:spTree>
    <p:extLst>
      <p:ext uri="{BB962C8B-B14F-4D97-AF65-F5344CB8AC3E}">
        <p14:creationId xmlns:p14="http://schemas.microsoft.com/office/powerpoint/2010/main" val="257999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0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21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5% Rule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84504"/>
            <a:ext cx="6320520" cy="4736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Now plug your 5% equilibrium values into the Equilibrium Expression and solve for x! Math is easier! Woohoo!</a:t>
            </a:r>
            <a:endParaRPr lang="en-US" i="1" baseline="-25000" dirty="0">
              <a:solidFill>
                <a:schemeClr val="tx1"/>
              </a:solidFill>
              <a:sym typeface="Wingdings" pitchFamily="2" charset="2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14884"/>
              </p:ext>
            </p:extLst>
          </p:nvPr>
        </p:nvGraphicFramePr>
        <p:xfrm>
          <a:off x="1107440" y="3048000"/>
          <a:ext cx="6203680" cy="3286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92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</a:tblGrid>
              <a:tr h="48964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2 NO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800" y="362164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2739" y="359157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9" y="411965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- 2x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562600" y="413515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8" y="4690177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 – 2x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6915" y="4690177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10928" y="5202046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598156" y="5201966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F4FAB5-ED60-4DD8-B780-C2913CD4BE5D}"/>
              </a:ext>
            </a:extLst>
          </p:cNvPr>
          <p:cNvSpPr txBox="1"/>
          <p:nvPr/>
        </p:nvSpPr>
        <p:spPr>
          <a:xfrm>
            <a:off x="7772401" y="553032"/>
            <a:ext cx="3396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dirty="0">
                <a:sym typeface="Wingdings" panose="05000000000000000000" pitchFamily="2" charset="2"/>
              </a:rPr>
              <a:t>K</a:t>
            </a:r>
            <a:r>
              <a:rPr lang="en-US" sz="3600" b="1" baseline="-25000" dirty="0">
                <a:sym typeface="Wingdings" panose="05000000000000000000" pitchFamily="2" charset="2"/>
              </a:rPr>
              <a:t>eq</a:t>
            </a:r>
            <a:r>
              <a:rPr lang="en-US" sz="3600" b="1" dirty="0">
                <a:sym typeface="Wingdings" panose="05000000000000000000" pitchFamily="2" charset="2"/>
              </a:rPr>
              <a:t> = [N</a:t>
            </a:r>
            <a:r>
              <a:rPr lang="en-US" sz="3600" b="1" baseline="-25000" dirty="0">
                <a:sym typeface="Wingdings" panose="05000000000000000000" pitchFamily="2" charset="2"/>
              </a:rPr>
              <a:t>2</a:t>
            </a:r>
            <a:r>
              <a:rPr lang="en-US" sz="3600" b="1" dirty="0">
                <a:sym typeface="Wingdings" panose="05000000000000000000" pitchFamily="2" charset="2"/>
              </a:rPr>
              <a:t>O</a:t>
            </a:r>
            <a:r>
              <a:rPr lang="en-US" sz="3600" b="1" baseline="-25000" dirty="0">
                <a:sym typeface="Wingdings" panose="05000000000000000000" pitchFamily="2" charset="2"/>
              </a:rPr>
              <a:t>4</a:t>
            </a:r>
            <a:r>
              <a:rPr lang="en-US" sz="3600" b="1" dirty="0">
                <a:sym typeface="Wingdings" panose="05000000000000000000" pitchFamily="2" charset="2"/>
              </a:rPr>
              <a:t> ]</a:t>
            </a:r>
          </a:p>
          <a:p>
            <a:pPr>
              <a:defRPr/>
            </a:pPr>
            <a:r>
              <a:rPr lang="en-US" sz="3600" b="1" dirty="0"/>
              <a:t>          [NO</a:t>
            </a:r>
            <a:r>
              <a:rPr lang="en-US" sz="3600" b="1" baseline="-25000" dirty="0">
                <a:sym typeface="Wingdings" panose="05000000000000000000" pitchFamily="2" charset="2"/>
              </a:rPr>
              <a:t>2</a:t>
            </a:r>
            <a:r>
              <a:rPr lang="en-US" sz="3600" b="1" dirty="0"/>
              <a:t>]</a:t>
            </a:r>
            <a:r>
              <a:rPr lang="en-US" sz="3600" b="1" baseline="30000" dirty="0"/>
              <a:t>2</a:t>
            </a:r>
            <a:endParaRPr lang="en-US" sz="2400" baseline="300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0D606E3-454C-474E-B0C2-A8DD471B6F75}"/>
              </a:ext>
            </a:extLst>
          </p:cNvPr>
          <p:cNvCxnSpPr>
            <a:cxnSpLocks/>
          </p:cNvCxnSpPr>
          <p:nvPr/>
        </p:nvCxnSpPr>
        <p:spPr>
          <a:xfrm>
            <a:off x="8839200" y="1143000"/>
            <a:ext cx="20574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5A8FBA5-35D0-4E8F-9947-E128ACB2CEE9}"/>
              </a:ext>
            </a:extLst>
          </p:cNvPr>
          <p:cNvSpPr txBox="1"/>
          <p:nvPr/>
        </p:nvSpPr>
        <p:spPr>
          <a:xfrm>
            <a:off x="7227299" y="2343329"/>
            <a:ext cx="2640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>
                <a:sym typeface="Wingdings" pitchFamily="2" charset="2"/>
              </a:rPr>
              <a:t>9.3x10</a:t>
            </a:r>
            <a:r>
              <a:rPr lang="en-US" sz="2800" b="1" baseline="30000" dirty="0">
                <a:sym typeface="Wingdings" pitchFamily="2" charset="2"/>
              </a:rPr>
              <a:t>-7</a:t>
            </a:r>
            <a:r>
              <a:rPr lang="en-US" sz="2800" b="1" dirty="0">
                <a:sym typeface="Wingdings" pitchFamily="2" charset="2"/>
              </a:rPr>
              <a:t>  =</a:t>
            </a:r>
            <a:endParaRPr lang="en-US" sz="28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A8FBA5-35D0-4E8F-9947-E128ACB2CEE9}"/>
              </a:ext>
            </a:extLst>
          </p:cNvPr>
          <p:cNvSpPr txBox="1"/>
          <p:nvPr/>
        </p:nvSpPr>
        <p:spPr>
          <a:xfrm>
            <a:off x="9220201" y="2343329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>
                <a:sym typeface="Wingdings" pitchFamily="2" charset="2"/>
              </a:rPr>
              <a:t>X</a:t>
            </a:r>
          </a:p>
          <a:p>
            <a:pPr algn="ctr">
              <a:defRPr/>
            </a:pPr>
            <a:r>
              <a:rPr lang="en-US" sz="2800" b="1" dirty="0">
                <a:sym typeface="Wingdings" pitchFamily="2" charset="2"/>
              </a:rPr>
              <a:t>3</a:t>
            </a:r>
            <a:r>
              <a:rPr lang="en-US" sz="2800" b="1" baseline="30000" dirty="0">
                <a:sym typeface="Wingdings" pitchFamily="2" charset="2"/>
              </a:rPr>
              <a:t>2</a:t>
            </a:r>
            <a:endParaRPr lang="en-US" sz="2800" b="1" baseline="300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0D606E3-454C-474E-B0C2-A8DD471B6F75}"/>
              </a:ext>
            </a:extLst>
          </p:cNvPr>
          <p:cNvCxnSpPr>
            <a:cxnSpLocks/>
          </p:cNvCxnSpPr>
          <p:nvPr/>
        </p:nvCxnSpPr>
        <p:spPr>
          <a:xfrm>
            <a:off x="9525000" y="2743200"/>
            <a:ext cx="990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5A8FBA5-35D0-4E8F-9947-E128ACB2CEE9}"/>
              </a:ext>
            </a:extLst>
          </p:cNvPr>
          <p:cNvSpPr txBox="1"/>
          <p:nvPr/>
        </p:nvSpPr>
        <p:spPr>
          <a:xfrm>
            <a:off x="7772400" y="3555644"/>
            <a:ext cx="3993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X = 8.37 x 10</a:t>
            </a:r>
            <a:r>
              <a:rPr lang="en-US" sz="3600" b="1" baseline="30000" dirty="0"/>
              <a:t>-6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297305" y="579680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3 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4953000" y="5788775"/>
            <a:ext cx="235812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8.37 x 10</a:t>
            </a:r>
            <a:r>
              <a:rPr lang="en-US" sz="2800" b="1" baseline="30000" dirty="0"/>
              <a:t>-6</a:t>
            </a:r>
            <a:r>
              <a:rPr lang="en-US" sz="2800" b="1" dirty="0"/>
              <a:t>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E48B03-4EB0-4854-AE3E-111DCA7116CB}"/>
              </a:ext>
            </a:extLst>
          </p:cNvPr>
          <p:cNvSpPr txBox="1"/>
          <p:nvPr/>
        </p:nvSpPr>
        <p:spPr>
          <a:xfrm>
            <a:off x="8547599" y="4813155"/>
            <a:ext cx="32501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Plug your x value into your 5% row to find your final answers!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1312349-8CE1-4C1E-9CC1-0905B0F58E15}"/>
              </a:ext>
            </a:extLst>
          </p:cNvPr>
          <p:cNvCxnSpPr/>
          <p:nvPr/>
        </p:nvCxnSpPr>
        <p:spPr>
          <a:xfrm flipH="1">
            <a:off x="7497038" y="6019800"/>
            <a:ext cx="1050561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87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/>
      <p:bldP spid="24" grpId="0"/>
      <p:bldP spid="25" grpId="0"/>
      <p:bldP spid="27" grpId="0"/>
      <p:bldP spid="29" grpId="0"/>
      <p:bldP spid="3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21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5% Rule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84504"/>
            <a:ext cx="6320520" cy="1358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DON’T FORGET! PROVE YOUR 5% RULE WAS VALID!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14884"/>
              </p:ext>
            </p:extLst>
          </p:nvPr>
        </p:nvGraphicFramePr>
        <p:xfrm>
          <a:off x="1107440" y="3048000"/>
          <a:ext cx="6203680" cy="3286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92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232638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</a:tblGrid>
              <a:tr h="48964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2 NO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800" y="362164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2739" y="3591579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9" y="411965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- 2x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562600" y="4135158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52798" y="4690177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 – 2x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06915" y="4690177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310928" y="5202046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598156" y="5201966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3297305" y="579680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3 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4953000" y="5788775"/>
            <a:ext cx="235812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8.37 x 10</a:t>
            </a:r>
            <a:r>
              <a:rPr lang="en-US" sz="2800" b="1" baseline="30000" dirty="0"/>
              <a:t>-6</a:t>
            </a:r>
            <a:r>
              <a:rPr lang="en-US" sz="2800" b="1" dirty="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710055" y="621585"/>
                <a:ext cx="3851695" cy="93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𝑖𝑛𝑖𝑡𝑖𝑎𝑙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100 ≤5%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0055" y="621585"/>
                <a:ext cx="3851695" cy="9319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944413" y="2299747"/>
                <a:ext cx="3524235" cy="1961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i="1" dirty="0">
                              <a:latin typeface="Cambria Math" panose="02040503050406030204" pitchFamily="18" charset="0"/>
                            </a:rPr>
                            <m:t>8.37 </m:t>
                          </m:r>
                          <m:r>
                            <m:rPr>
                              <m:nor/>
                            </m:rPr>
                            <a:rPr lang="en-US" sz="3200" i="1" dirty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32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32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dirty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200" b="0" i="1" dirty="0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 100</m:t>
                      </m:r>
                    </m:oMath>
                  </m:oMathPara>
                </a14:m>
                <a:br>
                  <a:rPr lang="en-US" sz="3200" b="0" i="1" dirty="0">
                    <a:latin typeface="Cambria Math" panose="02040503050406030204" pitchFamily="18" charset="0"/>
                  </a:rPr>
                </a:br>
                <a:endParaRPr lang="en-US" sz="3200" b="0" i="1" dirty="0">
                  <a:latin typeface="Cambria Math" panose="02040503050406030204" pitchFamily="18" charset="0"/>
                </a:endParaRPr>
              </a:p>
              <a:p>
                <a:endParaRPr lang="en-US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=2.79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10</m:t>
                    </m:r>
                  </m:oMath>
                </a14:m>
                <a:r>
                  <a:rPr lang="en-US" sz="4400" baseline="30000" dirty="0"/>
                  <a:t>-4</a:t>
                </a:r>
                <a:endParaRPr lang="en-US" baseline="30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413" y="2299747"/>
                <a:ext cx="3524235" cy="1961691"/>
              </a:xfrm>
              <a:prstGeom prst="rect">
                <a:avLst/>
              </a:prstGeom>
              <a:blipFill>
                <a:blip r:embed="rId4"/>
                <a:stretch>
                  <a:fillRect b="-1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37598BC9-DEA8-4349-BB78-9DC2132F56BD}"/>
              </a:ext>
            </a:extLst>
          </p:cNvPr>
          <p:cNvSpPr txBox="1"/>
          <p:nvPr/>
        </p:nvSpPr>
        <p:spPr>
          <a:xfrm>
            <a:off x="7610022" y="4719586"/>
            <a:ext cx="40517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</a:rPr>
              <a:t>Yes, 5% rule </a:t>
            </a:r>
            <a:br>
              <a:rPr lang="en-US" sz="3200" b="1" dirty="0">
                <a:solidFill>
                  <a:srgbClr val="00B05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was valid!</a:t>
            </a:r>
          </a:p>
        </p:txBody>
      </p:sp>
    </p:spTree>
    <p:extLst>
      <p:ext uri="{BB962C8B-B14F-4D97-AF65-F5344CB8AC3E}">
        <p14:creationId xmlns:p14="http://schemas.microsoft.com/office/powerpoint/2010/main" val="236397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https://youtu.be/2mnYweqmKZE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201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89534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Determining concentrations at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743"/>
            <a:ext cx="10744200" cy="4126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What if you wanted to determine the concentrations of your reactants and products at equilibrium, but only know the initial concentrations?</a:t>
            </a: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97BD37-1E77-4A2A-B7C8-42552D5869B6}"/>
              </a:ext>
            </a:extLst>
          </p:cNvPr>
          <p:cNvSpPr/>
          <p:nvPr/>
        </p:nvSpPr>
        <p:spPr>
          <a:xfrm>
            <a:off x="3200400" y="3940743"/>
            <a:ext cx="5334000" cy="208765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DD78AE-F8B1-4CD8-9F97-3B1A08FF0B44}"/>
              </a:ext>
            </a:extLst>
          </p:cNvPr>
          <p:cNvSpPr txBox="1"/>
          <p:nvPr/>
        </p:nvSpPr>
        <p:spPr>
          <a:xfrm>
            <a:off x="3429000" y="3940743"/>
            <a:ext cx="495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Black" panose="020B0A04020102020204" pitchFamily="34" charset="0"/>
                <a:cs typeface="Aharoni" panose="02010803020104030203" pitchFamily="2" charset="-79"/>
              </a:rPr>
              <a:t>USE AN </a:t>
            </a:r>
          </a:p>
          <a:p>
            <a:pPr algn="ctr"/>
            <a:r>
              <a:rPr lang="en-US" sz="6000" dirty="0">
                <a:latin typeface="Arial Black" panose="020B0A04020102020204" pitchFamily="34" charset="0"/>
                <a:cs typeface="Aharoni" panose="02010803020104030203" pitchFamily="2" charset="-79"/>
              </a:rPr>
              <a:t>ICE TABLE!</a:t>
            </a:r>
          </a:p>
        </p:txBody>
      </p:sp>
    </p:spTree>
    <p:extLst>
      <p:ext uri="{BB962C8B-B14F-4D97-AF65-F5344CB8AC3E}">
        <p14:creationId xmlns:p14="http://schemas.microsoft.com/office/powerpoint/2010/main" val="137519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678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What is an ice table?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678" y="1066800"/>
            <a:ext cx="10374444" cy="4736592"/>
          </a:xfrm>
        </p:spPr>
        <p:txBody>
          <a:bodyPr>
            <a:normAutofit lnSpcReduction="10000"/>
          </a:bodyPr>
          <a:lstStyle/>
          <a:p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A strategy for organizing information about a reaction in order to solve for [  ]’s at equilibrium</a:t>
            </a:r>
          </a:p>
          <a:p>
            <a:pPr marL="0" indent="0">
              <a:buNone/>
            </a:pPr>
            <a:endParaRPr lang="en-US" sz="3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3600" b="1" u="sng" dirty="0">
                <a:solidFill>
                  <a:schemeClr val="tx1"/>
                </a:solidFill>
                <a:sym typeface="Wingdings" pitchFamily="2" charset="2"/>
              </a:rPr>
              <a:t>ICE stands for</a:t>
            </a:r>
            <a:r>
              <a:rPr lang="en-US" sz="3600" b="1" dirty="0">
                <a:solidFill>
                  <a:schemeClr val="tx1"/>
                </a:solidFill>
                <a:sym typeface="Wingdings" pitchFamily="2" charset="2"/>
              </a:rPr>
              <a:t>:</a:t>
            </a:r>
          </a:p>
          <a:p>
            <a:pPr lvl="1"/>
            <a:r>
              <a:rPr lang="en-US" sz="3600" dirty="0">
                <a:solidFill>
                  <a:schemeClr val="tx1"/>
                </a:solidFill>
                <a:sym typeface="Wingdings" pitchFamily="2" charset="2"/>
              </a:rPr>
              <a:t>Initial</a:t>
            </a:r>
          </a:p>
          <a:p>
            <a:pPr lvl="1"/>
            <a:r>
              <a:rPr lang="en-US" sz="3600" dirty="0">
                <a:solidFill>
                  <a:schemeClr val="tx1"/>
                </a:solidFill>
                <a:sym typeface="Wingdings" pitchFamily="2" charset="2"/>
              </a:rPr>
              <a:t>Change</a:t>
            </a:r>
          </a:p>
          <a:p>
            <a:pPr lvl="1"/>
            <a:r>
              <a:rPr lang="en-US" sz="3600" dirty="0">
                <a:solidFill>
                  <a:schemeClr val="tx1"/>
                </a:solidFill>
                <a:sym typeface="Wingdings" pitchFamily="2" charset="2"/>
              </a:rPr>
              <a:t>Equilibrium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B0552-D46A-4042-A09E-5FEAA1099C42}"/>
              </a:ext>
            </a:extLst>
          </p:cNvPr>
          <p:cNvSpPr txBox="1"/>
          <p:nvPr/>
        </p:nvSpPr>
        <p:spPr>
          <a:xfrm>
            <a:off x="6052127" y="246195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 + B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↔</a:t>
            </a:r>
            <a:r>
              <a:rPr lang="en-US" sz="3600" dirty="0">
                <a:sym typeface="Wingdings" panose="05000000000000000000" pitchFamily="2" charset="2"/>
              </a:rPr>
              <a:t> C</a:t>
            </a:r>
            <a:endParaRPr lang="en-US" sz="3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309431"/>
              </p:ext>
            </p:extLst>
          </p:nvPr>
        </p:nvGraphicFramePr>
        <p:xfrm>
          <a:off x="4572000" y="3276600"/>
          <a:ext cx="7137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     A       +       B     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↔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    C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1835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Steps for setting up an ice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47800"/>
            <a:ext cx="10178322" cy="5181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Glue in your steps </a:t>
            </a:r>
            <a:br>
              <a:rPr lang="en-US" sz="4400" b="1" dirty="0">
                <a:solidFill>
                  <a:srgbClr val="00B050"/>
                </a:solidFill>
                <a:sym typeface="Wingdings" pitchFamily="2" charset="2"/>
              </a:rPr>
            </a:b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for setting up an ICE table.</a:t>
            </a:r>
            <a:br>
              <a:rPr lang="en-US" sz="4400" b="1" dirty="0">
                <a:solidFill>
                  <a:srgbClr val="00B050"/>
                </a:solidFill>
                <a:sym typeface="Wingdings" pitchFamily="2" charset="2"/>
              </a:rPr>
            </a:b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We will walk through them together as we do some practice problems!</a:t>
            </a:r>
            <a:br>
              <a:rPr lang="en-US" sz="4400" b="1" dirty="0">
                <a:solidFill>
                  <a:srgbClr val="00B050"/>
                </a:solidFill>
                <a:sym typeface="Wingdings" pitchFamily="2" charset="2"/>
              </a:rPr>
            </a:b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Highlight, annotate, process them as we go through them!</a:t>
            </a:r>
            <a:endParaRPr lang="en-US" sz="3600" b="1" dirty="0">
              <a:solidFill>
                <a:srgbClr val="00B050"/>
              </a:solidFill>
              <a:sym typeface="Wingdings" pitchFamily="2" charset="2"/>
            </a:endParaRPr>
          </a:p>
          <a:p>
            <a:pPr marL="742950" indent="-742950">
              <a:buAutoNum type="arabicPeriod"/>
            </a:pPr>
            <a:endParaRPr lang="en-US" sz="3600" b="1" dirty="0">
              <a:solidFill>
                <a:srgbClr val="00B05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0986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10178322" cy="518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 and Keq = 78.3.</a:t>
            </a: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PCl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  PCl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 + 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0472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178" y="152400"/>
            <a:ext cx="10559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Steps 1, 2,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325742"/>
              </p:ext>
            </p:extLst>
          </p:nvPr>
        </p:nvGraphicFramePr>
        <p:xfrm>
          <a:off x="3276600" y="2895600"/>
          <a:ext cx="7137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+     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004455" y="990601"/>
            <a:ext cx="10178322" cy="1904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3200" b="1" baseline="-2500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 and Keq = 78.3.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96047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40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 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439019"/>
              </p:ext>
            </p:extLst>
          </p:nvPr>
        </p:nvGraphicFramePr>
        <p:xfrm>
          <a:off x="3505200" y="2815478"/>
          <a:ext cx="7137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+     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7912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04455" y="990601"/>
            <a:ext cx="10178322" cy="1904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3200" b="1" baseline="-2500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 and Keq = 78.3.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6698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4002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Practice problem #1    </a:t>
            </a:r>
            <a:r>
              <a:rPr lang="en-US" u="sng" dirty="0">
                <a:solidFill>
                  <a:srgbClr val="00B050"/>
                </a:solidFill>
              </a:rPr>
              <a:t>Step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455" y="990601"/>
            <a:ext cx="10178322" cy="19049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If you have an initial concentration of [PCl</a:t>
            </a:r>
            <a:r>
              <a:rPr lang="en-US" sz="3200" b="1" baseline="-25000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] at 1.3M, what are the concentrations of the products at equilibrium? Assume all reactants and products are aqueous and </a:t>
            </a:r>
            <a:r>
              <a:rPr lang="en-US" sz="3200" b="1" dirty="0" err="1">
                <a:solidFill>
                  <a:schemeClr val="tx1"/>
                </a:solidFill>
                <a:sym typeface="Wingdings" pitchFamily="2" charset="2"/>
              </a:rPr>
              <a:t>Keq</a:t>
            </a:r>
            <a:r>
              <a:rPr lang="en-US" sz="3200" b="1" dirty="0">
                <a:solidFill>
                  <a:schemeClr val="tx1"/>
                </a:solidFill>
                <a:sym typeface="Wingdings" pitchFamily="2" charset="2"/>
              </a:rPr>
              <a:t> = 78.3.</a:t>
            </a: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sym typeface="Wingdings" pitchFamily="2" charset="2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439019"/>
              </p:ext>
            </p:extLst>
          </p:nvPr>
        </p:nvGraphicFramePr>
        <p:xfrm>
          <a:off x="3505200" y="2815478"/>
          <a:ext cx="7137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350">
                  <a:extLst>
                    <a:ext uri="{9D8B030D-6E8A-4147-A177-3AD203B41FA5}">
                      <a16:colId xmlns:a16="http://schemas.microsoft.com/office/drawing/2014/main" val="382566994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3431961948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11199691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655860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Rxn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  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 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PCl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  +     Cl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862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85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4452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7912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236514" y="33528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56388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-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7467600" y="3810000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63A6C7-3E7F-4A99-A728-197F32FD53FF}"/>
              </a:ext>
            </a:extLst>
          </p:cNvPr>
          <p:cNvSpPr txBox="1"/>
          <p:nvPr/>
        </p:nvSpPr>
        <p:spPr>
          <a:xfrm>
            <a:off x="9183255" y="3828344"/>
            <a:ext cx="11221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+ 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E48B03-4EB0-4854-AE3E-111DCA7116CB}"/>
              </a:ext>
            </a:extLst>
          </p:cNvPr>
          <p:cNvSpPr txBox="1"/>
          <p:nvPr/>
        </p:nvSpPr>
        <p:spPr>
          <a:xfrm>
            <a:off x="885386" y="3200400"/>
            <a:ext cx="23358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Be careful 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here! </a:t>
            </a:r>
            <a:r>
              <a:rPr lang="en-US" sz="2800" b="1" dirty="0">
                <a:solidFill>
                  <a:srgbClr val="00B050"/>
                </a:solidFill>
              </a:rPr>
              <a:t>Include</a:t>
            </a:r>
            <a:br>
              <a:rPr lang="en-US" sz="2800" b="1" dirty="0">
                <a:solidFill>
                  <a:srgbClr val="00B050"/>
                </a:solidFill>
              </a:rPr>
            </a:br>
            <a:r>
              <a:rPr lang="en-US" sz="2800" b="1" dirty="0">
                <a:solidFill>
                  <a:srgbClr val="00B050"/>
                </a:solidFill>
              </a:rPr>
              <a:t>coefficients! Easy this time because all ones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en-US" sz="2800" b="1" dirty="0">
              <a:solidFill>
                <a:srgbClr val="00B05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17941C0-0054-49D2-8FB8-B821C135FA9C}"/>
              </a:ext>
            </a:extLst>
          </p:cNvPr>
          <p:cNvCxnSpPr>
            <a:cxnSpLocks/>
          </p:cNvCxnSpPr>
          <p:nvPr/>
        </p:nvCxnSpPr>
        <p:spPr>
          <a:xfrm flipV="1">
            <a:off x="2502216" y="4089954"/>
            <a:ext cx="94972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27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3501</TotalTime>
  <Words>1429</Words>
  <Application>Microsoft Office PowerPoint</Application>
  <PresentationFormat>Widescreen</PresentationFormat>
  <Paragraphs>306</Paragraphs>
  <Slides>24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Arial Black</vt:lpstr>
      <vt:lpstr>Calibri</vt:lpstr>
      <vt:lpstr>Cambria Math</vt:lpstr>
      <vt:lpstr>Gill Sans MT</vt:lpstr>
      <vt:lpstr>Impact</vt:lpstr>
      <vt:lpstr>Symbol</vt:lpstr>
      <vt:lpstr>Times New Roman</vt:lpstr>
      <vt:lpstr>Wingdings</vt:lpstr>
      <vt:lpstr>Badge</vt:lpstr>
      <vt:lpstr>N45  ICE Tables</vt:lpstr>
      <vt:lpstr>N45  ICE Tables</vt:lpstr>
      <vt:lpstr>Determining concentrations at equilibrium</vt:lpstr>
      <vt:lpstr>What is an ice table?</vt:lpstr>
      <vt:lpstr>Steps for setting up an ice table</vt:lpstr>
      <vt:lpstr>Practice problem #1</vt:lpstr>
      <vt:lpstr>Practice problem #1    Steps 1, 2, 3</vt:lpstr>
      <vt:lpstr>Practice problem #1    Step 4</vt:lpstr>
      <vt:lpstr>Practice problem #1    Step 5</vt:lpstr>
      <vt:lpstr>Practice problem #1    Step 6</vt:lpstr>
      <vt:lpstr>Practice problem #1    Step 7</vt:lpstr>
      <vt:lpstr>Practice problem #1    Step 8</vt:lpstr>
      <vt:lpstr>Practice problem #1     Step 8 cont…</vt:lpstr>
      <vt:lpstr>Practice problem #1    Step 8 cont…</vt:lpstr>
      <vt:lpstr>Practice problem #1    Step 9</vt:lpstr>
      <vt:lpstr>Isn’t the quadratic formula fun?????</vt:lpstr>
      <vt:lpstr>5% Rule</vt:lpstr>
      <vt:lpstr>5% Rule</vt:lpstr>
      <vt:lpstr>5% Rule Example – Problem #2</vt:lpstr>
      <vt:lpstr>5% Rule Example</vt:lpstr>
      <vt:lpstr>5% Rule Example</vt:lpstr>
      <vt:lpstr>5% Rule Example</vt:lpstr>
      <vt:lpstr>5% Rule Example</vt:lpstr>
      <vt:lpstr>YouTube Link to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SBosse</dc:creator>
  <cp:lastModifiedBy>Farmer, Stephanie [DH]</cp:lastModifiedBy>
  <cp:revision>145</cp:revision>
  <dcterms:created xsi:type="dcterms:W3CDTF">2010-03-17T17:56:41Z</dcterms:created>
  <dcterms:modified xsi:type="dcterms:W3CDTF">2024-06-17T04:30:23Z</dcterms:modified>
</cp:coreProperties>
</file>