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4"/>
  </p:notesMasterIdLst>
  <p:sldIdLst>
    <p:sldId id="256" r:id="rId2"/>
    <p:sldId id="257" r:id="rId3"/>
    <p:sldId id="258" r:id="rId4"/>
    <p:sldId id="284" r:id="rId5"/>
    <p:sldId id="285" r:id="rId6"/>
    <p:sldId id="286" r:id="rId7"/>
    <p:sldId id="287" r:id="rId8"/>
    <p:sldId id="288" r:id="rId9"/>
    <p:sldId id="296" r:id="rId10"/>
    <p:sldId id="259" r:id="rId11"/>
    <p:sldId id="289" r:id="rId12"/>
    <p:sldId id="290" r:id="rId13"/>
    <p:sldId id="291" r:id="rId14"/>
    <p:sldId id="292" r:id="rId15"/>
    <p:sldId id="295" r:id="rId16"/>
    <p:sldId id="260" r:id="rId17"/>
    <p:sldId id="261" r:id="rId18"/>
    <p:sldId id="275" r:id="rId19"/>
    <p:sldId id="293" r:id="rId20"/>
    <p:sldId id="294" r:id="rId21"/>
    <p:sldId id="297" r:id="rId22"/>
    <p:sldId id="298" r:id="rId23"/>
  </p:sldIdLst>
  <p:sldSz cx="9144000" cy="5143500" type="screen16x9"/>
  <p:notesSz cx="6858000" cy="9144000"/>
  <p:embeddedFontLst>
    <p:embeddedFont>
      <p:font typeface="Comic Sans MS" panose="030F0702030302020204" pitchFamily="66" charset="0"/>
      <p:regular r:id="rId25"/>
      <p:bold r:id="rId26"/>
      <p:italic r:id="rId27"/>
      <p:boldItalic r:id="rId28"/>
    </p:embeddedFont>
    <p:embeddedFont>
      <p:font typeface="Oswald" panose="00000500000000000000" pitchFamily="2" charset="0"/>
      <p:regular r:id="rId29"/>
      <p:bold r:id="rId30"/>
    </p:embeddedFont>
    <p:embeddedFont>
      <p:font typeface="Roboto Condensed" panose="02000000000000000000" pitchFamily="2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732CC0-120B-4FA6-BE68-D85E119D773C}">
  <a:tblStyle styleId="{9E732CC0-120B-4FA6-BE68-D85E119D77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4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2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1566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3664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7025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0884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093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5ed75ccf_0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5ed75ccf_0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5ed75ccf_0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5ed75ccf_0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056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5ed75ccf_0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5ed75ccf_0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948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6443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215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5983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9350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8999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3618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4BB5D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11" name="Google Shape;11;p2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16" name="Google Shape;16;p2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17" name="Google Shape;17;p2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2753825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FF9900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3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25" name="Google Shape;25;p3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30" name="Google Shape;30;p3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31" name="Google Shape;31;p3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36" name="Google Shape;36;p3"/>
          <p:cNvSpPr txBox="1">
            <a:spLocks noGrp="1"/>
          </p:cNvSpPr>
          <p:nvPr>
            <p:ph type="ctrTitle"/>
          </p:nvPr>
        </p:nvSpPr>
        <p:spPr>
          <a:xfrm>
            <a:off x="685800" y="2421550"/>
            <a:ext cx="5074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1"/>
          </p:nvPr>
        </p:nvSpPr>
        <p:spPr>
          <a:xfrm>
            <a:off x="685800" y="3449654"/>
            <a:ext cx="5074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2822775" y="2161800"/>
            <a:ext cx="34983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»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●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○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■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grpSp>
        <p:nvGrpSpPr>
          <p:cNvPr id="41" name="Google Shape;41;p4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42" name="Google Shape;42;p4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grpSp>
        <p:nvGrpSpPr>
          <p:cNvPr id="47" name="Google Shape;47;p4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48" name="Google Shape;48;p4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53" name="Google Shape;53;p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5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56" name="Google Shape;56;p5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61" name="Google Shape;61;p5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62" name="Google Shape;62;p5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»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6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72" name="Google Shape;72;p6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6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6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6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77" name="Google Shape;77;p6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78" name="Google Shape;78;p6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6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6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6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6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137" name="Google Shape;137;p10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0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0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0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42" name="Google Shape;142;p10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143" name="Google Shape;143;p10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0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0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0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0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148" name="Google Shape;148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parent Shapes">
  <p:cSld name="BLANK_1">
    <p:bg>
      <p:bgPr>
        <a:solidFill>
          <a:srgbClr val="3796BF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11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151" name="Google Shape;151;p11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1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1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1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1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>
                <a:alpha val="33460"/>
              </a:srgbClr>
            </a:solidFill>
            <a:ln>
              <a:noFill/>
            </a:ln>
          </p:spPr>
        </p:sp>
      </p:grpSp>
      <p:grpSp>
        <p:nvGrpSpPr>
          <p:cNvPr id="156" name="Google Shape;156;p11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157" name="Google Shape;157;p11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1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1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1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1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>
                <a:alpha val="33460"/>
              </a:srgbClr>
            </a:solidFill>
            <a:ln>
              <a:noFill/>
            </a:ln>
          </p:spPr>
        </p:sp>
      </p:grpSp>
      <p:sp>
        <p:nvSpPr>
          <p:cNvPr id="162" name="Google Shape;162;p1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6" r:id="rId6"/>
    <p:sldLayoutId id="2147483657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Y1SB8vuxz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tinyurl.com/crashcourseacidrain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Y1SB8vuxzI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ctrTitle"/>
          </p:nvPr>
        </p:nvSpPr>
        <p:spPr>
          <a:xfrm>
            <a:off x="349084" y="3065546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N-46</a:t>
            </a:r>
            <a:r>
              <a:rPr lang="en" dirty="0"/>
              <a:t> </a:t>
            </a:r>
            <a:br>
              <a:rPr lang="en" dirty="0"/>
            </a:br>
            <a:r>
              <a:rPr lang="en" dirty="0"/>
              <a:t>Acids, Bases, </a:t>
            </a:r>
            <a:br>
              <a:rPr lang="en" dirty="0"/>
            </a:br>
            <a:r>
              <a:rPr lang="en" dirty="0"/>
              <a:t>&amp; pH Calculations 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9FF127-4F22-B218-7F5E-4F756A266A1F}"/>
              </a:ext>
            </a:extLst>
          </p:cNvPr>
          <p:cNvSpPr txBox="1"/>
          <p:nvPr/>
        </p:nvSpPr>
        <p:spPr>
          <a:xfrm>
            <a:off x="3483789" y="0"/>
            <a:ext cx="5671500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Target: I can define acids and bases in various ways, and can perform simple pH calculations.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9F88D6-425D-37E9-1363-6A44A98E8838}"/>
              </a:ext>
            </a:extLst>
          </p:cNvPr>
          <p:cNvSpPr txBox="1"/>
          <p:nvPr/>
        </p:nvSpPr>
        <p:spPr>
          <a:xfrm>
            <a:off x="0" y="4751380"/>
            <a:ext cx="914400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YouTube Link to Presentation: </a:t>
            </a:r>
            <a:r>
              <a:rPr lang="en-US" sz="2000" b="1" dirty="0">
                <a:solidFill>
                  <a:schemeClr val="bg1"/>
                </a:solidFill>
                <a:hlinkClick r:id="rId3"/>
              </a:rPr>
              <a:t>https://youtu.be/RY1SB8vuxzI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701159" y="54100"/>
            <a:ext cx="6442841" cy="6790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Which type of acid/base???</a:t>
            </a:r>
            <a:endParaRPr dirty="0"/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974666" y="724424"/>
            <a:ext cx="25592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HBr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69111" y="736729"/>
            <a:ext cx="25592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LiOH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74666" y="1122041"/>
            <a:ext cx="25592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Arrhenius Acid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9111" y="1185534"/>
            <a:ext cx="25592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Arrhenius Base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8821" y="1900729"/>
            <a:ext cx="51185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</a:t>
            </a:r>
            <a:r>
              <a:rPr lang="en-US" sz="2400" b="1" baseline="-25000" dirty="0"/>
              <a:t>3</a:t>
            </a:r>
            <a:r>
              <a:rPr lang="en-US" sz="2400" b="1" baseline="30000" dirty="0"/>
              <a:t>2-</a:t>
            </a:r>
            <a:r>
              <a:rPr lang="en-US" sz="2400" dirty="0"/>
              <a:t>      +      2H</a:t>
            </a:r>
            <a:r>
              <a:rPr lang="en-US" sz="2400" baseline="30000" dirty="0"/>
              <a:t>+</a:t>
            </a:r>
            <a:r>
              <a:rPr lang="en-US" sz="2400" dirty="0"/>
              <a:t>      </a:t>
            </a:r>
            <a:r>
              <a:rPr lang="en-US" sz="2400" dirty="0">
                <a:sym typeface="Wingdings" panose="05000000000000000000" pitchFamily="2" charset="2"/>
              </a:rPr>
              <a:t>      H</a:t>
            </a:r>
            <a:r>
              <a:rPr lang="en-US" sz="2400" baseline="-25000" dirty="0">
                <a:sym typeface="Wingdings" panose="05000000000000000000" pitchFamily="2" charset="2"/>
              </a:rPr>
              <a:t>2</a:t>
            </a:r>
            <a:r>
              <a:rPr lang="en-US" sz="2400" dirty="0">
                <a:sym typeface="Wingdings" panose="05000000000000000000" pitchFamily="2" charset="2"/>
              </a:rPr>
              <a:t>CO</a:t>
            </a:r>
            <a:r>
              <a:rPr lang="en-US" sz="2400" baseline="-25000" dirty="0">
                <a:sym typeface="Wingdings" panose="05000000000000000000" pitchFamily="2" charset="2"/>
              </a:rPr>
              <a:t>3</a:t>
            </a:r>
            <a:endParaRPr lang="en-US" sz="24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93765" y="2332603"/>
            <a:ext cx="212834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Bronsted</a:t>
            </a:r>
            <a:r>
              <a:rPr lang="en-US" sz="2400" dirty="0"/>
              <a:t>-Lowry Base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591" y="3440995"/>
            <a:ext cx="479358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</a:t>
            </a:r>
            <a:r>
              <a:rPr lang="en-US" sz="2400" b="1" baseline="-25000" dirty="0"/>
              <a:t>6</a:t>
            </a:r>
            <a:r>
              <a:rPr lang="en-US" sz="2400" b="1" dirty="0"/>
              <a:t>H</a:t>
            </a:r>
            <a:r>
              <a:rPr lang="en-US" sz="2400" b="1" baseline="-25000" dirty="0"/>
              <a:t>5</a:t>
            </a:r>
            <a:r>
              <a:rPr lang="en-US" sz="2400" b="1" dirty="0"/>
              <a:t>OH</a:t>
            </a:r>
            <a:r>
              <a:rPr lang="en-US" sz="2400" dirty="0"/>
              <a:t> + NH</a:t>
            </a:r>
            <a:r>
              <a:rPr lang="en-US" sz="2400" baseline="-25000" dirty="0"/>
              <a:t>2</a:t>
            </a:r>
            <a:r>
              <a:rPr lang="en-US" sz="2400" baseline="30000" dirty="0"/>
              <a:t>-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C</a:t>
            </a:r>
            <a:r>
              <a:rPr lang="en-US" sz="2400" baseline="-25000" dirty="0">
                <a:sym typeface="Wingdings" panose="05000000000000000000" pitchFamily="2" charset="2"/>
              </a:rPr>
              <a:t>6</a:t>
            </a:r>
            <a:r>
              <a:rPr lang="en-US" sz="2400" dirty="0">
                <a:sym typeface="Wingdings" panose="05000000000000000000" pitchFamily="2" charset="2"/>
              </a:rPr>
              <a:t>H</a:t>
            </a:r>
            <a:r>
              <a:rPr lang="en-US" sz="2400" baseline="-25000" dirty="0">
                <a:sym typeface="Wingdings" panose="05000000000000000000" pitchFamily="2" charset="2"/>
              </a:rPr>
              <a:t>5</a:t>
            </a:r>
            <a:r>
              <a:rPr lang="en-US" sz="2400" dirty="0">
                <a:sym typeface="Wingdings" panose="05000000000000000000" pitchFamily="2" charset="2"/>
              </a:rPr>
              <a:t>O</a:t>
            </a:r>
            <a:r>
              <a:rPr lang="en-US" sz="2400" baseline="30000" dirty="0">
                <a:sym typeface="Wingdings" panose="05000000000000000000" pitchFamily="2" charset="2"/>
              </a:rPr>
              <a:t>-</a:t>
            </a:r>
            <a:r>
              <a:rPr lang="en-US" sz="2400" dirty="0">
                <a:sym typeface="Wingdings" panose="05000000000000000000" pitchFamily="2" charset="2"/>
              </a:rPr>
              <a:t> + NH</a:t>
            </a:r>
            <a:r>
              <a:rPr lang="en-US" sz="2400" baseline="-25000" dirty="0">
                <a:sym typeface="Wingdings" panose="05000000000000000000" pitchFamily="2" charset="2"/>
              </a:rPr>
              <a:t>3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-11563" y="3902659"/>
            <a:ext cx="149981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Arrhenius Acid</a:t>
            </a:r>
          </a:p>
        </p:txBody>
      </p:sp>
      <p:sp>
        <p:nvSpPr>
          <p:cNvPr id="7" name="Rectangle 6"/>
          <p:cNvSpPr/>
          <p:nvPr/>
        </p:nvSpPr>
        <p:spPr>
          <a:xfrm>
            <a:off x="5587885" y="2615925"/>
            <a:ext cx="3556116" cy="2519612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11457" y="2697590"/>
            <a:ext cx="3848616" cy="10510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50" name="Picture 6" descr="Image result for example of lewis aci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01"/>
          <a:stretch/>
        </p:blipFill>
        <p:spPr bwMode="auto">
          <a:xfrm>
            <a:off x="5269111" y="2770823"/>
            <a:ext cx="3605047" cy="94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099100" y="3752316"/>
            <a:ext cx="114562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Lewis </a:t>
            </a:r>
            <a:br>
              <a:rPr lang="en-US" sz="2400" dirty="0"/>
            </a:br>
            <a:r>
              <a:rPr lang="en-US" sz="2400" dirty="0"/>
              <a:t>Acid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97987" y="3714488"/>
            <a:ext cx="112460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Lewis Base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F7A19A-818E-5E90-C290-373D5A398156}"/>
              </a:ext>
            </a:extLst>
          </p:cNvPr>
          <p:cNvSpPr txBox="1"/>
          <p:nvPr/>
        </p:nvSpPr>
        <p:spPr>
          <a:xfrm>
            <a:off x="1577758" y="3907154"/>
            <a:ext cx="92433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B.L</a:t>
            </a:r>
          </a:p>
          <a:p>
            <a:pPr algn="ctr"/>
            <a:r>
              <a:rPr lang="en-US" sz="2400" dirty="0"/>
              <a:t>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6" grpId="0" animBg="1"/>
      <p:bldP spid="20" grpId="0" animBg="1"/>
      <p:bldP spid="21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7661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CONJUGATES 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10" name="Google Shape;182;p14"/>
          <p:cNvSpPr txBox="1">
            <a:spLocks/>
          </p:cNvSpPr>
          <p:nvPr/>
        </p:nvSpPr>
        <p:spPr>
          <a:xfrm>
            <a:off x="420130" y="1112108"/>
            <a:ext cx="7698259" cy="419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Acids turn into “Conjugate Bases” once </a:t>
            </a:r>
            <a:b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they have lost their proton/hydrogen</a:t>
            </a:r>
            <a:endParaRPr lang="en-US" sz="3200" b="1" baseline="-25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chemeClr val="tx1"/>
                </a:solidFill>
              </a:rPr>
              <a:t>Bases turn into “Conjugate Acids” once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they have gained a proton/hydrogen</a:t>
            </a:r>
            <a:endParaRPr lang="en-US" sz="3200" b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2480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7661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CONJUGATES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40696" y="2524491"/>
            <a:ext cx="4003304" cy="26190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63" y="0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http://mccord.cm.utexas.edu/courses/images/acid-base-c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528" y="766119"/>
            <a:ext cx="2255380" cy="192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182;p14"/>
          <p:cNvSpPr txBox="1">
            <a:spLocks/>
          </p:cNvSpPr>
          <p:nvPr/>
        </p:nvSpPr>
        <p:spPr>
          <a:xfrm>
            <a:off x="236751" y="286604"/>
            <a:ext cx="6341189" cy="1923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b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  +   </a:t>
            </a:r>
            <a:r>
              <a:rPr lang="en-US" sz="3200" b="1" dirty="0" err="1">
                <a:solidFill>
                  <a:schemeClr val="tx1"/>
                </a:solidFill>
                <a:sym typeface="Wingdings" panose="05000000000000000000" pitchFamily="2" charset="2"/>
              </a:rPr>
              <a:t>HBr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        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      +       Br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  <a:endParaRPr lang="en-US" sz="3200" b="1" baseline="-25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en-US" sz="3200" baseline="-25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br>
              <a:rPr lang="en-US" sz="3200" b="1" u="sng" dirty="0">
                <a:solidFill>
                  <a:schemeClr val="tx1"/>
                </a:solidFill>
                <a:sym typeface="Wingdings" panose="05000000000000000000" pitchFamily="2" charset="2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62840" y="1345740"/>
            <a:ext cx="106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Acid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029" y="1408931"/>
            <a:ext cx="1195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Base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70652" y="1317592"/>
            <a:ext cx="17058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Conjugate Aci</a:t>
            </a:r>
            <a:r>
              <a:rPr lang="en-US" sz="2800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36118" y="1317592"/>
            <a:ext cx="1910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Conjugate Base</a:t>
            </a:r>
          </a:p>
        </p:txBody>
      </p:sp>
      <p:sp>
        <p:nvSpPr>
          <p:cNvPr id="5" name="Oval 4"/>
          <p:cNvSpPr/>
          <p:nvPr/>
        </p:nvSpPr>
        <p:spPr>
          <a:xfrm>
            <a:off x="1423595" y="765198"/>
            <a:ext cx="1173707" cy="11199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40696" y="765198"/>
            <a:ext cx="1751237" cy="15822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rved Down Arrow 7"/>
          <p:cNvSpPr/>
          <p:nvPr/>
        </p:nvSpPr>
        <p:spPr>
          <a:xfrm>
            <a:off x="2010448" y="122386"/>
            <a:ext cx="4144692" cy="625617"/>
          </a:xfrm>
          <a:prstGeom prst="curvedDownArrow">
            <a:avLst>
              <a:gd name="adj1" fmla="val 25000"/>
              <a:gd name="adj2" fmla="val 93979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9545" y="834969"/>
            <a:ext cx="1173707" cy="11199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rved Down Arrow 17"/>
          <p:cNvSpPr/>
          <p:nvPr/>
        </p:nvSpPr>
        <p:spPr>
          <a:xfrm rot="472241" flipV="1">
            <a:off x="486980" y="2152548"/>
            <a:ext cx="3402286" cy="702670"/>
          </a:xfrm>
          <a:prstGeom prst="curvedDownArrow">
            <a:avLst>
              <a:gd name="adj1" fmla="val 17451"/>
              <a:gd name="adj2" fmla="val 66377"/>
              <a:gd name="adj3" fmla="val 2329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000716" y="738194"/>
            <a:ext cx="1751237" cy="15822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oogle Shape;182;p14"/>
          <p:cNvSpPr txBox="1">
            <a:spLocks/>
          </p:cNvSpPr>
          <p:nvPr/>
        </p:nvSpPr>
        <p:spPr>
          <a:xfrm>
            <a:off x="102946" y="2905037"/>
            <a:ext cx="8856157" cy="2074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2800" b="1" u="sng" dirty="0">
                <a:solidFill>
                  <a:schemeClr val="tx1"/>
                </a:solidFill>
                <a:sym typeface="Wingdings" panose="05000000000000000000" pitchFamily="2" charset="2"/>
              </a:rPr>
              <a:t>Tips for Finding Each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- Find the Acid First – usually easiest!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- Find It’s Conjugate Base – the part left after donating its H+!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- Repeat with Base and Conjugate Acid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5" grpId="0" animBg="1"/>
      <p:bldP spid="15" grpId="0" animBg="1"/>
      <p:bldP spid="8" grpId="0" animBg="1"/>
      <p:bldP spid="17" grpId="0" animBg="1"/>
      <p:bldP spid="18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619271" y="108692"/>
            <a:ext cx="6442841" cy="6790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Identify A/B/CA/CB</a:t>
            </a:r>
            <a:endParaRPr dirty="0"/>
          </a:p>
        </p:txBody>
      </p:sp>
      <p:sp>
        <p:nvSpPr>
          <p:cNvPr id="12" name="TextBox 11"/>
          <p:cNvSpPr txBox="1"/>
          <p:nvPr/>
        </p:nvSpPr>
        <p:spPr>
          <a:xfrm>
            <a:off x="1053301" y="1146628"/>
            <a:ext cx="750348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HF  +  SO</a:t>
            </a:r>
            <a:r>
              <a:rPr lang="en-US" sz="3600" b="1" baseline="-25000" dirty="0"/>
              <a:t>3</a:t>
            </a:r>
            <a:r>
              <a:rPr lang="en-US" sz="3600" b="1" baseline="30000" dirty="0"/>
              <a:t>2-</a:t>
            </a:r>
            <a:r>
              <a:rPr lang="en-US" sz="3600" b="1" dirty="0"/>
              <a:t>  </a:t>
            </a:r>
            <a:r>
              <a:rPr lang="en-US" sz="3600" b="1" dirty="0">
                <a:sym typeface="Wingdings" panose="05000000000000000000" pitchFamily="2" charset="2"/>
              </a:rPr>
              <a:t>   F</a:t>
            </a:r>
            <a:r>
              <a:rPr lang="en-US" sz="3600" b="1" baseline="30000" dirty="0">
                <a:sym typeface="Wingdings" panose="05000000000000000000" pitchFamily="2" charset="2"/>
              </a:rPr>
              <a:t>-    </a:t>
            </a:r>
            <a:r>
              <a:rPr lang="en-US" sz="3600" b="1" dirty="0">
                <a:sym typeface="Wingdings" panose="05000000000000000000" pitchFamily="2" charset="2"/>
              </a:rPr>
              <a:t>+  HSO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endParaRPr lang="en-US" sz="3600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3100565" y="1769143"/>
            <a:ext cx="10789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5587885" y="2083659"/>
            <a:ext cx="3556116" cy="2519612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542554" y="1769143"/>
            <a:ext cx="13256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CONJ. ACID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59042" y="1779311"/>
            <a:ext cx="13256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ACID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19392" y="1793573"/>
            <a:ext cx="13256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CONJ. BASE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855" y="2947120"/>
            <a:ext cx="79699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H</a:t>
            </a:r>
            <a:r>
              <a:rPr lang="en-US" sz="3600" b="1" baseline="-25000" dirty="0"/>
              <a:t>2</a:t>
            </a:r>
            <a:r>
              <a:rPr lang="en-US" sz="3600" b="1" dirty="0"/>
              <a:t>O + CH</a:t>
            </a:r>
            <a:r>
              <a:rPr lang="en-US" sz="3600" b="1" baseline="-25000" dirty="0"/>
              <a:t>3</a:t>
            </a:r>
            <a:r>
              <a:rPr lang="en-US" sz="3600" b="1" dirty="0"/>
              <a:t>COOH</a:t>
            </a:r>
            <a:r>
              <a:rPr lang="en-US" sz="3600" b="1" dirty="0">
                <a:sym typeface="Wingdings" panose="05000000000000000000" pitchFamily="2" charset="2"/>
              </a:rPr>
              <a:t> 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O</a:t>
            </a:r>
            <a:r>
              <a:rPr lang="en-US" sz="3600" b="1" baseline="30000" dirty="0">
                <a:sym typeface="Wingdings" panose="05000000000000000000" pitchFamily="2" charset="2"/>
              </a:rPr>
              <a:t>+</a:t>
            </a:r>
            <a:r>
              <a:rPr lang="en-US" sz="3600" b="1" dirty="0">
                <a:sym typeface="Wingdings" panose="05000000000000000000" pitchFamily="2" charset="2"/>
              </a:rPr>
              <a:t> + CH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COO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endParaRPr lang="en-US" sz="3600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3100565" y="3569636"/>
            <a:ext cx="10789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ACID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08925" y="3579803"/>
            <a:ext cx="13256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CONJ. BASE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9586" y="3586369"/>
            <a:ext cx="10789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BASE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51574" y="3583534"/>
            <a:ext cx="13256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CONJ. ACID</a:t>
            </a:r>
          </a:p>
        </p:txBody>
      </p:sp>
    </p:spTree>
    <p:extLst>
      <p:ext uri="{BB962C8B-B14F-4D97-AF65-F5344CB8AC3E}">
        <p14:creationId xmlns:p14="http://schemas.microsoft.com/office/powerpoint/2010/main" val="76044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6667950" y="0"/>
            <a:ext cx="247605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pH SCALE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247" name="Google Shape;247;p21"/>
          <p:cNvSpPr txBox="1">
            <a:spLocks noGrp="1"/>
          </p:cNvSpPr>
          <p:nvPr>
            <p:ph type="body" idx="1"/>
          </p:nvPr>
        </p:nvSpPr>
        <p:spPr>
          <a:xfrm>
            <a:off x="545908" y="680700"/>
            <a:ext cx="8475261" cy="20830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A scale that lets us measure the relative “power of hydronium ions” in a solution – how acidic or basic is it.</a:t>
            </a:r>
            <a:endParaRPr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jansanconsulting.com/uploads/5/5/5/8/55581447/ph-scale_or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7705"/>
            <a:ext cx="9144000" cy="299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031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4012442" y="0"/>
            <a:ext cx="5131558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 dirty="0">
                <a:solidFill>
                  <a:srgbClr val="FF9900"/>
                </a:solidFill>
              </a:rPr>
              <a:t>pOH IS OPPOSITE OF pH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247" name="Google Shape;247;p21"/>
          <p:cNvSpPr txBox="1">
            <a:spLocks noGrp="1"/>
          </p:cNvSpPr>
          <p:nvPr>
            <p:ph type="body" idx="1"/>
          </p:nvPr>
        </p:nvSpPr>
        <p:spPr>
          <a:xfrm>
            <a:off x="545908" y="680700"/>
            <a:ext cx="8475261" cy="20830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Sometimes it is easier to measure the pOH </a:t>
            </a:r>
            <a:br>
              <a:rPr lang="en" sz="2800" dirty="0">
                <a:solidFill>
                  <a:schemeClr val="tx1"/>
                </a:solidFill>
              </a:rPr>
            </a:br>
            <a:r>
              <a:rPr lang="en" sz="2800" dirty="0">
                <a:solidFill>
                  <a:schemeClr val="tx1"/>
                </a:solidFill>
              </a:rPr>
              <a:t>instead of the pH</a:t>
            </a:r>
            <a:endParaRPr sz="2800" dirty="0">
              <a:solidFill>
                <a:schemeClr val="tx1"/>
              </a:solidFill>
            </a:endParaRPr>
          </a:p>
        </p:txBody>
      </p:sp>
      <p:pic>
        <p:nvPicPr>
          <p:cNvPr id="1028" name="Picture 4" descr="Image result for poh sc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65217"/>
            <a:ext cx="9144000" cy="293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05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8661"/>
            <a:ext cx="9144000" cy="5143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 flipH="1">
            <a:off x="1897039" y="1916539"/>
            <a:ext cx="5923128" cy="1676726"/>
          </a:xfrm>
          <a:prstGeom prst="rtTriangle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bg1"/>
              </a:gs>
              <a:gs pos="56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flipV="1">
            <a:off x="1918812" y="1905997"/>
            <a:ext cx="5923128" cy="1683793"/>
          </a:xfrm>
          <a:prstGeom prst="rtTriangle">
            <a:avLst/>
          </a:prstGeom>
          <a:gradFill flip="none" rotWithShape="1">
            <a:gsLst>
              <a:gs pos="0">
                <a:srgbClr val="FF0000"/>
              </a:gs>
              <a:gs pos="100000">
                <a:schemeClr val="bg1"/>
              </a:gs>
              <a:gs pos="44000">
                <a:srgbClr val="FF7C80"/>
              </a:gs>
              <a:gs pos="100000">
                <a:schemeClr val="bg1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39347" y="2108719"/>
            <a:ext cx="1772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[H+]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9455" y="2583236"/>
            <a:ext cx="1772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[OH-]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950" y="1244113"/>
            <a:ext cx="244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[H+] = 10</a:t>
            </a:r>
            <a:r>
              <a:rPr lang="en-US" sz="3600" b="1" baseline="300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21242" y="1267379"/>
            <a:ext cx="244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10</a:t>
            </a:r>
            <a:r>
              <a:rPr lang="en-US" sz="3600" b="1" baseline="30000" dirty="0"/>
              <a:t>-7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21107" y="1287844"/>
            <a:ext cx="1218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10</a:t>
            </a:r>
            <a:r>
              <a:rPr lang="en-US" sz="3600" b="1" baseline="30000" dirty="0"/>
              <a:t>-14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95" y="3598537"/>
            <a:ext cx="2889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[OH-] = 10</a:t>
            </a:r>
            <a:r>
              <a:rPr lang="en-US" sz="3600" b="1" baseline="30000" dirty="0"/>
              <a:t>-14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24354" y="3621803"/>
            <a:ext cx="244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10</a:t>
            </a:r>
            <a:r>
              <a:rPr lang="en-US" sz="3600" b="1" baseline="30000" dirty="0"/>
              <a:t>-7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24219" y="3642268"/>
            <a:ext cx="1218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10</a:t>
            </a:r>
            <a:r>
              <a:rPr lang="en-US" sz="3600" b="1" baseline="30000" dirty="0"/>
              <a:t>0</a:t>
            </a:r>
          </a:p>
        </p:txBody>
      </p:sp>
      <p:sp>
        <p:nvSpPr>
          <p:cNvPr id="16" name="Google Shape;246;p21"/>
          <p:cNvSpPr txBox="1">
            <a:spLocks/>
          </p:cNvSpPr>
          <p:nvPr/>
        </p:nvSpPr>
        <p:spPr>
          <a:xfrm>
            <a:off x="1897040" y="0"/>
            <a:ext cx="724696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b="1" u="sng" dirty="0">
                <a:solidFill>
                  <a:srgbClr val="FF9900"/>
                </a:solidFill>
                <a:latin typeface="Oswald" panose="020B0604020202020204" charset="0"/>
              </a:rPr>
              <a:t>pH IS KIND OF A BACKWARDS SCALE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1061" y="594082"/>
            <a:ext cx="244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pH   =  0</a:t>
            </a:r>
            <a:endParaRPr lang="en-US" sz="3600" b="1" baseline="30000" dirty="0"/>
          </a:p>
        </p:txBody>
      </p:sp>
      <p:sp>
        <p:nvSpPr>
          <p:cNvPr id="18" name="TextBox 17"/>
          <p:cNvSpPr txBox="1"/>
          <p:nvPr/>
        </p:nvSpPr>
        <p:spPr>
          <a:xfrm>
            <a:off x="4521241" y="672426"/>
            <a:ext cx="81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7</a:t>
            </a:r>
            <a:endParaRPr lang="en-US" sz="3600" b="1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6429848" y="655636"/>
            <a:ext cx="244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14</a:t>
            </a:r>
            <a:endParaRPr lang="en-US" sz="3600" b="1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6224" y="4161487"/>
            <a:ext cx="2606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pOH   =  14</a:t>
            </a:r>
            <a:endParaRPr lang="en-US" sz="3600" b="1" baseline="30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3641" y="4239831"/>
            <a:ext cx="81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7</a:t>
            </a:r>
            <a:endParaRPr lang="en-US" sz="3600" b="1" baseline="30000" dirty="0"/>
          </a:p>
        </p:txBody>
      </p:sp>
      <p:sp>
        <p:nvSpPr>
          <p:cNvPr id="22" name="TextBox 21"/>
          <p:cNvSpPr txBox="1"/>
          <p:nvPr/>
        </p:nvSpPr>
        <p:spPr>
          <a:xfrm>
            <a:off x="6582248" y="4223041"/>
            <a:ext cx="244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0</a:t>
            </a:r>
            <a:endParaRPr lang="en-US" sz="3600" b="1" baseline="30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2039131" y="1082072"/>
            <a:ext cx="7758012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So how do we go from [H+] </a:t>
            </a:r>
            <a:br>
              <a:rPr lang="en" sz="4000" dirty="0"/>
            </a:br>
            <a:r>
              <a:rPr lang="en" sz="4000" dirty="0"/>
              <a:t>to the pH number??? </a:t>
            </a:r>
            <a:endParaRPr sz="4000"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lvl="0" indent="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en-US" sz="4800" u="sng" dirty="0">
                <a:solidFill>
                  <a:schemeClr val="tx1"/>
                </a:solidFill>
                <a:latin typeface="Oswald" panose="020B0604020202020204" charset="0"/>
              </a:rPr>
              <a:t>Logarithms!</a:t>
            </a:r>
            <a:endParaRPr sz="4800" u="sng" dirty="0">
              <a:solidFill>
                <a:schemeClr val="tx1"/>
              </a:solidFill>
              <a:latin typeface="Oswald" panose="020B06040202020202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182" y="2886300"/>
            <a:ext cx="31983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[H+] = 10</a:t>
            </a:r>
            <a:r>
              <a:rPr lang="en-US" sz="3600" b="1" baseline="30000" dirty="0"/>
              <a:t>0</a:t>
            </a:r>
          </a:p>
          <a:p>
            <a:r>
              <a:rPr lang="en-US" sz="3600" b="1" dirty="0"/>
              <a:t>-Log (10</a:t>
            </a:r>
            <a:r>
              <a:rPr lang="en-US" sz="3600" b="1" baseline="30000" dirty="0"/>
              <a:t>0</a:t>
            </a:r>
            <a:r>
              <a:rPr lang="en-US" sz="3600" b="1" dirty="0"/>
              <a:t>) </a:t>
            </a:r>
            <a:br>
              <a:rPr lang="en-US" sz="3600" b="1" dirty="0"/>
            </a:br>
            <a:r>
              <a:rPr lang="en-US" sz="3600" b="1" dirty="0"/>
              <a:t>pH = 0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21107" y="3993721"/>
            <a:ext cx="1218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10</a:t>
            </a:r>
            <a:r>
              <a:rPr lang="en-US" sz="3600" b="1" baseline="30000" dirty="0"/>
              <a:t>-14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848" y="3361513"/>
            <a:ext cx="244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14</a:t>
            </a:r>
            <a:endParaRPr lang="en-US" sz="3600" b="1" baseline="30000" dirty="0"/>
          </a:p>
        </p:txBody>
      </p:sp>
      <p:sp>
        <p:nvSpPr>
          <p:cNvPr id="2" name="Rectangle 1"/>
          <p:cNvSpPr/>
          <p:nvPr/>
        </p:nvSpPr>
        <p:spPr>
          <a:xfrm>
            <a:off x="5068653" y="2481943"/>
            <a:ext cx="4056686" cy="26428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52255" y="2892543"/>
            <a:ext cx="31983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[H+] = 10</a:t>
            </a:r>
            <a:r>
              <a:rPr lang="en-US" sz="3600" b="1" baseline="30000" dirty="0"/>
              <a:t>-7</a:t>
            </a:r>
          </a:p>
          <a:p>
            <a:r>
              <a:rPr lang="en-US" sz="3600" b="1" dirty="0"/>
              <a:t>-Log (10</a:t>
            </a:r>
            <a:r>
              <a:rPr lang="en-US" sz="3600" b="1" baseline="30000" dirty="0"/>
              <a:t>-7</a:t>
            </a:r>
            <a:r>
              <a:rPr lang="en-US" sz="3600" b="1" dirty="0"/>
              <a:t>) </a:t>
            </a:r>
            <a:br>
              <a:rPr lang="en-US" sz="3600" b="1" dirty="0"/>
            </a:br>
            <a:r>
              <a:rPr lang="en-US" sz="3600" b="1" dirty="0"/>
              <a:t>pH = 7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31299" y="2855619"/>
            <a:ext cx="31983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[H+] = 10</a:t>
            </a:r>
            <a:r>
              <a:rPr lang="en-US" sz="3600" b="1" baseline="30000" dirty="0"/>
              <a:t>-14</a:t>
            </a:r>
          </a:p>
          <a:p>
            <a:r>
              <a:rPr lang="en-US" sz="3600" b="1" dirty="0"/>
              <a:t>-Log (10</a:t>
            </a:r>
            <a:r>
              <a:rPr lang="en-US" sz="3600" b="1" baseline="30000" dirty="0"/>
              <a:t>-14</a:t>
            </a:r>
            <a:r>
              <a:rPr lang="en-US" sz="3600" b="1" dirty="0"/>
              <a:t>) </a:t>
            </a:r>
            <a:br>
              <a:rPr lang="en-US" sz="3600" b="1" dirty="0"/>
            </a:br>
            <a:r>
              <a:rPr lang="en-US" sz="3600" b="1" dirty="0"/>
              <a:t>pH = 14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96B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1"/>
          <p:cNvSpPr txBox="1">
            <a:spLocks noGrp="1"/>
          </p:cNvSpPr>
          <p:nvPr>
            <p:ph type="body" idx="4294967295"/>
          </p:nvPr>
        </p:nvSpPr>
        <p:spPr>
          <a:xfrm>
            <a:off x="2351314" y="0"/>
            <a:ext cx="6307493" cy="89573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Various pH Calculations </a:t>
            </a:r>
            <a:endParaRPr sz="48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21893"/>
              </p:ext>
            </p:extLst>
          </p:nvPr>
        </p:nvGraphicFramePr>
        <p:xfrm>
          <a:off x="503852" y="875656"/>
          <a:ext cx="8341568" cy="3992880"/>
        </p:xfrm>
        <a:graphic>
          <a:graphicData uri="http://schemas.openxmlformats.org/drawingml/2006/table">
            <a:tbl>
              <a:tblPr firstRow="1" bandRow="1">
                <a:tableStyleId>{9E732CC0-120B-4FA6-BE68-D85E119D773C}</a:tableStyleId>
              </a:tblPr>
              <a:tblGrid>
                <a:gridCol w="4170784">
                  <a:extLst>
                    <a:ext uri="{9D8B030D-6E8A-4147-A177-3AD203B41FA5}">
                      <a16:colId xmlns:a16="http://schemas.microsoft.com/office/drawing/2014/main" val="2739412347"/>
                    </a:ext>
                  </a:extLst>
                </a:gridCol>
                <a:gridCol w="4170784">
                  <a:extLst>
                    <a:ext uri="{9D8B030D-6E8A-4147-A177-3AD203B41FA5}">
                      <a16:colId xmlns:a16="http://schemas.microsoft.com/office/drawing/2014/main" val="2475006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pH = -log</a:t>
                      </a: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 [H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pOH = -log [OH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990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[H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] = 10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-pH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[OH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] = 10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-pOH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02893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pH + pOH = 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7764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[H</a:t>
                      </a:r>
                      <a:r>
                        <a:rPr lang="en-US" sz="3200" b="1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][OH</a:t>
                      </a:r>
                      <a:r>
                        <a:rPr lang="en-US" sz="3200" b="1" baseline="30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= 1 x 10</a:t>
                      </a:r>
                      <a:r>
                        <a:rPr lang="en-US" sz="3200" b="1" baseline="30000" dirty="0">
                          <a:solidFill>
                            <a:schemeClr val="tx1"/>
                          </a:solidFill>
                        </a:rPr>
                        <a:t>-14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89853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With these calculations you can plug in, rearrange, substitute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and find everything no matter what you are given in the problem!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7833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96B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1"/>
          <p:cNvSpPr txBox="1">
            <a:spLocks noGrp="1"/>
          </p:cNvSpPr>
          <p:nvPr>
            <p:ph type="body" idx="4294967295"/>
          </p:nvPr>
        </p:nvSpPr>
        <p:spPr>
          <a:xfrm>
            <a:off x="261257" y="1511558"/>
            <a:ext cx="6307493" cy="89573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pH </a:t>
            </a:r>
            <a:b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Square</a:t>
            </a:r>
            <a:b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#1</a:t>
            </a:r>
            <a:endParaRPr sz="48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050" name="Picture 2" descr="Image result for ph calculation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7" t="18472" r="4192" b="6312"/>
          <a:stretch/>
        </p:blipFill>
        <p:spPr bwMode="auto">
          <a:xfrm>
            <a:off x="2053091" y="298579"/>
            <a:ext cx="6848314" cy="421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20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2" t="21734" r="52769" b="21112"/>
          <a:stretch/>
        </p:blipFill>
        <p:spPr bwMode="auto">
          <a:xfrm>
            <a:off x="2882462" y="775293"/>
            <a:ext cx="1460938" cy="181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2355728" y="0"/>
            <a:ext cx="6651638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rgbClr val="FF9900"/>
                </a:solidFill>
              </a:rPr>
              <a:t>PROPERTIES OF ACIDS AND BASES</a:t>
            </a:r>
            <a:endParaRPr u="sng" dirty="0">
              <a:solidFill>
                <a:srgbClr val="FF9900"/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0" y="853966"/>
            <a:ext cx="4343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1800"/>
              <a:buFont typeface="Roboto Condensed"/>
              <a:buChar char="»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●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○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■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>
              <a:buFont typeface="Roboto Condensed"/>
              <a:buNone/>
            </a:pPr>
            <a:r>
              <a:rPr lang="en-US" sz="2800" b="1" u="sng" dirty="0">
                <a:solidFill>
                  <a:schemeClr val="tx1"/>
                </a:solidFill>
                <a:latin typeface="Oswald" panose="020B0604020202020204" charset="0"/>
              </a:rPr>
              <a:t>ACIDS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Juices/Fruits 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Tart, sour, sharp taste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They are electrolytes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Conduct electricity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React with Metals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Common as aqueous and liquids</a:t>
            </a: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4532586" y="853965"/>
            <a:ext cx="4343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1800"/>
              <a:buFont typeface="Roboto Condensed"/>
              <a:buChar char="»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●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○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■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>
              <a:buFont typeface="Roboto Condensed"/>
              <a:buNone/>
            </a:pPr>
            <a:r>
              <a:rPr lang="en-US" sz="2800" b="1" u="sng" dirty="0">
                <a:solidFill>
                  <a:schemeClr val="tx1"/>
                </a:solidFill>
                <a:latin typeface="Oswald" panose="020B0604020202020204" charset="0"/>
              </a:rPr>
              <a:t>BASES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Cleaning products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Bitter tasting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Slippery to the touch</a:t>
            </a:r>
          </a:p>
          <a:p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Common as Solids</a:t>
            </a:r>
          </a:p>
          <a:p>
            <a:endParaRPr lang="en-US" sz="2400" dirty="0">
              <a:solidFill>
                <a:schemeClr val="tx1"/>
              </a:solidFill>
              <a:latin typeface="Oswald" panose="020B0604020202020204" charset="0"/>
            </a:endParaRPr>
          </a:p>
          <a:p>
            <a:pPr>
              <a:buFont typeface="Roboto Condensed"/>
              <a:buNone/>
            </a:pPr>
            <a:endParaRPr lang="en-US" dirty="0">
              <a:latin typeface="Comic Sans MS" pitchFamily="66" charset="0"/>
            </a:endParaRPr>
          </a:p>
        </p:txBody>
      </p:sp>
      <p:pic>
        <p:nvPicPr>
          <p:cNvPr id="14" name="Picture 2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8" t="22723" r="10017" b="20782"/>
          <a:stretch/>
        </p:blipFill>
        <p:spPr bwMode="auto">
          <a:xfrm>
            <a:off x="7504387" y="796313"/>
            <a:ext cx="1502979" cy="179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96B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1"/>
          <p:cNvSpPr txBox="1">
            <a:spLocks noGrp="1"/>
          </p:cNvSpPr>
          <p:nvPr>
            <p:ph type="body" idx="4294967295"/>
          </p:nvPr>
        </p:nvSpPr>
        <p:spPr>
          <a:xfrm>
            <a:off x="293571" y="1505110"/>
            <a:ext cx="6307493" cy="89573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pH</a:t>
            </a:r>
            <a:b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Square</a:t>
            </a:r>
            <a:b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-US" sz="4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#2</a:t>
            </a:r>
            <a:endParaRPr sz="48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122" name="Picture 2" descr="Image result for ph calcula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318" y="229699"/>
            <a:ext cx="5454086" cy="475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48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157163" y="1504335"/>
            <a:ext cx="89868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WS #2 – Crash Course Video Notes</a:t>
            </a:r>
          </a:p>
          <a:p>
            <a:r>
              <a:rPr lang="en-US" sz="3600" b="1" dirty="0">
                <a:solidFill>
                  <a:schemeClr val="bg1"/>
                </a:solidFill>
                <a:hlinkClick r:id="rId2"/>
              </a:rPr>
              <a:t>http://tinyurl.com/crashcourseacidrain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4017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619432" y="1504335"/>
            <a:ext cx="7937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YouTube Link to Presentation:</a:t>
            </a:r>
          </a:p>
          <a:p>
            <a:r>
              <a:rPr lang="en-US" sz="4000" b="1" dirty="0">
                <a:solidFill>
                  <a:schemeClr val="bg1"/>
                </a:solidFill>
                <a:hlinkClick r:id="rId2"/>
              </a:rPr>
              <a:t>https://youtu.be/RY1SB8vuxzI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</a:p>
          <a:p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8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12562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THREE DIFFERENT DEFINITIONS </a:t>
            </a:r>
            <a:br>
              <a:rPr lang="en" sz="3600" u="sng" dirty="0">
                <a:solidFill>
                  <a:srgbClr val="FF9900"/>
                </a:solidFill>
              </a:rPr>
            </a:br>
            <a:r>
              <a:rPr lang="en" sz="3600" u="sng" dirty="0">
                <a:solidFill>
                  <a:srgbClr val="FF9900"/>
                </a:solidFill>
              </a:rPr>
              <a:t>OF ACIDS/BASES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182" name="Google Shape;182;p14"/>
          <p:cNvSpPr txBox="1">
            <a:spLocks noGrp="1"/>
          </p:cNvSpPr>
          <p:nvPr>
            <p:ph type="subTitle" idx="4294967295"/>
          </p:nvPr>
        </p:nvSpPr>
        <p:spPr>
          <a:xfrm>
            <a:off x="142547" y="1256297"/>
            <a:ext cx="2736578" cy="19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u="sng" dirty="0">
                <a:solidFill>
                  <a:schemeClr val="tx1"/>
                </a:solidFill>
              </a:rPr>
              <a:t>Arrhenius</a:t>
            </a:r>
            <a:endParaRPr sz="2800" b="1" u="sng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Acids make H</a:t>
            </a:r>
            <a:r>
              <a:rPr lang="en-US" sz="2400" baseline="30000" dirty="0">
                <a:solidFill>
                  <a:schemeClr val="tx1"/>
                </a:solidFill>
              </a:rPr>
              <a:t>+</a:t>
            </a:r>
            <a:r>
              <a:rPr lang="en-US" sz="2400" dirty="0">
                <a:solidFill>
                  <a:schemeClr val="tx1"/>
                </a:solidFill>
              </a:rPr>
              <a:t> ions in aqueous solutions 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Bases make OH</a:t>
            </a:r>
            <a:r>
              <a:rPr lang="en-US" sz="2400" baseline="30000" dirty="0">
                <a:solidFill>
                  <a:schemeClr val="tx1"/>
                </a:solidFill>
              </a:rPr>
              <a:t>-</a:t>
            </a:r>
            <a:r>
              <a:rPr lang="en-US" sz="2400" dirty="0">
                <a:solidFill>
                  <a:schemeClr val="tx1"/>
                </a:solidFill>
              </a:rPr>
              <a:t> ions in solution</a:t>
            </a:r>
          </a:p>
        </p:txBody>
      </p:sp>
      <p:sp>
        <p:nvSpPr>
          <p:cNvPr id="6" name="Google Shape;182;p14"/>
          <p:cNvSpPr txBox="1">
            <a:spLocks/>
          </p:cNvSpPr>
          <p:nvPr/>
        </p:nvSpPr>
        <p:spPr>
          <a:xfrm>
            <a:off x="3408306" y="1256297"/>
            <a:ext cx="3051941" cy="19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Font typeface="Roboto Condensed"/>
              <a:buNone/>
            </a:pPr>
            <a:r>
              <a:rPr lang="en-US" sz="2800" b="1" u="sng" dirty="0" err="1">
                <a:solidFill>
                  <a:schemeClr val="tx1"/>
                </a:solidFill>
              </a:rPr>
              <a:t>Bronsted</a:t>
            </a:r>
            <a:r>
              <a:rPr lang="en-US" sz="2800" b="1" u="sng" dirty="0">
                <a:solidFill>
                  <a:schemeClr val="tx1"/>
                </a:solidFill>
              </a:rPr>
              <a:t>-Lowry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Acids donate protons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Bases accept protons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182;p14"/>
          <p:cNvSpPr txBox="1">
            <a:spLocks/>
          </p:cNvSpPr>
          <p:nvPr/>
        </p:nvSpPr>
        <p:spPr>
          <a:xfrm>
            <a:off x="6674066" y="1256297"/>
            <a:ext cx="2690648" cy="19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Font typeface="Roboto Condensed"/>
              <a:buNone/>
            </a:pPr>
            <a:r>
              <a:rPr lang="en-US" sz="2800" b="1" u="sng" dirty="0">
                <a:solidFill>
                  <a:schemeClr val="tx1"/>
                </a:solidFill>
              </a:rPr>
              <a:t>Lewis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Acids accept electron pairs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Bases donate electron pairs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12562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THREE DIFFERENT DEFINITIONS </a:t>
            </a:r>
            <a:br>
              <a:rPr lang="en" sz="3600" u="sng" dirty="0">
                <a:solidFill>
                  <a:srgbClr val="FF9900"/>
                </a:solidFill>
              </a:rPr>
            </a:br>
            <a:r>
              <a:rPr lang="en" sz="3600" u="sng" dirty="0">
                <a:solidFill>
                  <a:srgbClr val="FF9900"/>
                </a:solidFill>
              </a:rPr>
              <a:t>OF ACIDS/BASES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182" name="Google Shape;182;p14"/>
          <p:cNvSpPr txBox="1">
            <a:spLocks noGrp="1"/>
          </p:cNvSpPr>
          <p:nvPr>
            <p:ph type="subTitle" idx="4294967295"/>
          </p:nvPr>
        </p:nvSpPr>
        <p:spPr>
          <a:xfrm>
            <a:off x="142546" y="1256297"/>
            <a:ext cx="3051941" cy="19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u="sng" dirty="0">
                <a:solidFill>
                  <a:schemeClr val="tx1"/>
                </a:solidFill>
              </a:rPr>
              <a:t>Arrhenius</a:t>
            </a:r>
            <a:endParaRPr sz="2800" b="1" u="sng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Acids make H</a:t>
            </a:r>
            <a:r>
              <a:rPr lang="en-US" sz="2400" baseline="30000" dirty="0">
                <a:solidFill>
                  <a:schemeClr val="tx1"/>
                </a:solidFill>
              </a:rPr>
              <a:t>+</a:t>
            </a:r>
            <a:r>
              <a:rPr lang="en-US" sz="2400" dirty="0">
                <a:solidFill>
                  <a:schemeClr val="tx1"/>
                </a:solidFill>
              </a:rPr>
              <a:t> ions in aqueous solutions 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Bases make OH</a:t>
            </a:r>
            <a:r>
              <a:rPr lang="en-US" sz="2400" baseline="30000" dirty="0">
                <a:solidFill>
                  <a:schemeClr val="tx1"/>
                </a:solidFill>
              </a:rPr>
              <a:t>-</a:t>
            </a:r>
            <a:r>
              <a:rPr lang="en-US" sz="2400" dirty="0">
                <a:solidFill>
                  <a:schemeClr val="tx1"/>
                </a:solidFill>
              </a:rPr>
              <a:t> ions in solution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110909" y="195609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dirty="0">
                <a:solidFill>
                  <a:schemeClr val="tx1"/>
                </a:solidFill>
              </a:rPr>
              <a:t>NO</a:t>
            </a:r>
            <a:r>
              <a:rPr lang="en-US" sz="3200" b="1" baseline="-25000" dirty="0">
                <a:solidFill>
                  <a:schemeClr val="tx1"/>
                </a:solidFill>
              </a:rPr>
              <a:t>3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sz="3200" b="1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NO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</a:p>
          <a:p>
            <a:pPr marL="0" indent="0" algn="ctr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K</a:t>
            </a:r>
            <a:r>
              <a:rPr lang="en-US" sz="3200" b="1" dirty="0">
                <a:solidFill>
                  <a:srgbClr val="00B0F0"/>
                </a:solidFill>
                <a:sym typeface="Wingdings" panose="05000000000000000000" pitchFamily="2" charset="2"/>
              </a:rPr>
              <a:t>OH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 K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</a:t>
            </a:r>
            <a:r>
              <a:rPr lang="en-US" sz="3200" b="1" dirty="0">
                <a:solidFill>
                  <a:srgbClr val="00B0F0"/>
                </a:solidFill>
                <a:sym typeface="Wingdings" panose="05000000000000000000" pitchFamily="2" charset="2"/>
              </a:rPr>
              <a:t>OH</a:t>
            </a:r>
            <a:r>
              <a:rPr lang="en-US" sz="3200" b="1" baseline="30000" dirty="0">
                <a:solidFill>
                  <a:srgbClr val="00B0F0"/>
                </a:solidFill>
                <a:sym typeface="Wingdings" panose="05000000000000000000" pitchFamily="2" charset="2"/>
              </a:rPr>
              <a:t>-</a:t>
            </a:r>
            <a:endParaRPr lang="en-US" sz="3200" b="1" baseline="300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2950" y="3305038"/>
            <a:ext cx="4403834" cy="954107"/>
          </a:xfrm>
          <a:prstGeom prst="rect">
            <a:avLst/>
          </a:prstGeom>
          <a:noFill/>
          <a:ln w="5715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Oswald" panose="020B0604020202020204" charset="0"/>
              </a:rPr>
              <a:t>Exactly what we are used to thinking of as acids and bases!</a:t>
            </a:r>
          </a:p>
        </p:txBody>
      </p:sp>
    </p:spTree>
    <p:extLst>
      <p:ext uri="{BB962C8B-B14F-4D97-AF65-F5344CB8AC3E}">
        <p14:creationId xmlns:p14="http://schemas.microsoft.com/office/powerpoint/2010/main" val="252303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12562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THREE DIFFERENT DEFINITIONS </a:t>
            </a:r>
            <a:br>
              <a:rPr lang="en" sz="3600" u="sng" dirty="0">
                <a:solidFill>
                  <a:srgbClr val="FF9900"/>
                </a:solidFill>
              </a:rPr>
            </a:br>
            <a:r>
              <a:rPr lang="en" sz="3600" u="sng" dirty="0">
                <a:solidFill>
                  <a:srgbClr val="FF9900"/>
                </a:solidFill>
              </a:rPr>
              <a:t>OF ACIDS/BASES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6" name="Google Shape;182;p14"/>
          <p:cNvSpPr txBox="1">
            <a:spLocks/>
          </p:cNvSpPr>
          <p:nvPr/>
        </p:nvSpPr>
        <p:spPr>
          <a:xfrm>
            <a:off x="181631" y="1256297"/>
            <a:ext cx="3051941" cy="19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Font typeface="Roboto Condensed"/>
              <a:buNone/>
            </a:pPr>
            <a:r>
              <a:rPr lang="en-US" sz="2800" b="1" u="sng" dirty="0" err="1">
                <a:solidFill>
                  <a:schemeClr val="tx1"/>
                </a:solidFill>
              </a:rPr>
              <a:t>Bronsted</a:t>
            </a:r>
            <a:r>
              <a:rPr lang="en-US" sz="2800" b="1" u="sng" dirty="0">
                <a:solidFill>
                  <a:schemeClr val="tx1"/>
                </a:solidFill>
              </a:rPr>
              <a:t>-Lowry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Acids donate protons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Bases accept protons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143" y="1145224"/>
            <a:ext cx="4019550" cy="3086100"/>
          </a:xfrm>
          <a:prstGeom prst="rect">
            <a:avLst/>
          </a:prstGeom>
        </p:spPr>
      </p:pic>
      <p:pic>
        <p:nvPicPr>
          <p:cNvPr id="3074" name="Picture 2" descr="http://mccord.cm.utexas.edu/courses/images/acid-base-ca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541" y="2718168"/>
            <a:ext cx="2492693" cy="212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47644" y="3487083"/>
            <a:ext cx="2273760" cy="1200329"/>
          </a:xfrm>
          <a:prstGeom prst="rect">
            <a:avLst/>
          </a:prstGeom>
          <a:noFill/>
          <a:ln w="5715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More things count as bases than in Arrhenius model! </a:t>
            </a:r>
          </a:p>
        </p:txBody>
      </p:sp>
    </p:spTree>
    <p:extLst>
      <p:ext uri="{BB962C8B-B14F-4D97-AF65-F5344CB8AC3E}">
        <p14:creationId xmlns:p14="http://schemas.microsoft.com/office/powerpoint/2010/main" val="326331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12562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THREE DIFFERENT DEFINITIONS </a:t>
            </a:r>
            <a:br>
              <a:rPr lang="en" sz="3600" u="sng" dirty="0">
                <a:solidFill>
                  <a:srgbClr val="FF9900"/>
                </a:solidFill>
              </a:rPr>
            </a:br>
            <a:r>
              <a:rPr lang="en" sz="3600" u="sng" dirty="0">
                <a:solidFill>
                  <a:srgbClr val="FF9900"/>
                </a:solidFill>
              </a:rPr>
              <a:t>OF ACIDS/BASES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182;p14"/>
          <p:cNvSpPr txBox="1">
            <a:spLocks/>
          </p:cNvSpPr>
          <p:nvPr/>
        </p:nvSpPr>
        <p:spPr>
          <a:xfrm>
            <a:off x="323192" y="1256297"/>
            <a:ext cx="2690648" cy="19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Font typeface="Roboto Condensed"/>
              <a:buNone/>
            </a:pPr>
            <a:r>
              <a:rPr lang="en-US" sz="2800" b="1" u="sng" dirty="0">
                <a:solidFill>
                  <a:schemeClr val="tx1"/>
                </a:solidFill>
              </a:rPr>
              <a:t>Lewis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Acids accept electron pairs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Bases donate electron pairs</a:t>
            </a:r>
          </a:p>
        </p:txBody>
      </p:sp>
      <p:pic>
        <p:nvPicPr>
          <p:cNvPr id="5122" name="Picture 2" descr="Image result for lewis acid 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781" y="1449277"/>
            <a:ext cx="4823706" cy="194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72911" y="3724925"/>
            <a:ext cx="3871332" cy="1200329"/>
          </a:xfrm>
          <a:prstGeom prst="rect">
            <a:avLst/>
          </a:prstGeom>
          <a:noFill/>
          <a:ln w="5715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More things count as acids and bases than either Arrhenius or </a:t>
            </a:r>
            <a:r>
              <a:rPr lang="en-US" sz="2400" dirty="0" err="1">
                <a:solidFill>
                  <a:schemeClr val="tx1"/>
                </a:solidFill>
                <a:latin typeface="Oswald" panose="020B0604020202020204" charset="0"/>
              </a:rPr>
              <a:t>Bronsted</a:t>
            </a:r>
            <a:r>
              <a:rPr lang="en-US" sz="2400" dirty="0">
                <a:solidFill>
                  <a:schemeClr val="tx1"/>
                </a:solidFill>
                <a:latin typeface="Oswald" panose="020B0604020202020204" charset="0"/>
              </a:rPr>
              <a:t>-Lowry</a:t>
            </a:r>
          </a:p>
        </p:txBody>
      </p:sp>
    </p:spTree>
    <p:extLst>
      <p:ext uri="{BB962C8B-B14F-4D97-AF65-F5344CB8AC3E}">
        <p14:creationId xmlns:p14="http://schemas.microsoft.com/office/powerpoint/2010/main" val="221508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12562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THREE DIFFERENT DEFINITIONS </a:t>
            </a:r>
            <a:br>
              <a:rPr lang="en" sz="3600" u="sng" dirty="0">
                <a:solidFill>
                  <a:srgbClr val="FF9900"/>
                </a:solidFill>
              </a:rPr>
            </a:br>
            <a:r>
              <a:rPr lang="en" sz="3600" u="sng" dirty="0">
                <a:solidFill>
                  <a:srgbClr val="FF9900"/>
                </a:solidFill>
              </a:rPr>
              <a:t>OF ACIDS/BASES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upload.wikimedia.o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92" y="1445740"/>
            <a:ext cx="3373394" cy="335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182;p14"/>
          <p:cNvSpPr txBox="1">
            <a:spLocks/>
          </p:cNvSpPr>
          <p:nvPr/>
        </p:nvSpPr>
        <p:spPr>
          <a:xfrm>
            <a:off x="3989203" y="1256297"/>
            <a:ext cx="4841931" cy="1566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Arrhenius is MOST specific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 err="1">
                <a:solidFill>
                  <a:schemeClr val="tx1"/>
                </a:solidFill>
              </a:rPr>
              <a:t>Bronsted</a:t>
            </a:r>
            <a:r>
              <a:rPr lang="en-US" sz="2400" dirty="0">
                <a:solidFill>
                  <a:schemeClr val="tx1"/>
                </a:solidFill>
              </a:rPr>
              <a:t>-Lowry is less specific</a:t>
            </a:r>
          </a:p>
          <a:p>
            <a:pPr marL="342900" indent="-342900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</a:rPr>
              <a:t>Lewis is LEAST specific</a:t>
            </a:r>
          </a:p>
        </p:txBody>
      </p:sp>
    </p:spTree>
    <p:extLst>
      <p:ext uri="{BB962C8B-B14F-4D97-AF65-F5344CB8AC3E}">
        <p14:creationId xmlns:p14="http://schemas.microsoft.com/office/powerpoint/2010/main" val="172239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7661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WEIRD FACT!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11" y="0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182;p14"/>
          <p:cNvSpPr txBox="1">
            <a:spLocks/>
          </p:cNvSpPr>
          <p:nvPr/>
        </p:nvSpPr>
        <p:spPr>
          <a:xfrm>
            <a:off x="144075" y="322"/>
            <a:ext cx="5853156" cy="78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dirty="0">
                <a:solidFill>
                  <a:schemeClr val="tx1"/>
                </a:solidFill>
              </a:rPr>
              <a:t>Water can act as an acid or a base!</a:t>
            </a:r>
          </a:p>
        </p:txBody>
      </p:sp>
      <p:pic>
        <p:nvPicPr>
          <p:cNvPr id="7" name="Picture 2" descr="http://mccord.cm.utexas.edu/courses/images/acid-base-c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594" y="925300"/>
            <a:ext cx="2492693" cy="212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182;p14"/>
          <p:cNvSpPr txBox="1">
            <a:spLocks/>
          </p:cNvSpPr>
          <p:nvPr/>
        </p:nvSpPr>
        <p:spPr>
          <a:xfrm>
            <a:off x="236751" y="975866"/>
            <a:ext cx="5667803" cy="434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H(OH)  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OH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  <a:endParaRPr lang="en-US" sz="3200" b="1" baseline="-25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Water is donating a proton…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en-US" sz="3200" b="1" i="1" dirty="0">
                <a:solidFill>
                  <a:srgbClr val="FF0000"/>
                </a:solidFill>
                <a:sym typeface="Wingdings" panose="05000000000000000000" pitchFamily="2" charset="2"/>
              </a:rPr>
              <a:t>ACID!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solidFill>
                  <a:schemeClr val="tx1"/>
                </a:solidFill>
              </a:rPr>
              <a:t>HCl</a:t>
            </a:r>
            <a:r>
              <a:rPr lang="en-US" sz="3200" b="1" dirty="0">
                <a:solidFill>
                  <a:schemeClr val="tx1"/>
                </a:solidFill>
              </a:rPr>
              <a:t> + H(OH)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 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O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Cl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    Water is accepting a proton…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en-US" sz="3200" b="1" i="1" dirty="0">
                <a:solidFill>
                  <a:srgbClr val="00B0F0"/>
                </a:solidFill>
                <a:sym typeface="Wingdings" panose="05000000000000000000" pitchFamily="2" charset="2"/>
              </a:rPr>
              <a:t>BASE!</a:t>
            </a:r>
          </a:p>
        </p:txBody>
      </p:sp>
      <p:sp>
        <p:nvSpPr>
          <p:cNvPr id="3" name="Curved Down Arrow 2"/>
          <p:cNvSpPr/>
          <p:nvPr/>
        </p:nvSpPr>
        <p:spPr>
          <a:xfrm flipH="1">
            <a:off x="642551" y="679622"/>
            <a:ext cx="1099752" cy="444843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642551" y="2919097"/>
            <a:ext cx="1099752" cy="444843"/>
          </a:xfrm>
          <a:prstGeom prst="curved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1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7661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WEIRD FACT!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11" y="0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182;p14"/>
          <p:cNvSpPr txBox="1">
            <a:spLocks/>
          </p:cNvSpPr>
          <p:nvPr/>
        </p:nvSpPr>
        <p:spPr>
          <a:xfrm>
            <a:off x="144075" y="322"/>
            <a:ext cx="5853156" cy="78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dirty="0">
                <a:solidFill>
                  <a:schemeClr val="tx1"/>
                </a:solidFill>
              </a:rPr>
              <a:t>Water can act as an acid or a base!</a:t>
            </a:r>
          </a:p>
        </p:txBody>
      </p:sp>
      <p:pic>
        <p:nvPicPr>
          <p:cNvPr id="7" name="Picture 2" descr="http://mccord.cm.utexas.edu/courses/images/acid-base-c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594" y="925300"/>
            <a:ext cx="2492693" cy="212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182;p14"/>
          <p:cNvSpPr txBox="1">
            <a:spLocks/>
          </p:cNvSpPr>
          <p:nvPr/>
        </p:nvSpPr>
        <p:spPr>
          <a:xfrm>
            <a:off x="236751" y="975866"/>
            <a:ext cx="5667803" cy="434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H(OH)  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OH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  <a:endParaRPr lang="en-US" sz="3200" b="1" baseline="-25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Water is donating a proton…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en-US" sz="3200" b="1" i="1" dirty="0">
                <a:solidFill>
                  <a:srgbClr val="FF0000"/>
                </a:solidFill>
                <a:sym typeface="Wingdings" panose="05000000000000000000" pitchFamily="2" charset="2"/>
              </a:rPr>
              <a:t>ACID!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solidFill>
                  <a:schemeClr val="tx1"/>
                </a:solidFill>
              </a:rPr>
              <a:t>HCl</a:t>
            </a:r>
            <a:r>
              <a:rPr lang="en-US" sz="3200" b="1" dirty="0">
                <a:solidFill>
                  <a:schemeClr val="tx1"/>
                </a:solidFill>
              </a:rPr>
              <a:t> + H(OH)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 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O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Cl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    Water is accepting a proton…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en-US" sz="3200" b="1" i="1" dirty="0">
                <a:solidFill>
                  <a:srgbClr val="00B0F0"/>
                </a:solidFill>
                <a:sym typeface="Wingdings" panose="05000000000000000000" pitchFamily="2" charset="2"/>
              </a:rPr>
              <a:t>BASE!</a:t>
            </a:r>
          </a:p>
        </p:txBody>
      </p:sp>
      <p:sp>
        <p:nvSpPr>
          <p:cNvPr id="3" name="Curved Down Arrow 2"/>
          <p:cNvSpPr/>
          <p:nvPr/>
        </p:nvSpPr>
        <p:spPr>
          <a:xfrm flipH="1">
            <a:off x="642551" y="679622"/>
            <a:ext cx="1099752" cy="444843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642551" y="2919097"/>
            <a:ext cx="1099752" cy="444843"/>
          </a:xfrm>
          <a:prstGeom prst="curved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475249" y="3363940"/>
            <a:ext cx="3501483" cy="1654109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Amphoteric!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Greek </a:t>
            </a:r>
            <a:r>
              <a:rPr lang="en-US" sz="2400" dirty="0" err="1">
                <a:solidFill>
                  <a:schemeClr val="tx1"/>
                </a:solidFill>
              </a:rPr>
              <a:t>amphoteros</a:t>
            </a:r>
            <a:r>
              <a:rPr lang="en-US" sz="2400" dirty="0">
                <a:solidFill>
                  <a:schemeClr val="tx1"/>
                </a:solidFill>
              </a:rPr>
              <a:t> = “each of two”</a:t>
            </a:r>
          </a:p>
        </p:txBody>
      </p:sp>
    </p:spTree>
    <p:extLst>
      <p:ext uri="{BB962C8B-B14F-4D97-AF65-F5344CB8AC3E}">
        <p14:creationId xmlns:p14="http://schemas.microsoft.com/office/powerpoint/2010/main" val="1804795562"/>
      </p:ext>
    </p:extLst>
  </p:cSld>
  <p:clrMapOvr>
    <a:masterClrMapping/>
  </p:clrMapOvr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775</Words>
  <Application>Microsoft Office PowerPoint</Application>
  <PresentationFormat>On-screen Show (16:9)</PresentationFormat>
  <Paragraphs>153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Oswald</vt:lpstr>
      <vt:lpstr>Roboto Condensed</vt:lpstr>
      <vt:lpstr>Arial</vt:lpstr>
      <vt:lpstr>Comic Sans MS</vt:lpstr>
      <vt:lpstr>Wingdings</vt:lpstr>
      <vt:lpstr>Wolsey template</vt:lpstr>
      <vt:lpstr>N-46  Acids, Bases,  &amp; pH Calculations </vt:lpstr>
      <vt:lpstr>PROPERTIES OF ACIDS AND BASES</vt:lpstr>
      <vt:lpstr>THREE DIFFERENT DEFINITIONS  OF ACIDS/BASES</vt:lpstr>
      <vt:lpstr>THREE DIFFERENT DEFINITIONS  OF ACIDS/BASES</vt:lpstr>
      <vt:lpstr>THREE DIFFERENT DEFINITIONS  OF ACIDS/BASES</vt:lpstr>
      <vt:lpstr>THREE DIFFERENT DEFINITIONS  OF ACIDS/BASES</vt:lpstr>
      <vt:lpstr>THREE DIFFERENT DEFINITIONS  OF ACIDS/BASES</vt:lpstr>
      <vt:lpstr>WEIRD FACT!</vt:lpstr>
      <vt:lpstr>WEIRD FACT!</vt:lpstr>
      <vt:lpstr>Which type of acid/base???</vt:lpstr>
      <vt:lpstr>CONJUGATES </vt:lpstr>
      <vt:lpstr>CONJUGATES</vt:lpstr>
      <vt:lpstr>Identify A/B/CA/CB</vt:lpstr>
      <vt:lpstr>pH SCALE</vt:lpstr>
      <vt:lpstr>pOH IS OPPOSITE OF pH</vt:lpstr>
      <vt:lpstr>PowerPoint Presentation</vt:lpstr>
      <vt:lpstr>So how do we go from [H+]  to the pH number???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Farmer, Stephanie [DH]</dc:creator>
  <cp:lastModifiedBy>Farmer, Stephanie [DH]</cp:lastModifiedBy>
  <cp:revision>43</cp:revision>
  <dcterms:modified xsi:type="dcterms:W3CDTF">2024-06-17T04:32:55Z</dcterms:modified>
</cp:coreProperties>
</file>