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5"/>
  </p:notesMasterIdLst>
  <p:sldIdLst>
    <p:sldId id="256" r:id="rId2"/>
    <p:sldId id="287" r:id="rId3"/>
    <p:sldId id="291" r:id="rId4"/>
    <p:sldId id="301" r:id="rId5"/>
    <p:sldId id="302" r:id="rId6"/>
    <p:sldId id="300" r:id="rId7"/>
    <p:sldId id="259" r:id="rId8"/>
    <p:sldId id="292" r:id="rId9"/>
    <p:sldId id="293" r:id="rId10"/>
    <p:sldId id="303" r:id="rId11"/>
    <p:sldId id="290" r:id="rId12"/>
    <p:sldId id="295" r:id="rId13"/>
    <p:sldId id="304" r:id="rId14"/>
    <p:sldId id="296" r:id="rId15"/>
    <p:sldId id="297" r:id="rId16"/>
    <p:sldId id="298" r:id="rId17"/>
    <p:sldId id="309" r:id="rId18"/>
    <p:sldId id="310" r:id="rId19"/>
    <p:sldId id="299" r:id="rId20"/>
    <p:sldId id="306" r:id="rId21"/>
    <p:sldId id="305" r:id="rId22"/>
    <p:sldId id="307" r:id="rId23"/>
    <p:sldId id="308" r:id="rId24"/>
  </p:sldIdLst>
  <p:sldSz cx="9144000" cy="5143500" type="screen16x9"/>
  <p:notesSz cx="6858000" cy="9144000"/>
  <p:embeddedFontLst>
    <p:embeddedFont>
      <p:font typeface="Bahnschrift SemiBold SemiConden" panose="020B0502040204020203" pitchFamily="34" charset="0"/>
      <p:bold r:id="rId26"/>
    </p:embeddedFont>
    <p:embeddedFont>
      <p:font typeface="Cambria Math" panose="02040503050406030204" pitchFamily="18" charset="0"/>
      <p:regular r:id="rId27"/>
    </p:embeddedFont>
    <p:embeddedFont>
      <p:font typeface="Footlight MT Light" panose="0204060206030A020304" pitchFamily="18" charset="0"/>
      <p:regular r:id="rId28"/>
    </p:embeddedFont>
    <p:embeddedFont>
      <p:font typeface="Oswald" panose="00000500000000000000" pitchFamily="2" charset="0"/>
      <p:regular r:id="rId29"/>
      <p:bold r:id="rId30"/>
    </p:embeddedFont>
    <p:embeddedFont>
      <p:font typeface="Roboto Condensed" panose="02000000000000000000" pitchFamily="2" charset="0"/>
      <p:regular r:id="rId31"/>
      <p:bold r:id="rId32"/>
      <p:italic r:id="rId33"/>
      <p:boldItalic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796B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E732CC0-120B-4FA6-BE68-D85E119D773C}">
  <a:tblStyle styleId="{9E732CC0-120B-4FA6-BE68-D85E119D773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0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4124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3664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5403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40365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4351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40131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98621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06198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31387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5755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350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36471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83474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5958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6920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5854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216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4BB5D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5609666" y="2185857"/>
            <a:ext cx="3534604" cy="3432788"/>
            <a:chOff x="6172200" y="2656118"/>
            <a:chExt cx="2971754" cy="2886151"/>
          </a:xfrm>
        </p:grpSpPr>
        <p:sp>
          <p:nvSpPr>
            <p:cNvPr id="11" name="Google Shape;11;p2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16" name="Google Shape;16;p2"/>
          <p:cNvGrpSpPr/>
          <p:nvPr/>
        </p:nvGrpSpPr>
        <p:grpSpPr>
          <a:xfrm>
            <a:off x="-22" y="-324543"/>
            <a:ext cx="3068579" cy="1910876"/>
            <a:chOff x="-32" y="-215963"/>
            <a:chExt cx="2163561" cy="1347300"/>
          </a:xfrm>
        </p:grpSpPr>
        <p:sp>
          <p:nvSpPr>
            <p:cNvPr id="17" name="Google Shape;17;p2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2753825"/>
            <a:ext cx="5671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None/>
              <a:defRPr sz="5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FF9900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3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25" name="Google Shape;25;p3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grpSp>
        <p:nvGrpSpPr>
          <p:cNvPr id="30" name="Google Shape;30;p3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31" name="Google Shape;31;p3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81D1EC"/>
            </a:solidFill>
            <a:ln>
              <a:noFill/>
            </a:ln>
          </p:spPr>
        </p:sp>
      </p:grpSp>
      <p:sp>
        <p:nvSpPr>
          <p:cNvPr id="36" name="Google Shape;36;p3"/>
          <p:cNvSpPr txBox="1">
            <a:spLocks noGrp="1"/>
          </p:cNvSpPr>
          <p:nvPr>
            <p:ph type="ctrTitle"/>
          </p:nvPr>
        </p:nvSpPr>
        <p:spPr>
          <a:xfrm>
            <a:off x="685800" y="2421550"/>
            <a:ext cx="50745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subTitle" idx="1"/>
          </p:nvPr>
        </p:nvSpPr>
        <p:spPr>
          <a:xfrm>
            <a:off x="685800" y="3449654"/>
            <a:ext cx="50745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rgbClr val="FFFFFF"/>
                </a:solidFill>
              </a:defRPr>
            </a:lvl1pPr>
            <a:lvl2pPr lvl="1">
              <a:buNone/>
              <a:defRPr>
                <a:solidFill>
                  <a:srgbClr val="FFFFFF"/>
                </a:solidFill>
              </a:defRPr>
            </a:lvl2pPr>
            <a:lvl3pPr lvl="2">
              <a:buNone/>
              <a:defRPr>
                <a:solidFill>
                  <a:srgbClr val="FFFFFF"/>
                </a:solidFill>
              </a:defRPr>
            </a:lvl3pPr>
            <a:lvl4pPr lvl="3">
              <a:buNone/>
              <a:defRPr>
                <a:solidFill>
                  <a:srgbClr val="FFFFFF"/>
                </a:solidFill>
              </a:defRPr>
            </a:lvl4pPr>
            <a:lvl5pPr lvl="4">
              <a:buNone/>
              <a:defRPr>
                <a:solidFill>
                  <a:srgbClr val="FFFFFF"/>
                </a:solidFill>
              </a:defRPr>
            </a:lvl5pPr>
            <a:lvl6pPr lvl="5">
              <a:buNone/>
              <a:defRPr>
                <a:solidFill>
                  <a:srgbClr val="FFFFFF"/>
                </a:solidFill>
              </a:defRPr>
            </a:lvl6pPr>
            <a:lvl7pPr lvl="6">
              <a:buNone/>
              <a:defRPr>
                <a:solidFill>
                  <a:srgbClr val="FFFFFF"/>
                </a:solidFill>
              </a:defRPr>
            </a:lvl7pPr>
            <a:lvl8pPr lvl="7">
              <a:buNone/>
              <a:defRPr>
                <a:solidFill>
                  <a:srgbClr val="FFFFFF"/>
                </a:solidFill>
              </a:defRPr>
            </a:lvl8pPr>
            <a:lvl9pPr lvl="8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6172200" y="2656118"/>
            <a:ext cx="2971754" cy="2886151"/>
            <a:chOff x="6172200" y="2656118"/>
            <a:chExt cx="2971754" cy="2886151"/>
          </a:xfrm>
        </p:grpSpPr>
        <p:sp>
          <p:nvSpPr>
            <p:cNvPr id="137" name="Google Shape;137;p10"/>
            <p:cNvSpPr/>
            <p:nvPr/>
          </p:nvSpPr>
          <p:spPr>
            <a:xfrm rot="9208626" flipH="1">
              <a:off x="6704904" y="4110434"/>
              <a:ext cx="484232" cy="1204006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9208633" flipH="1">
              <a:off x="7804300" y="3279013"/>
              <a:ext cx="877624" cy="2182136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0"/>
            <p:cNvSpPr/>
            <p:nvPr/>
          </p:nvSpPr>
          <p:spPr>
            <a:xfrm rot="9208606" flipH="1">
              <a:off x="7481789" y="4276913"/>
              <a:ext cx="408796" cy="1016449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10"/>
            <p:cNvSpPr/>
            <p:nvPr/>
          </p:nvSpPr>
          <p:spPr>
            <a:xfrm rot="9208678" flipH="1">
              <a:off x="6287617" y="4657701"/>
              <a:ext cx="229660" cy="571018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10"/>
            <p:cNvSpPr/>
            <p:nvPr/>
          </p:nvSpPr>
          <p:spPr>
            <a:xfrm>
              <a:off x="8289303" y="2656118"/>
              <a:ext cx="854651" cy="1929080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3796BF"/>
            </a:solidFill>
            <a:ln>
              <a:noFill/>
            </a:ln>
          </p:spPr>
        </p:sp>
      </p:grpSp>
      <p:grpSp>
        <p:nvGrpSpPr>
          <p:cNvPr id="142" name="Google Shape;142;p10"/>
          <p:cNvGrpSpPr/>
          <p:nvPr/>
        </p:nvGrpSpPr>
        <p:grpSpPr>
          <a:xfrm>
            <a:off x="-32" y="-228027"/>
            <a:ext cx="2163561" cy="1347300"/>
            <a:chOff x="-32" y="-215963"/>
            <a:chExt cx="2163561" cy="1347300"/>
          </a:xfrm>
        </p:grpSpPr>
        <p:sp>
          <p:nvSpPr>
            <p:cNvPr id="143" name="Google Shape;143;p10"/>
            <p:cNvSpPr/>
            <p:nvPr/>
          </p:nvSpPr>
          <p:spPr>
            <a:xfrm rot="-1591408" flipH="1">
              <a:off x="1362169" y="-63166"/>
              <a:ext cx="205103" cy="509980"/>
            </a:xfrm>
            <a:prstGeom prst="flowChartManualInput">
              <a:avLst/>
            </a:prstGeom>
            <a:solidFill>
              <a:srgbClr val="3796B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0"/>
            <p:cNvSpPr/>
            <p:nvPr/>
          </p:nvSpPr>
          <p:spPr>
            <a:xfrm rot="-1591371" flipH="1">
              <a:off x="239463" y="-151890"/>
              <a:ext cx="434754" cy="1080980"/>
            </a:xfrm>
            <a:prstGeom prst="flowChartManualInput">
              <a:avLst/>
            </a:prstGeom>
            <a:solidFill>
              <a:srgbClr val="FF99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0"/>
            <p:cNvSpPr/>
            <p:nvPr/>
          </p:nvSpPr>
          <p:spPr>
            <a:xfrm rot="-1591339" flipH="1">
              <a:off x="892401" y="-169347"/>
              <a:ext cx="504374" cy="1254067"/>
            </a:xfrm>
            <a:prstGeom prst="flowChartManualInput">
              <a:avLst/>
            </a:prstGeom>
            <a:solidFill>
              <a:srgbClr val="81D1E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0"/>
            <p:cNvSpPr/>
            <p:nvPr/>
          </p:nvSpPr>
          <p:spPr>
            <a:xfrm rot="-1591322" flipH="1">
              <a:off x="1818452" y="-76292"/>
              <a:ext cx="229660" cy="571018"/>
            </a:xfrm>
            <a:prstGeom prst="flowChartManualInput">
              <a:avLst/>
            </a:prstGeom>
            <a:solidFill>
              <a:srgbClr val="4BB5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0"/>
            <p:cNvSpPr/>
            <p:nvPr/>
          </p:nvSpPr>
          <p:spPr>
            <a:xfrm rot="10800000">
              <a:off x="-32" y="70725"/>
              <a:ext cx="380284" cy="858147"/>
            </a:xfrm>
            <a:custGeom>
              <a:avLst/>
              <a:gdLst/>
              <a:ahLst/>
              <a:cxnLst/>
              <a:rect l="l" t="t" r="r" b="b"/>
              <a:pathLst>
                <a:path w="37596" h="84860" extrusionOk="0">
                  <a:moveTo>
                    <a:pt x="19066" y="0"/>
                  </a:moveTo>
                  <a:lnTo>
                    <a:pt x="0" y="9130"/>
                  </a:lnTo>
                  <a:lnTo>
                    <a:pt x="37596" y="84860"/>
                  </a:lnTo>
                  <a:lnTo>
                    <a:pt x="37596" y="37328"/>
                  </a:lnTo>
                  <a:close/>
                </a:path>
              </a:pathLst>
            </a:custGeom>
            <a:solidFill>
              <a:srgbClr val="4BB5D9"/>
            </a:solidFill>
            <a:ln>
              <a:noFill/>
            </a:ln>
          </p:spPr>
        </p:sp>
      </p:grpSp>
      <p:sp>
        <p:nvSpPr>
          <p:cNvPr id="148" name="Google Shape;148;p10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1425" y="1149725"/>
            <a:ext cx="5760300" cy="68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3796BF"/>
              </a:buClr>
              <a:buSzPts val="3000"/>
              <a:buFont typeface="Oswald"/>
              <a:buNone/>
              <a:defRPr sz="3000" b="1">
                <a:solidFill>
                  <a:srgbClr val="3796B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1425" y="1777125"/>
            <a:ext cx="5760300" cy="25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300">
                <a:solidFill>
                  <a:srgbClr val="4BB5D9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IhNYTAmgY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euyc55Lqi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nGDi1KKjd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8Fdt5WnYn1k" TargetMode="External"/><Relationship Id="rId2" Type="http://schemas.openxmlformats.org/officeDocument/2006/relationships/hyperlink" Target="https://youtu.be/LS67vS10O5Y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fIhNYTAmgY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"/>
          <p:cNvSpPr txBox="1">
            <a:spLocks noGrp="1"/>
          </p:cNvSpPr>
          <p:nvPr>
            <p:ph type="ctrTitle"/>
          </p:nvPr>
        </p:nvSpPr>
        <p:spPr>
          <a:xfrm>
            <a:off x="134761" y="2093185"/>
            <a:ext cx="8639503" cy="246886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" sz="4800" u="sng" dirty="0"/>
              <a:t>N-47</a:t>
            </a:r>
            <a:r>
              <a:rPr lang="en" sz="4800" dirty="0"/>
              <a:t> </a:t>
            </a:r>
            <a:br>
              <a:rPr lang="en" sz="4800" dirty="0"/>
            </a:br>
            <a:r>
              <a:rPr lang="en" sz="4800" dirty="0"/>
              <a:t>Acid/Base Nomenclature </a:t>
            </a:r>
            <a:br>
              <a:rPr lang="en" sz="4800" dirty="0"/>
            </a:br>
            <a:r>
              <a:rPr lang="en" sz="4800" dirty="0"/>
              <a:t>and Self Ionization </a:t>
            </a:r>
            <a:br>
              <a:rPr lang="en" sz="4800" dirty="0"/>
            </a:br>
            <a:r>
              <a:rPr lang="en" sz="4800" dirty="0"/>
              <a:t>of Water </a:t>
            </a:r>
            <a:endParaRPr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85C5CD-D850-8F1A-9348-15D139AEE294}"/>
              </a:ext>
            </a:extLst>
          </p:cNvPr>
          <p:cNvSpPr txBox="1"/>
          <p:nvPr/>
        </p:nvSpPr>
        <p:spPr>
          <a:xfrm>
            <a:off x="3330223" y="0"/>
            <a:ext cx="5813778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Target: I can name strong acids and bases, and can explain the connection between the self ionization of water and pH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12931F-598C-DAB2-35DE-A4A1464043C3}"/>
              </a:ext>
            </a:extLst>
          </p:cNvPr>
          <p:cNvSpPr txBox="1"/>
          <p:nvPr/>
        </p:nvSpPr>
        <p:spPr>
          <a:xfrm>
            <a:off x="0" y="4750778"/>
            <a:ext cx="9143999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000" b="1" dirty="0"/>
              <a:t>Link to YouTube Presentation: </a:t>
            </a:r>
            <a:r>
              <a:rPr lang="en-US" sz="2000" dirty="0">
                <a:hlinkClick r:id="rId3"/>
              </a:rPr>
              <a:t>https://youtu.be/fIhNYTAmgYk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0"/>
            <a:ext cx="5540991" cy="4639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buClrTx/>
              <a:defRPr/>
            </a:pPr>
            <a:r>
              <a:rPr lang="en-US" altLang="en-US" b="1" dirty="0">
                <a:solidFill>
                  <a:srgbClr val="3796BF"/>
                </a:solidFill>
                <a:latin typeface="Oswald" panose="020B0604020202020204" charset="0"/>
              </a:rPr>
              <a:t>MEMORIZE!</a:t>
            </a:r>
            <a:br>
              <a:rPr kumimoji="0" lang="en-US" alt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</a:br>
            <a:r>
              <a:rPr kumimoji="0" lang="en-US" alt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The Eight Strong Bases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en-US" sz="1000" i="1" u="sng" dirty="0">
              <a:solidFill>
                <a:srgbClr val="000000"/>
              </a:solidFill>
              <a:latin typeface="Bahnschrift SemiBold SemiConden" panose="020B0502040204020203" pitchFamily="34" charset="0"/>
              <a:sym typeface="Wingdings" panose="05000000000000000000" pitchFamily="2" charset="2"/>
            </a:endParaRP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LiOH</a:t>
            </a:r>
            <a:r>
              <a:rPr lang="en-US" altLang="en-US" sz="2400" dirty="0"/>
              <a:t> – </a:t>
            </a:r>
            <a:r>
              <a:rPr lang="en-US" altLang="en-US" sz="2400"/>
              <a:t>Lithium Hydroxide </a:t>
            </a:r>
            <a:endParaRPr lang="en-US" altLang="en-US" sz="2400" dirty="0"/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NaOH</a:t>
            </a:r>
            <a:r>
              <a:rPr lang="en-US" altLang="en-US" sz="2400" dirty="0"/>
              <a:t> – Sodium Hydroxide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KOH – Potassium Hydroxide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RbOH</a:t>
            </a:r>
            <a:r>
              <a:rPr lang="en-US" altLang="en-US" sz="2400" dirty="0"/>
              <a:t> – Rubidium Hydroxide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CsOH</a:t>
            </a:r>
            <a:r>
              <a:rPr lang="en-US" altLang="en-US" sz="2400" dirty="0"/>
              <a:t> – Cesium Hydroxide</a:t>
            </a:r>
            <a:br>
              <a:rPr lang="en-US" altLang="en-US" sz="2400" dirty="0"/>
            </a:br>
            <a:r>
              <a:rPr lang="en-US" altLang="en-US" sz="2400" dirty="0"/>
              <a:t>	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Ca(OH)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– Calcium Hydroxide</a:t>
            </a:r>
            <a:r>
              <a:rPr lang="en-US" altLang="en-US" sz="2400" b="1" dirty="0"/>
              <a:t> 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Sr</a:t>
            </a:r>
            <a:r>
              <a:rPr lang="en-US" altLang="en-US" sz="2400" dirty="0"/>
              <a:t>(OH)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– Strontium Hydroxide</a:t>
            </a:r>
            <a:endParaRPr lang="en-US" altLang="en-US" sz="2400" baseline="-25000" dirty="0"/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Ba(OH)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 – Barium Hydroxide</a:t>
            </a:r>
          </a:p>
          <a:p>
            <a:pPr lvl="2" algn="l">
              <a:spcBef>
                <a:spcPct val="0"/>
              </a:spcBef>
            </a:pPr>
            <a:endParaRPr lang="en-US" altLang="en-US" b="1" dirty="0">
              <a:latin typeface="Footlight MT Light" panose="0204060206030A020304" pitchFamily="18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en-US" altLang="en-US" b="0" i="0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586793" y="1210341"/>
            <a:ext cx="600501" cy="1795314"/>
          </a:xfrm>
          <a:prstGeom prst="rightBrace">
            <a:avLst/>
          </a:prstGeom>
          <a:noFill/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72549" y="1877165"/>
            <a:ext cx="2268934" cy="461665"/>
          </a:xfrm>
          <a:prstGeom prst="rect">
            <a:avLst/>
          </a:prstGeom>
          <a:noFill/>
          <a:ln w="82550" cmpd="dbl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Bahnschrift SemiBold SemiConden" panose="020B0502040204020203" pitchFamily="34" charset="0"/>
                <a:ea typeface="+mn-ea"/>
                <a:cs typeface="+mn-cs"/>
              </a:rPr>
              <a:t>Alkali Metals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7044" y="241025"/>
            <a:ext cx="3994484" cy="461665"/>
          </a:xfrm>
          <a:prstGeom prst="rect">
            <a:avLst/>
          </a:prstGeom>
          <a:noFill/>
          <a:ln w="82550" cmpd="dbl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Bahnschrift SemiBold SemiConden" panose="020B0502040204020203" pitchFamily="34" charset="0"/>
                <a:ea typeface="+mn-ea"/>
                <a:cs typeface="+mn-cs"/>
              </a:rPr>
              <a:t>They are all hydroxides!</a:t>
            </a:r>
          </a:p>
        </p:txBody>
      </p:sp>
      <p:sp>
        <p:nvSpPr>
          <p:cNvPr id="8" name="Right Brace 7"/>
          <p:cNvSpPr/>
          <p:nvPr/>
        </p:nvSpPr>
        <p:spPr>
          <a:xfrm>
            <a:off x="4755235" y="3376275"/>
            <a:ext cx="600501" cy="1190674"/>
          </a:xfrm>
          <a:prstGeom prst="rightBrace">
            <a:avLst/>
          </a:prstGeom>
          <a:noFill/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540991" y="3140615"/>
            <a:ext cx="1329041" cy="830997"/>
          </a:xfrm>
          <a:prstGeom prst="rect">
            <a:avLst/>
          </a:prstGeom>
          <a:noFill/>
          <a:ln w="82550" cmpd="dbl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Bahnschrift SemiBold SemiConden" panose="020B0502040204020203" pitchFamily="34" charset="0"/>
                <a:ea typeface="+mn-ea"/>
                <a:cs typeface="+mn-cs"/>
              </a:rPr>
              <a:t>Alkaline </a:t>
            </a:r>
            <a:br>
              <a:rPr lang="en-US" sz="2400" b="1" dirty="0">
                <a:latin typeface="Bahnschrift SemiBold SemiConden" panose="020B0502040204020203" pitchFamily="34" charset="0"/>
                <a:ea typeface="+mn-ea"/>
                <a:cs typeface="+mn-cs"/>
              </a:rPr>
            </a:br>
            <a:r>
              <a:rPr lang="en-US" sz="2400" b="1" dirty="0">
                <a:latin typeface="Bahnschrift SemiBold SemiConden" panose="020B0502040204020203" pitchFamily="34" charset="0"/>
                <a:ea typeface="+mn-ea"/>
                <a:cs typeface="+mn-cs"/>
              </a:rPr>
              <a:t>Metals</a:t>
            </a:r>
          </a:p>
        </p:txBody>
      </p:sp>
    </p:spTree>
    <p:extLst>
      <p:ext uri="{BB962C8B-B14F-4D97-AF65-F5344CB8AC3E}">
        <p14:creationId xmlns:p14="http://schemas.microsoft.com/office/powerpoint/2010/main" val="253670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-21718" y="120516"/>
            <a:ext cx="9105484" cy="76611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r"/>
            <a:r>
              <a:rPr lang="en-US" altLang="en-US" sz="3600" u="sng" dirty="0">
                <a:solidFill>
                  <a:srgbClr val="FF9900"/>
                </a:solidFill>
              </a:rPr>
              <a:t>Neutralization Reactions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40696" y="2524491"/>
            <a:ext cx="4003304" cy="26190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Google Shape;182;p14"/>
          <p:cNvSpPr txBox="1">
            <a:spLocks/>
          </p:cNvSpPr>
          <p:nvPr/>
        </p:nvSpPr>
        <p:spPr>
          <a:xfrm>
            <a:off x="2586789" y="886634"/>
            <a:ext cx="6496977" cy="2290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»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B5D9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⋄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●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○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07896"/>
              </a:buClr>
              <a:buSzPts val="2000"/>
              <a:buFont typeface="Roboto Condensed"/>
              <a:buChar char="■"/>
              <a:defRPr sz="2000" b="0" i="0" u="none" strike="noStrike" cap="none">
                <a:solidFill>
                  <a:srgbClr val="607896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Oswald" panose="020B0604020202020204" charset="0"/>
                <a:ea typeface="Arial"/>
                <a:cs typeface="Arial"/>
                <a:sym typeface="Arial"/>
              </a:rPr>
              <a:t>      What happens when you mix </a:t>
            </a:r>
            <a:br>
              <a:rPr lang="en-US" altLang="en-US" sz="3200" b="1" dirty="0">
                <a:solidFill>
                  <a:schemeClr val="tx1"/>
                </a:solidFill>
                <a:latin typeface="Oswald" panose="020B0604020202020204" charset="0"/>
                <a:ea typeface="Arial"/>
                <a:cs typeface="Arial"/>
                <a:sym typeface="Arial"/>
              </a:rPr>
            </a:br>
            <a:r>
              <a:rPr lang="en-US" altLang="en-US" sz="3200" b="1" dirty="0">
                <a:solidFill>
                  <a:schemeClr val="tx1"/>
                </a:solidFill>
                <a:latin typeface="Oswald" panose="020B0604020202020204" charset="0"/>
                <a:ea typeface="Arial"/>
                <a:cs typeface="Arial"/>
                <a:sym typeface="Arial"/>
              </a:rPr>
              <a:t>     a strong acid and strong base?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200" b="1" dirty="0">
                <a:solidFill>
                  <a:schemeClr val="tx1"/>
                </a:solidFill>
                <a:latin typeface="Oswald" panose="020B0604020202020204" charset="0"/>
                <a:ea typeface="Arial"/>
                <a:cs typeface="Arial"/>
                <a:sym typeface="Arial"/>
              </a:rPr>
              <a:t>         </a:t>
            </a:r>
            <a:br>
              <a:rPr lang="en-US" altLang="en-US" sz="3200" b="1" dirty="0">
                <a:solidFill>
                  <a:schemeClr val="tx1"/>
                </a:solidFill>
                <a:latin typeface="Oswald" panose="020B0604020202020204" charset="0"/>
                <a:ea typeface="Arial"/>
                <a:cs typeface="Arial"/>
                <a:sym typeface="Arial"/>
              </a:rPr>
            </a:br>
            <a:r>
              <a:rPr lang="en-US" altLang="en-US" sz="3200" b="1" dirty="0">
                <a:solidFill>
                  <a:schemeClr val="tx1"/>
                </a:solidFill>
                <a:latin typeface="Oswald" panose="020B0604020202020204" charset="0"/>
                <a:ea typeface="Arial"/>
                <a:cs typeface="Arial"/>
                <a:sym typeface="Arial"/>
              </a:rPr>
              <a:t>    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</a:rPr>
              <a:t>Acid + Base 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 Water + Ionic Salt</a:t>
            </a:r>
          </a:p>
          <a:p>
            <a:pPr lvl="2" algn="ctr">
              <a:spcBef>
                <a:spcPct val="0"/>
              </a:spcBef>
              <a:buFontTx/>
              <a:buNone/>
            </a:pPr>
            <a:endParaRPr lang="en-US" altLang="en-US" sz="2800" dirty="0">
              <a:latin typeface="+mj-lt"/>
              <a:sym typeface="Wingdings" panose="05000000000000000000" pitchFamily="2" charset="2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+mj-lt"/>
                <a:sym typeface="Wingdings" panose="05000000000000000000" pitchFamily="2" charset="2"/>
              </a:rPr>
              <a:t>    </a:t>
            </a:r>
            <a:r>
              <a:rPr lang="en-US" altLang="en-US" sz="2800" dirty="0" err="1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HCl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 + </a:t>
            </a:r>
            <a:r>
              <a:rPr lang="en-US" altLang="en-US" sz="2800" dirty="0" err="1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NaOH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  H</a:t>
            </a:r>
            <a:r>
              <a:rPr lang="en-US" altLang="en-US" sz="2800" baseline="-250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2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O + </a:t>
            </a:r>
            <a:r>
              <a:rPr lang="en-US" altLang="en-US" sz="2800" dirty="0" err="1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NaCl</a:t>
            </a:r>
            <a:endParaRPr lang="en-US" altLang="en-US" sz="2800" dirty="0">
              <a:solidFill>
                <a:schemeClr val="tx1"/>
              </a:solidFill>
              <a:latin typeface="+mj-lt"/>
              <a:ea typeface="Arial"/>
              <a:cs typeface="Arial"/>
              <a:sym typeface="Wingdings" panose="05000000000000000000" pitchFamily="2" charset="2"/>
            </a:endParaRPr>
          </a:p>
          <a:p>
            <a:pPr lvl="2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H</a:t>
            </a:r>
            <a:r>
              <a:rPr lang="en-US" altLang="en-US" sz="2800" baseline="-250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2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SO</a:t>
            </a:r>
            <a:r>
              <a:rPr lang="en-US" altLang="en-US" sz="2800" baseline="-250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4 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+ 2KOH  2H</a:t>
            </a:r>
            <a:r>
              <a:rPr lang="en-US" altLang="en-US" sz="2800" baseline="-250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2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O + K</a:t>
            </a:r>
            <a:r>
              <a:rPr lang="en-US" altLang="en-US" sz="2800" baseline="-250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2</a:t>
            </a:r>
            <a:r>
              <a:rPr lang="en-US" altLang="en-US" sz="28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SO</a:t>
            </a:r>
            <a:r>
              <a:rPr lang="en-US" altLang="en-US" sz="2800" baseline="-25000" dirty="0">
                <a:solidFill>
                  <a:schemeClr val="tx1"/>
                </a:solidFill>
                <a:latin typeface="+mj-lt"/>
                <a:ea typeface="Arial"/>
                <a:cs typeface="Arial"/>
                <a:sym typeface="Wingdings" panose="05000000000000000000" pitchFamily="2" charset="2"/>
              </a:rPr>
              <a:t>4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800" u="sng" dirty="0">
              <a:latin typeface="Oswald" panose="020B0604020202020204" charset="0"/>
            </a:endParaRPr>
          </a:p>
        </p:txBody>
      </p:sp>
      <p:sp>
        <p:nvSpPr>
          <p:cNvPr id="21" name="Explosion 2 20"/>
          <p:cNvSpPr/>
          <p:nvPr/>
        </p:nvSpPr>
        <p:spPr>
          <a:xfrm>
            <a:off x="252663" y="1167062"/>
            <a:ext cx="3007895" cy="3110163"/>
          </a:xfrm>
          <a:prstGeom prst="irregularSeal2">
            <a:avLst/>
          </a:prstGeom>
          <a:solidFill>
            <a:srgbClr val="FF9900"/>
          </a:solidFill>
          <a:ln w="4762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It is always the same!</a:t>
            </a:r>
          </a:p>
        </p:txBody>
      </p:sp>
    </p:spTree>
    <p:extLst>
      <p:ext uri="{BB962C8B-B14F-4D97-AF65-F5344CB8AC3E}">
        <p14:creationId xmlns:p14="http://schemas.microsoft.com/office/powerpoint/2010/main" val="4150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Why is the pH of H</a:t>
            </a:r>
            <a:r>
              <a:rPr lang="en-US" altLang="en-US" sz="3600" u="sng" baseline="-25000" dirty="0">
                <a:solidFill>
                  <a:srgbClr val="FF9900"/>
                </a:solidFill>
              </a:rPr>
              <a:t>2</a:t>
            </a:r>
            <a:r>
              <a:rPr lang="en-US" altLang="en-US" sz="3600" u="sng" dirty="0">
                <a:solidFill>
                  <a:srgbClr val="FF9900"/>
                </a:solidFill>
              </a:rPr>
              <a:t>O equal to 7?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0" y="1203158"/>
                <a:ext cx="9144000" cy="39403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2860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609600" indent="-609600" eaLnBrk="1" hangingPunct="1"/>
                <a:r>
                  <a:rPr lang="en-US" altLang="en-US" b="1" dirty="0">
                    <a:latin typeface="Oswald" panose="020B0604020202020204" charset="0"/>
                  </a:rPr>
                  <a:t>Because water dissociates! </a:t>
                </a:r>
              </a:p>
              <a:p>
                <a:pPr marL="609600" indent="-609600" eaLnBrk="1" hangingPunct="1"/>
                <a:r>
                  <a:rPr lang="en-US" altLang="en-US" b="1" dirty="0">
                    <a:latin typeface="Oswald" panose="020B0604020202020204" charset="0"/>
                  </a:rPr>
                  <a:t>It “self ionizes” – not much…but it does!</a:t>
                </a:r>
              </a:p>
              <a:p>
                <a:pPr marL="609600" indent="-609600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 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+  </m:t>
                      </m:r>
                      <m:sSubSup>
                        <m:sSub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b="0" i="1" dirty="0">
                  <a:ea typeface="Cambria Math" panose="02040503050406030204" pitchFamily="18" charset="0"/>
                </a:endParaRPr>
              </a:p>
              <a:p>
                <a:pPr marL="609600" indent="-609600" eaLnBrk="1" hangingPunct="1"/>
                <a:r>
                  <a:rPr lang="en-US" altLang="en-US" sz="2400" b="1" i="1" dirty="0">
                    <a:solidFill>
                      <a:srgbClr val="FF9900"/>
                    </a:solidFill>
                  </a:rPr>
                  <a:t>                                                  Conj. Acid    +   Conj. Base</a:t>
                </a:r>
              </a:p>
              <a:p>
                <a:pPr marL="609600" indent="-609600" eaLnBrk="1" hangingPunct="1"/>
                <a:endParaRPr lang="en-US" altLang="en-US" dirty="0"/>
              </a:p>
              <a:p>
                <a:pPr marL="609600" marR="0" lvl="0" indent="-6096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03158"/>
                <a:ext cx="9144000" cy="3940341"/>
              </a:xfrm>
              <a:prstGeom prst="rect">
                <a:avLst/>
              </a:prstGeom>
              <a:blipFill>
                <a:blip r:embed="rId3"/>
                <a:stretch>
                  <a:fillRect t="-216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944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Back to Equilibrium Chapter!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0" y="1203158"/>
                <a:ext cx="9144000" cy="39403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2860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609600" indent="-609600" eaLnBrk="1" hangingPunct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 </m:t>
                      </m:r>
                      <m:sSub>
                        <m:sSub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+  </m:t>
                      </m:r>
                      <m:sSubSup>
                        <m:sSubSupPr>
                          <m:ctrlP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e>
                        <m:sub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alt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en-US" alt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dirty="0"/>
              </a:p>
              <a:p>
                <a:pPr marL="609600" indent="-609600" algn="l" eaLnBrk="1" hangingPunct="1"/>
                <a:r>
                  <a:rPr lang="en-US" altLang="en-US" sz="2400" b="1" i="1" dirty="0">
                    <a:solidFill>
                      <a:srgbClr val="FF9900"/>
                    </a:solidFill>
                  </a:rPr>
                  <a:t>                                                  Conj. Acid    +   Conj. Base</a:t>
                </a:r>
              </a:p>
              <a:p>
                <a:pPr indent="-609600" eaLnBrk="1" hangingPunct="1"/>
                <a:r>
                  <a:rPr lang="en-US" altLang="en-US" sz="2800" b="1" dirty="0">
                    <a:latin typeface="Oswald" panose="020B0604020202020204" charset="0"/>
                  </a:rPr>
                  <a:t>pH is a measure of ion concentration…</a:t>
                </a:r>
              </a:p>
              <a:p>
                <a:pPr indent="-609600" eaLnBrk="1" hangingPunct="1"/>
                <a:r>
                  <a:rPr lang="en-US" altLang="en-US" sz="2800" b="1" dirty="0">
                    <a:latin typeface="Oswald" panose="020B0604020202020204" charset="0"/>
                  </a:rPr>
                  <a:t>Dissociation is a reversible reaction… </a:t>
                </a:r>
              </a:p>
              <a:p>
                <a:pPr indent="-609600" eaLnBrk="1" hangingPunct="1"/>
                <a:r>
                  <a:rPr lang="en-US" altLang="en-US" sz="2800" b="1" dirty="0">
                    <a:latin typeface="Oswald" panose="020B0604020202020204" charset="0"/>
                  </a:rPr>
                  <a:t>So how do we find the [  ] of ions at equilibrium????</a:t>
                </a:r>
              </a:p>
              <a:p>
                <a:pPr indent="-609600" eaLnBrk="1" hangingPunct="1"/>
                <a:r>
                  <a:rPr lang="en-US" altLang="en-US" sz="4000" b="1" dirty="0">
                    <a:solidFill>
                      <a:srgbClr val="3796BF"/>
                    </a:solidFill>
                    <a:latin typeface="Oswald" panose="020B0604020202020204" charset="0"/>
                  </a:rPr>
                  <a:t>Equilibrium expressions!</a:t>
                </a:r>
              </a:p>
              <a:p>
                <a:pPr marL="609600" indent="-609600" eaLnBrk="1" hangingPunct="1"/>
                <a:endParaRPr lang="en-US" altLang="en-US" dirty="0"/>
              </a:p>
              <a:p>
                <a:pPr marL="609600" marR="0" lvl="0" indent="-6096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en-US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03158"/>
                <a:ext cx="9144000" cy="39403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687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Self Ionization of Water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0" y="1081257"/>
                <a:ext cx="9144000" cy="37729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80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40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ctr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5pPr>
                <a:lvl6pPr marL="22860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ctr" rtl="0" fontAlgn="base">
                  <a:spcBef>
                    <a:spcPct val="20000"/>
                  </a:spcBef>
                  <a:spcAft>
                    <a:spcPct val="0"/>
                  </a:spcAft>
                  <a:buNone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609600" indent="-609600" eaLnBrk="1" hangingPunct="1"/>
                <a:r>
                  <a:rPr lang="en-US" altLang="en-US" b="1" dirty="0">
                    <a:solidFill>
                      <a:srgbClr val="3796BF"/>
                    </a:solidFill>
                  </a:rPr>
                  <a:t>What is the equilibrium expression for water?</a:t>
                </a:r>
                <a:br>
                  <a:rPr lang="en-US" altLang="en-US" b="1" dirty="0">
                    <a:solidFill>
                      <a:srgbClr val="3796BF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i="1">
                          <a:latin typeface="Cambria Math" panose="02040503050406030204" pitchFamily="18" charset="0"/>
                        </a:rPr>
                        <m:t>+ 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</m:sSub>
                      <m:r>
                        <a:rPr lang="en-US" altLang="en-US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↔   </m:t>
                      </m:r>
                      <m:sSub>
                        <m:sSubPr>
                          <m:ctrlP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Sup>
                        <m:sSubSupPr>
                          <m:ctrlP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+  </m:t>
                      </m:r>
                      <m:sSubSup>
                        <m:sSubSupPr>
                          <m:ctrlP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𝑂𝐻</m:t>
                          </m:r>
                        </m:e>
                        <m:sub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𝑎𝑞</m:t>
                          </m:r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b>
                        <m:sup>
                          <m:r>
                            <a:rPr lang="en-US" alt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en-US" alt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en-US" dirty="0">
                  <a:ea typeface="Cambria Math" panose="02040503050406030204" pitchFamily="18" charset="0"/>
                </a:endParaRPr>
              </a:p>
              <a:p>
                <a:pPr marL="609600" indent="-609600" eaLnBrk="1" hangingPunct="1"/>
                <a:r>
                  <a:rPr lang="en-US" altLang="en-US" b="1" dirty="0"/>
                  <a:t>K</a:t>
                </a:r>
                <a:r>
                  <a:rPr lang="en-US" altLang="en-US" b="1" baseline="-25000" dirty="0"/>
                  <a:t>w</a:t>
                </a:r>
                <a:r>
                  <a:rPr lang="en-US" altLang="en-US" b="1" dirty="0"/>
                  <a:t> = [H</a:t>
                </a:r>
                <a:r>
                  <a:rPr lang="en-US" altLang="en-US" b="1" baseline="-25000" dirty="0"/>
                  <a:t>3</a:t>
                </a:r>
                <a:r>
                  <a:rPr lang="en-US" altLang="en-US" b="1" dirty="0"/>
                  <a:t>O</a:t>
                </a:r>
                <a:r>
                  <a:rPr lang="en-US" altLang="en-US" b="1" baseline="30000" dirty="0"/>
                  <a:t>+</a:t>
                </a:r>
                <a:r>
                  <a:rPr lang="en-US" altLang="en-US" b="1" dirty="0"/>
                  <a:t>][OH</a:t>
                </a:r>
                <a:r>
                  <a:rPr lang="en-US" altLang="en-US" b="1" baseline="30000" dirty="0"/>
                  <a:t>-</a:t>
                </a:r>
                <a:r>
                  <a:rPr lang="en-US" altLang="en-US" b="1" dirty="0"/>
                  <a:t>]</a:t>
                </a:r>
              </a:p>
              <a:p>
                <a:pPr marL="609600" indent="-609600" eaLnBrk="1" hangingPunct="1"/>
                <a:endParaRPr lang="en-US" altLang="en-US" sz="1800" dirty="0"/>
              </a:p>
              <a:p>
                <a:pPr marL="609600" indent="-609600" eaLnBrk="1" hangingPunct="1"/>
                <a:r>
                  <a:rPr lang="en-US" altLang="en-US" b="1" u="sng" dirty="0">
                    <a:latin typeface="Oswald" panose="020B0604020202020204" charset="0"/>
                  </a:rPr>
                  <a:t>Remember!</a:t>
                </a:r>
                <a:endParaRPr lang="en-US" altLang="en-US" b="1" dirty="0">
                  <a:latin typeface="Oswald" panose="020B0604020202020204" charset="0"/>
                </a:endParaRPr>
              </a:p>
              <a:p>
                <a:pPr marL="609600" indent="-609600" eaLnBrk="1" hangingPunct="1"/>
                <a:r>
                  <a:rPr lang="en-US" altLang="en-US" sz="2800" dirty="0"/>
                  <a:t>Pure liquids aren’t included in equilibrium expressions! </a:t>
                </a:r>
              </a:p>
              <a:p>
                <a:pPr marL="609600" indent="-609600" eaLnBrk="1" hangingPunct="1"/>
                <a:endParaRPr lang="en-US" altLang="en-US" dirty="0"/>
              </a:p>
              <a:p>
                <a:pPr marL="609600" indent="-609600" eaLnBrk="1" hangingPunct="1"/>
                <a:endParaRPr lang="en-US" altLang="en-US" dirty="0"/>
              </a:p>
              <a:p>
                <a:pPr marL="609600" indent="-609600" eaLnBrk="1" hangingPunct="1"/>
                <a:endParaRPr kumimoji="0" lang="en-US" altLang="en-US" b="0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</a:endParaRPr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081257"/>
                <a:ext cx="9144000" cy="3772934"/>
              </a:xfrm>
              <a:prstGeom prst="rect">
                <a:avLst/>
              </a:prstGeom>
              <a:blipFill>
                <a:blip r:embed="rId3"/>
                <a:stretch>
                  <a:fillRect l="-800" t="-2100" r="-8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321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Self Ionization of Water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2282" y="1035778"/>
            <a:ext cx="8913202" cy="3190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3200" dirty="0">
                <a:latin typeface="Oswald" panose="020B0604020202020204" charset="0"/>
              </a:rPr>
              <a:t>[H</a:t>
            </a:r>
            <a:r>
              <a:rPr lang="en-US" altLang="en-US" sz="3200" baseline="-25000" dirty="0">
                <a:latin typeface="Oswald" panose="020B0604020202020204" charset="0"/>
              </a:rPr>
              <a:t>3</a:t>
            </a:r>
            <a:r>
              <a:rPr lang="en-US" altLang="en-US" sz="3200" dirty="0">
                <a:latin typeface="Oswald" panose="020B0604020202020204" charset="0"/>
              </a:rPr>
              <a:t>O</a:t>
            </a:r>
            <a:r>
              <a:rPr lang="en-US" altLang="en-US" sz="3200" baseline="30000" dirty="0">
                <a:latin typeface="Oswald" panose="020B0604020202020204" charset="0"/>
              </a:rPr>
              <a:t>+</a:t>
            </a:r>
            <a:r>
              <a:rPr lang="en-US" altLang="en-US" sz="3200" dirty="0">
                <a:latin typeface="Oswald" panose="020B0604020202020204" charset="0"/>
              </a:rPr>
              <a:t>] and [OH</a:t>
            </a:r>
            <a:r>
              <a:rPr lang="en-US" altLang="en-US" sz="3200" baseline="30000" dirty="0">
                <a:latin typeface="Oswald" panose="020B0604020202020204" charset="0"/>
              </a:rPr>
              <a:t>-</a:t>
            </a:r>
            <a:r>
              <a:rPr lang="en-US" altLang="en-US" sz="3200" dirty="0">
                <a:latin typeface="Oswald" panose="020B0604020202020204" charset="0"/>
              </a:rPr>
              <a:t>] are </a:t>
            </a:r>
            <a:r>
              <a:rPr lang="en-US" altLang="en-US" sz="3200" u="sng" dirty="0">
                <a:latin typeface="Oswald" panose="020B0604020202020204" charset="0"/>
              </a:rPr>
              <a:t>both</a:t>
            </a:r>
            <a:r>
              <a:rPr lang="en-US" altLang="en-US" sz="3200" dirty="0">
                <a:latin typeface="Oswald" panose="020B0604020202020204" charset="0"/>
              </a:rPr>
              <a:t> equal to </a:t>
            </a:r>
            <a:br>
              <a:rPr lang="en-US" altLang="en-US" sz="3200" dirty="0">
                <a:latin typeface="Oswald" panose="020B0604020202020204" charset="0"/>
              </a:rPr>
            </a:br>
            <a:r>
              <a:rPr lang="en-US" altLang="en-US" sz="3200" dirty="0">
                <a:latin typeface="Oswald" panose="020B0604020202020204" charset="0"/>
              </a:rPr>
              <a:t>1.0x10</a:t>
            </a:r>
            <a:r>
              <a:rPr lang="en-US" altLang="en-US" sz="3200" baseline="30000" dirty="0">
                <a:latin typeface="Oswald" panose="020B0604020202020204" charset="0"/>
              </a:rPr>
              <a:t>-7 </a:t>
            </a:r>
            <a:r>
              <a:rPr lang="en-US" altLang="en-US" sz="3200" dirty="0">
                <a:latin typeface="Oswald" panose="020B0604020202020204" charset="0"/>
              </a:rPr>
              <a:t>M at 25</a:t>
            </a:r>
            <a:r>
              <a:rPr lang="en-US" altLang="en-US" sz="3200" baseline="30000" dirty="0">
                <a:latin typeface="Oswald" panose="020B0604020202020204" charset="0"/>
              </a:rPr>
              <a:t>o</a:t>
            </a:r>
            <a:r>
              <a:rPr lang="en-US" altLang="en-US" sz="3200" dirty="0">
                <a:latin typeface="Oswald" panose="020B0604020202020204" charset="0"/>
              </a:rPr>
              <a:t>C.</a:t>
            </a:r>
          </a:p>
          <a:p>
            <a:pPr marL="609600" indent="-609600" eaLnBrk="1" hangingPunct="1">
              <a:buFont typeface="Arial" panose="020B0604020202020204" pitchFamily="34" charset="0"/>
              <a:buChar char="•"/>
            </a:pPr>
            <a:endParaRPr lang="en-US" altLang="en-US" sz="3600" dirty="0"/>
          </a:p>
          <a:p>
            <a:pPr marL="609600" indent="-609600" algn="ctr"/>
            <a:r>
              <a:rPr lang="en-US" altLang="en-US" sz="4400" dirty="0"/>
              <a:t>K</a:t>
            </a:r>
            <a:r>
              <a:rPr lang="en-US" altLang="en-US" sz="4400" baseline="-25000" dirty="0"/>
              <a:t>w</a:t>
            </a:r>
            <a:r>
              <a:rPr lang="en-US" altLang="en-US" sz="4400" dirty="0"/>
              <a:t> = </a:t>
            </a:r>
            <a:r>
              <a:rPr lang="en-US" altLang="en-US" sz="4400" dirty="0">
                <a:solidFill>
                  <a:srgbClr val="FF9900"/>
                </a:solidFill>
              </a:rPr>
              <a:t>[H</a:t>
            </a:r>
            <a:r>
              <a:rPr lang="en-US" altLang="en-US" sz="4400" baseline="-25000" dirty="0">
                <a:solidFill>
                  <a:srgbClr val="FF9900"/>
                </a:solidFill>
              </a:rPr>
              <a:t>3</a:t>
            </a:r>
            <a:r>
              <a:rPr lang="en-US" altLang="en-US" sz="4400" dirty="0">
                <a:solidFill>
                  <a:srgbClr val="FF9900"/>
                </a:solidFill>
              </a:rPr>
              <a:t>O</a:t>
            </a:r>
            <a:r>
              <a:rPr lang="en-US" altLang="en-US" sz="4400" baseline="30000" dirty="0">
                <a:solidFill>
                  <a:srgbClr val="FF9900"/>
                </a:solidFill>
              </a:rPr>
              <a:t>+</a:t>
            </a:r>
            <a:r>
              <a:rPr lang="en-US" altLang="en-US" sz="4400" dirty="0">
                <a:solidFill>
                  <a:srgbClr val="FF9900"/>
                </a:solidFill>
              </a:rPr>
              <a:t>] </a:t>
            </a:r>
            <a:r>
              <a:rPr lang="en-US" altLang="en-US" sz="4400" dirty="0">
                <a:solidFill>
                  <a:srgbClr val="3796BF"/>
                </a:solidFill>
              </a:rPr>
              <a:t>[OH</a:t>
            </a:r>
            <a:r>
              <a:rPr lang="en-US" altLang="en-US" sz="4400" baseline="30000" dirty="0">
                <a:solidFill>
                  <a:srgbClr val="3796BF"/>
                </a:solidFill>
              </a:rPr>
              <a:t>-</a:t>
            </a:r>
            <a:r>
              <a:rPr lang="en-US" altLang="en-US" sz="4400" dirty="0">
                <a:solidFill>
                  <a:srgbClr val="3796BF"/>
                </a:solidFill>
              </a:rPr>
              <a:t>]</a:t>
            </a:r>
          </a:p>
          <a:p>
            <a:pPr marL="609600" indent="-609600" algn="ctr"/>
            <a:endParaRPr lang="en-US" altLang="en-US" sz="2000" baseline="-25000" dirty="0"/>
          </a:p>
          <a:p>
            <a:pPr marL="609600" indent="-609600" algn="ctr"/>
            <a:r>
              <a:rPr lang="en-US" altLang="en-US" sz="4000" dirty="0"/>
              <a:t>1.0x10</a:t>
            </a:r>
            <a:r>
              <a:rPr lang="en-US" altLang="en-US" sz="4000" baseline="30000" dirty="0"/>
              <a:t>-14</a:t>
            </a:r>
            <a:r>
              <a:rPr lang="en-US" altLang="en-US" sz="4400" dirty="0"/>
              <a:t> = </a:t>
            </a:r>
            <a:r>
              <a:rPr lang="en-US" altLang="en-US" sz="4000" dirty="0">
                <a:solidFill>
                  <a:srgbClr val="FF9900"/>
                </a:solidFill>
              </a:rPr>
              <a:t>[1.0x10</a:t>
            </a:r>
            <a:r>
              <a:rPr lang="en-US" altLang="en-US" sz="4000" baseline="30000" dirty="0">
                <a:solidFill>
                  <a:srgbClr val="FF9900"/>
                </a:solidFill>
              </a:rPr>
              <a:t>-7</a:t>
            </a:r>
            <a:r>
              <a:rPr lang="en-US" altLang="en-US" sz="4000" dirty="0">
                <a:solidFill>
                  <a:srgbClr val="FF9900"/>
                </a:solidFill>
              </a:rPr>
              <a:t>]</a:t>
            </a:r>
            <a:r>
              <a:rPr lang="en-US" altLang="en-US" sz="4000" baseline="30000" dirty="0">
                <a:solidFill>
                  <a:srgbClr val="FF9900"/>
                </a:solidFill>
              </a:rPr>
              <a:t> </a:t>
            </a:r>
            <a:r>
              <a:rPr lang="en-US" altLang="en-US" sz="4000" dirty="0"/>
              <a:t>x </a:t>
            </a:r>
            <a:r>
              <a:rPr lang="en-US" altLang="en-US" sz="4000" dirty="0">
                <a:solidFill>
                  <a:srgbClr val="3796BF"/>
                </a:solidFill>
              </a:rPr>
              <a:t>[1.0x10</a:t>
            </a:r>
            <a:r>
              <a:rPr lang="en-US" altLang="en-US" sz="4000" baseline="30000" dirty="0">
                <a:solidFill>
                  <a:srgbClr val="3796BF"/>
                </a:solidFill>
              </a:rPr>
              <a:t>-7</a:t>
            </a:r>
            <a:r>
              <a:rPr lang="en-US" altLang="en-US" sz="4000" dirty="0">
                <a:solidFill>
                  <a:srgbClr val="3796BF"/>
                </a:solidFill>
              </a:rPr>
              <a:t>]</a:t>
            </a:r>
            <a:endParaRPr lang="en-US" altLang="en-US" sz="4400" dirty="0"/>
          </a:p>
        </p:txBody>
      </p:sp>
      <p:sp>
        <p:nvSpPr>
          <p:cNvPr id="8" name="Explosion 1 7"/>
          <p:cNvSpPr/>
          <p:nvPr/>
        </p:nvSpPr>
        <p:spPr>
          <a:xfrm>
            <a:off x="5570621" y="872359"/>
            <a:ext cx="3573379" cy="1743565"/>
          </a:xfrm>
          <a:prstGeom prst="irregularSeal1">
            <a:avLst/>
          </a:prstGeom>
          <a:solidFill>
            <a:srgbClr val="FF9900"/>
          </a:solidFill>
          <a:ln w="47625"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+mj-lt"/>
              </a:rPr>
              <a:t>NOTICE ANYTHING???</a:t>
            </a:r>
          </a:p>
        </p:txBody>
      </p:sp>
    </p:spTree>
    <p:extLst>
      <p:ext uri="{BB962C8B-B14F-4D97-AF65-F5344CB8AC3E}">
        <p14:creationId xmlns:p14="http://schemas.microsoft.com/office/powerpoint/2010/main" val="162071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Self Ionization of Water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872359"/>
            <a:ext cx="9133490" cy="40831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 algn="ctr"/>
            <a:r>
              <a:rPr lang="en-US" altLang="en-US" sz="2800" dirty="0"/>
              <a:t>K</a:t>
            </a:r>
            <a:r>
              <a:rPr lang="en-US" altLang="en-US" sz="2800" baseline="-25000" dirty="0"/>
              <a:t>w</a:t>
            </a:r>
            <a:r>
              <a:rPr lang="en-US" altLang="en-US" sz="2800" dirty="0"/>
              <a:t> = </a:t>
            </a:r>
            <a:r>
              <a:rPr lang="en-US" altLang="en-US" sz="2800" dirty="0">
                <a:solidFill>
                  <a:srgbClr val="FF9900"/>
                </a:solidFill>
              </a:rPr>
              <a:t>[H</a:t>
            </a:r>
            <a:r>
              <a:rPr lang="en-US" altLang="en-US" sz="2800" baseline="-25000" dirty="0">
                <a:solidFill>
                  <a:srgbClr val="FF9900"/>
                </a:solidFill>
              </a:rPr>
              <a:t>3</a:t>
            </a:r>
            <a:r>
              <a:rPr lang="en-US" altLang="en-US" sz="2800" dirty="0">
                <a:solidFill>
                  <a:srgbClr val="FF9900"/>
                </a:solidFill>
              </a:rPr>
              <a:t>O</a:t>
            </a:r>
            <a:r>
              <a:rPr lang="en-US" altLang="en-US" sz="2800" baseline="30000" dirty="0">
                <a:solidFill>
                  <a:srgbClr val="FF9900"/>
                </a:solidFill>
              </a:rPr>
              <a:t>+</a:t>
            </a:r>
            <a:r>
              <a:rPr lang="en-US" altLang="en-US" sz="2800" dirty="0">
                <a:solidFill>
                  <a:srgbClr val="FF9900"/>
                </a:solidFill>
              </a:rPr>
              <a:t>] </a:t>
            </a:r>
            <a:r>
              <a:rPr lang="en-US" altLang="en-US" sz="2800" dirty="0">
                <a:solidFill>
                  <a:srgbClr val="3796BF"/>
                </a:solidFill>
              </a:rPr>
              <a:t>[OH</a:t>
            </a:r>
            <a:r>
              <a:rPr lang="en-US" altLang="en-US" sz="2800" baseline="30000" dirty="0">
                <a:solidFill>
                  <a:srgbClr val="3796BF"/>
                </a:solidFill>
              </a:rPr>
              <a:t>-</a:t>
            </a:r>
            <a:r>
              <a:rPr lang="en-US" altLang="en-US" sz="2800" dirty="0">
                <a:solidFill>
                  <a:srgbClr val="3796BF"/>
                </a:solidFill>
              </a:rPr>
              <a:t>]</a:t>
            </a:r>
          </a:p>
          <a:p>
            <a:pPr marL="609600" indent="-609600" algn="ctr"/>
            <a:endParaRPr lang="en-US" altLang="en-US" sz="1100" baseline="-25000" dirty="0"/>
          </a:p>
          <a:p>
            <a:pPr marL="609600" indent="-609600" algn="ctr"/>
            <a:r>
              <a:rPr lang="en-US" altLang="en-US" sz="2400" dirty="0"/>
              <a:t>1.0x10</a:t>
            </a:r>
            <a:r>
              <a:rPr lang="en-US" altLang="en-US" sz="2400" baseline="30000" dirty="0"/>
              <a:t>-14</a:t>
            </a:r>
            <a:r>
              <a:rPr lang="en-US" altLang="en-US" sz="2800" dirty="0"/>
              <a:t> = </a:t>
            </a:r>
            <a:r>
              <a:rPr lang="en-US" altLang="en-US" sz="2400" dirty="0">
                <a:solidFill>
                  <a:srgbClr val="FF9900"/>
                </a:solidFill>
              </a:rPr>
              <a:t>[1.0x10</a:t>
            </a:r>
            <a:r>
              <a:rPr lang="en-US" altLang="en-US" sz="2400" baseline="30000" dirty="0">
                <a:solidFill>
                  <a:srgbClr val="FF9900"/>
                </a:solidFill>
              </a:rPr>
              <a:t>-7</a:t>
            </a:r>
            <a:r>
              <a:rPr lang="en-US" altLang="en-US" sz="2400" dirty="0">
                <a:solidFill>
                  <a:srgbClr val="FF9900"/>
                </a:solidFill>
              </a:rPr>
              <a:t>]</a:t>
            </a:r>
            <a:r>
              <a:rPr lang="en-US" altLang="en-US" sz="2400" baseline="30000" dirty="0">
                <a:solidFill>
                  <a:srgbClr val="FF9900"/>
                </a:solidFill>
              </a:rPr>
              <a:t> </a:t>
            </a:r>
            <a:r>
              <a:rPr lang="en-US" altLang="en-US" sz="2400" dirty="0"/>
              <a:t>x </a:t>
            </a:r>
            <a:r>
              <a:rPr lang="en-US" altLang="en-US" sz="2400" dirty="0">
                <a:solidFill>
                  <a:srgbClr val="3796BF"/>
                </a:solidFill>
              </a:rPr>
              <a:t>[1.0x10</a:t>
            </a:r>
            <a:r>
              <a:rPr lang="en-US" altLang="en-US" sz="2400" baseline="30000" dirty="0">
                <a:solidFill>
                  <a:srgbClr val="3796BF"/>
                </a:solidFill>
              </a:rPr>
              <a:t>-7</a:t>
            </a:r>
            <a:r>
              <a:rPr lang="en-US" altLang="en-US" sz="2400" dirty="0">
                <a:solidFill>
                  <a:srgbClr val="3796BF"/>
                </a:solidFill>
              </a:rPr>
              <a:t>]</a:t>
            </a:r>
          </a:p>
          <a:p>
            <a:pPr marL="609600" indent="-609600" algn="ctr"/>
            <a:endParaRPr lang="en-US" altLang="en-US" sz="1200" dirty="0">
              <a:solidFill>
                <a:srgbClr val="3796BF"/>
              </a:solidFill>
            </a:endParaRPr>
          </a:p>
          <a:p>
            <a:pPr algn="ctr"/>
            <a:r>
              <a:rPr lang="en-US" altLang="en-US" sz="2800" dirty="0"/>
              <a:t>The concentration of [H</a:t>
            </a:r>
            <a:r>
              <a:rPr lang="en-US" altLang="en-US" sz="2800" baseline="-25000" dirty="0"/>
              <a:t>3</a:t>
            </a:r>
            <a:r>
              <a:rPr lang="en-US" altLang="en-US" sz="2800" dirty="0"/>
              <a:t>O</a:t>
            </a:r>
            <a:r>
              <a:rPr lang="en-US" altLang="en-US" sz="2800" baseline="30000" dirty="0"/>
              <a:t>+</a:t>
            </a:r>
            <a:r>
              <a:rPr lang="en-US" altLang="en-US" sz="2800" dirty="0"/>
              <a:t>] and [OH</a:t>
            </a:r>
            <a:r>
              <a:rPr lang="en-US" altLang="en-US" sz="2800" baseline="30000" dirty="0"/>
              <a:t>-</a:t>
            </a:r>
            <a:r>
              <a:rPr lang="en-US" altLang="en-US" sz="2800" dirty="0"/>
              <a:t>] are equal…</a:t>
            </a:r>
          </a:p>
          <a:p>
            <a:pPr algn="ctr"/>
            <a:r>
              <a:rPr lang="en-US" altLang="en-US" sz="2800" b="1" dirty="0">
                <a:latin typeface="Oswald" panose="020B0604020202020204" charset="0"/>
              </a:rPr>
              <a:t>So it is neutral!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endParaRPr lang="en-US" sz="1600" dirty="0"/>
          </a:p>
          <a:p>
            <a:r>
              <a:rPr lang="en-US" sz="2800" b="1" u="sng" dirty="0">
                <a:latin typeface="Oswald" panose="020B0604020202020204" charset="0"/>
              </a:rPr>
              <a:t>Also</a:t>
            </a:r>
            <a:r>
              <a:rPr lang="en-US" sz="2800" dirty="0">
                <a:latin typeface="Oswald" panose="020B0604020202020204" charset="0"/>
              </a:rPr>
              <a:t> - </a:t>
            </a:r>
            <a:r>
              <a:rPr lang="en-US" sz="2800" dirty="0"/>
              <a:t>The pH and the pOH of any aqueous solution are related through the K</a:t>
            </a:r>
            <a:r>
              <a:rPr lang="en-US" sz="2800" baseline="-25000" dirty="0"/>
              <a:t>w</a:t>
            </a:r>
            <a:r>
              <a:rPr lang="en-US" sz="2800" dirty="0"/>
              <a:t>. That’s why if you know one you can find the other! And why they add to 14…look at the exponents!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6169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olved: Calculate the pH of neutral water at three different tempe... |  Chegg.com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88" y="726444"/>
            <a:ext cx="6926411" cy="4417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Self Ionization of Water</a:t>
            </a:r>
          </a:p>
        </p:txBody>
      </p:sp>
    </p:spTree>
    <p:extLst>
      <p:ext uri="{BB962C8B-B14F-4D97-AF65-F5344CB8AC3E}">
        <p14:creationId xmlns:p14="http://schemas.microsoft.com/office/powerpoint/2010/main" val="24032599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609600" indent="-609600" algn="r" eaLnBrk="1" hangingPunct="1"/>
            <a:r>
              <a:rPr lang="en-US" altLang="en-US" sz="3600" u="sng" dirty="0">
                <a:solidFill>
                  <a:srgbClr val="FF9900"/>
                </a:solidFill>
              </a:rPr>
              <a:t>Self Ionization of Water</a:t>
            </a:r>
          </a:p>
        </p:txBody>
      </p:sp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-1" y="1112639"/>
            <a:ext cx="5687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en-US" altLang="en-US" sz="2800" b="1" u="sng" dirty="0">
                <a:latin typeface="Oswald" panose="020B0604020202020204" charset="0"/>
              </a:rPr>
              <a:t>Temperature Dependent </a:t>
            </a:r>
            <a:endParaRPr lang="en-US" altLang="en-US" sz="2800" b="1" dirty="0">
              <a:latin typeface="Oswald" panose="020B0604020202020204" charset="0"/>
            </a:endParaRPr>
          </a:p>
          <a:p>
            <a:pPr marL="34925" indent="-34925"/>
            <a:r>
              <a:rPr lang="en-US" altLang="en-US" sz="2000" dirty="0"/>
              <a:t>The Kw changes based on temperature. </a:t>
            </a:r>
            <a:br>
              <a:rPr lang="en-US" altLang="en-US" sz="2000" dirty="0"/>
            </a:br>
            <a:r>
              <a:rPr lang="en-US" altLang="en-US" sz="2000" dirty="0"/>
              <a:t>In our practice problems we are always assuming it is at 25°C unless told otherwise. </a:t>
            </a:r>
          </a:p>
          <a:p>
            <a:pPr marL="34925" indent="-34925"/>
            <a:endParaRPr lang="en-US" altLang="en-US" sz="2000" b="1" dirty="0">
              <a:latin typeface="Oswald" panose="020B0604020202020204" charset="0"/>
            </a:endParaRPr>
          </a:p>
          <a:p>
            <a:pPr marL="34925" indent="-34925"/>
            <a:r>
              <a:rPr lang="en-US" altLang="en-US" sz="2000" b="1" u="sng" dirty="0">
                <a:latin typeface="Oswald" panose="020B0604020202020204" charset="0"/>
              </a:rPr>
              <a:t>THINK!</a:t>
            </a:r>
            <a:r>
              <a:rPr lang="en-US" altLang="en-US" sz="2000" b="1" dirty="0">
                <a:latin typeface="Oswald" panose="020B0604020202020204" charset="0"/>
              </a:rPr>
              <a:t> </a:t>
            </a:r>
            <a:br>
              <a:rPr lang="en-US" altLang="en-US" sz="2000" b="1" dirty="0">
                <a:latin typeface="Oswald" panose="020B0604020202020204" charset="0"/>
              </a:rPr>
            </a:br>
            <a:r>
              <a:rPr lang="en-US" altLang="en-US" sz="2000" dirty="0">
                <a:latin typeface="+mj-lt"/>
              </a:rPr>
              <a:t>pH of water decreases as temperature increases </a:t>
            </a:r>
            <a:r>
              <a:rPr lang="en-US" altLang="en-US" sz="2000" b="1" i="1" u="sng" dirty="0">
                <a:latin typeface="+mj-lt"/>
              </a:rPr>
              <a:t>BUT</a:t>
            </a:r>
            <a:r>
              <a:rPr lang="en-US" altLang="en-US" sz="2000" dirty="0">
                <a:latin typeface="+mj-lt"/>
              </a:rPr>
              <a:t> that does </a:t>
            </a:r>
            <a:r>
              <a:rPr lang="en-US" altLang="en-US" sz="2000" u="sng" dirty="0">
                <a:latin typeface="+mj-lt"/>
              </a:rPr>
              <a:t>not</a:t>
            </a:r>
            <a:r>
              <a:rPr lang="en-US" altLang="en-US" sz="2000" dirty="0">
                <a:latin typeface="+mj-lt"/>
              </a:rPr>
              <a:t> mean it is “acidic” – there is STILL [H+] = [OH-], it’s just that the number we call “neutral” and the concentrations of ions at that temp is different than when at 25°C, pH 7. </a:t>
            </a:r>
            <a:r>
              <a:rPr lang="en-US" altLang="en-US" sz="2000" b="1" i="1" u="sng" dirty="0">
                <a:solidFill>
                  <a:srgbClr val="0070C0"/>
                </a:solidFill>
                <a:latin typeface="+mj-lt"/>
              </a:rPr>
              <a:t>A neutral pH is only 7 at 25° !!!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pic>
        <p:nvPicPr>
          <p:cNvPr id="1026" name="Picture 2" descr="Solved: Calculate the pH of neutral water at three different tempe... |  Chegg.com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908" y="844181"/>
            <a:ext cx="3678699" cy="234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82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3705726" y="54100"/>
            <a:ext cx="5438274" cy="6790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K</a:t>
            </a:r>
            <a:r>
              <a:rPr lang="en" baseline="-25000" dirty="0"/>
              <a:t>w</a:t>
            </a:r>
            <a:r>
              <a:rPr lang="en" dirty="0"/>
              <a:t> Calculations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804736" y="733102"/>
            <a:ext cx="7050505" cy="1261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dirty="0"/>
              <a:t> </a:t>
            </a:r>
            <a:r>
              <a:rPr lang="en-US" sz="2000" b="1" dirty="0"/>
              <a:t>What is the [H</a:t>
            </a:r>
            <a:r>
              <a:rPr lang="en-US" sz="2000" b="1" baseline="30000" dirty="0"/>
              <a:t>+</a:t>
            </a:r>
            <a:r>
              <a:rPr lang="en-US" sz="2000" b="1" dirty="0"/>
              <a:t>] in an aqueous solution with a hydroxide ion concentration of 0.001 M at 25 °C?</a:t>
            </a:r>
            <a:r>
              <a:rPr lang="en-US" altLang="en-US" sz="3200" b="1" dirty="0"/>
              <a:t> </a:t>
            </a:r>
          </a:p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2000" dirty="0"/>
              <a:t>(BTW…THIS ONLY WORKS FOR AQUEOUS AT 25</a:t>
            </a:r>
            <a:r>
              <a:rPr lang="en-US" sz="1800" dirty="0"/>
              <a:t> </a:t>
            </a:r>
            <a:r>
              <a:rPr lang="en-US" sz="2000" dirty="0"/>
              <a:t>°C)</a:t>
            </a:r>
            <a:endParaRPr lang="en-US" alt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94986"/>
            <a:ext cx="5510463" cy="23698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609600" indent="-609600" eaLnBrk="0" fontAlgn="base" hangingPunct="0">
              <a:spcBef>
                <a:spcPct val="20000"/>
              </a:spcBef>
              <a:spcAft>
                <a:spcPct val="0"/>
              </a:spcAft>
              <a:buClrTx/>
            </a:lvl1pPr>
          </a:lstStyle>
          <a:p>
            <a:pPr algn="ctr"/>
            <a:r>
              <a:rPr lang="en-US" altLang="en-US" sz="2800" dirty="0"/>
              <a:t>K</a:t>
            </a:r>
            <a:r>
              <a:rPr lang="en-US" altLang="en-US" sz="2800" baseline="-25000" dirty="0"/>
              <a:t>w</a:t>
            </a:r>
            <a:r>
              <a:rPr lang="en-US" altLang="en-US" sz="2800" dirty="0"/>
              <a:t> = </a:t>
            </a:r>
            <a:r>
              <a:rPr lang="en-US" altLang="en-US" sz="2800" dirty="0">
                <a:solidFill>
                  <a:srgbClr val="FF9900"/>
                </a:solidFill>
              </a:rPr>
              <a:t>[H</a:t>
            </a:r>
            <a:r>
              <a:rPr lang="en-US" altLang="en-US" sz="2800" baseline="30000" dirty="0">
                <a:solidFill>
                  <a:srgbClr val="FF9900"/>
                </a:solidFill>
              </a:rPr>
              <a:t>+</a:t>
            </a:r>
            <a:r>
              <a:rPr lang="en-US" altLang="en-US" sz="2800" dirty="0">
                <a:solidFill>
                  <a:srgbClr val="FF9900"/>
                </a:solidFill>
              </a:rPr>
              <a:t>] </a:t>
            </a:r>
            <a:r>
              <a:rPr lang="en-US" altLang="en-US" sz="2800" dirty="0">
                <a:solidFill>
                  <a:srgbClr val="3796BF"/>
                </a:solidFill>
              </a:rPr>
              <a:t>[OH</a:t>
            </a:r>
            <a:r>
              <a:rPr lang="en-US" altLang="en-US" sz="2800" baseline="30000" dirty="0">
                <a:solidFill>
                  <a:srgbClr val="3796BF"/>
                </a:solidFill>
              </a:rPr>
              <a:t>-</a:t>
            </a:r>
            <a:r>
              <a:rPr lang="en-US" altLang="en-US" sz="2800" dirty="0">
                <a:solidFill>
                  <a:srgbClr val="3796BF"/>
                </a:solidFill>
              </a:rPr>
              <a:t>]</a:t>
            </a:r>
          </a:p>
          <a:p>
            <a:pPr algn="ctr"/>
            <a:endParaRPr lang="en-US" altLang="en-US" sz="1600" b="1" dirty="0"/>
          </a:p>
          <a:p>
            <a:pPr algn="ctr"/>
            <a:r>
              <a:rPr lang="en-US" altLang="en-US" sz="3200" dirty="0"/>
              <a:t>1.0x10</a:t>
            </a:r>
            <a:r>
              <a:rPr lang="en-US" altLang="en-US" sz="3200" baseline="30000" dirty="0"/>
              <a:t>-14</a:t>
            </a:r>
            <a:r>
              <a:rPr lang="en-US" altLang="en-US" sz="3200" dirty="0"/>
              <a:t> = [H</a:t>
            </a:r>
            <a:r>
              <a:rPr lang="en-US" altLang="en-US" sz="3200" baseline="30000" dirty="0"/>
              <a:t>+</a:t>
            </a:r>
            <a:r>
              <a:rPr lang="en-US" altLang="en-US" sz="3200" dirty="0"/>
              <a:t>] [1.0 x 10</a:t>
            </a:r>
            <a:r>
              <a:rPr lang="en-US" altLang="en-US" sz="3200" baseline="30000" dirty="0"/>
              <a:t>-3</a:t>
            </a:r>
            <a:r>
              <a:rPr lang="en-US" altLang="en-US" sz="3200" dirty="0"/>
              <a:t>] </a:t>
            </a:r>
            <a:endParaRPr lang="en-US" sz="3200" dirty="0"/>
          </a:p>
          <a:p>
            <a:pPr algn="ctr"/>
            <a:endParaRPr lang="en-US" sz="1600" b="1" dirty="0"/>
          </a:p>
          <a:p>
            <a:pPr algn="ctr"/>
            <a:r>
              <a:rPr lang="en-US" sz="3200" b="1" dirty="0"/>
              <a:t>[H</a:t>
            </a:r>
            <a:r>
              <a:rPr lang="en-US" sz="3200" b="1" baseline="30000" dirty="0"/>
              <a:t>+</a:t>
            </a:r>
            <a:r>
              <a:rPr lang="en-US" sz="3200" b="1" dirty="0"/>
              <a:t>] = 1 × 10</a:t>
            </a:r>
            <a:r>
              <a:rPr lang="en-US" sz="3200" b="1" baseline="30000" dirty="0"/>
              <a:t>−11 </a:t>
            </a:r>
            <a:r>
              <a:rPr lang="en-US" sz="3200" b="1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42714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696686"/>
            <a:ext cx="8124497" cy="4158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Binary acid: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Hydrogen + highly electronegative element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u="sng" dirty="0">
                <a:solidFill>
                  <a:srgbClr val="000000"/>
                </a:solidFill>
                <a:latin typeface="Oswald" panose="020B0604020202020204" charset="0"/>
              </a:rPr>
              <a:t>Steps to Name:</a:t>
            </a:r>
            <a:endParaRPr kumimoji="0" lang="en-US" altLang="en-US" b="1" i="0" u="sng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swald" panose="020B0604020202020204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Begins with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j-lt"/>
              </a:rPr>
              <a:t>hydro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Add the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root of the other element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altLang="en-U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Add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–</a:t>
            </a:r>
            <a:r>
              <a:rPr kumimoji="0" lang="en-US" alt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</a:rPr>
              <a:t>ic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altLang="en-US" sz="2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</a:rPr>
              <a:t>+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  <a:t>acid</a:t>
            </a:r>
          </a:p>
        </p:txBody>
      </p:sp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Acid Nomenclature</a:t>
            </a:r>
            <a:endParaRPr sz="3600" u="sng" dirty="0">
              <a:solidFill>
                <a:srgbClr val="FF99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48961" y="1808041"/>
            <a:ext cx="2435065" cy="3046988"/>
          </a:xfrm>
          <a:prstGeom prst="rect">
            <a:avLst/>
          </a:prstGeom>
          <a:noFill/>
          <a:ln w="76200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Oswald" panose="020B0604020202020204" charset="0"/>
                <a:ea typeface="+mn-ea"/>
                <a:cs typeface="+mn-cs"/>
              </a:rPr>
              <a:t>HBr</a:t>
            </a:r>
            <a:r>
              <a:rPr lang="en-US" sz="2400" b="1" dirty="0">
                <a:latin typeface="Oswald" panose="020B0604020202020204" charset="0"/>
                <a:ea typeface="+mn-ea"/>
                <a:cs typeface="+mn-cs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B0F0"/>
                </a:solidFill>
                <a:latin typeface="Oswald" panose="020B0604020202020204" charset="0"/>
                <a:ea typeface="+mn-ea"/>
                <a:cs typeface="+mn-cs"/>
              </a:rPr>
              <a:t>Hydro</a:t>
            </a:r>
            <a:r>
              <a:rPr lang="en-US" sz="2400" b="1" dirty="0" err="1">
                <a:latin typeface="Oswald" panose="020B0604020202020204" charset="0"/>
                <a:ea typeface="+mn-ea"/>
                <a:cs typeface="+mn-cs"/>
              </a:rPr>
              <a:t>brom</a:t>
            </a:r>
            <a:r>
              <a:rPr lang="en-US" sz="2400" b="1" dirty="0" err="1">
                <a:solidFill>
                  <a:srgbClr val="00B050"/>
                </a:solidFill>
                <a:latin typeface="Oswald" panose="020B0604020202020204" charset="0"/>
                <a:ea typeface="+mn-ea"/>
                <a:cs typeface="+mn-cs"/>
              </a:rPr>
              <a:t>ic</a:t>
            </a:r>
            <a:r>
              <a:rPr lang="en-US" sz="2400" b="1" dirty="0">
                <a:latin typeface="Oswald" panose="020B0604020202020204" charset="0"/>
                <a:ea typeface="+mn-ea"/>
                <a:cs typeface="+mn-cs"/>
              </a:rPr>
              <a:t> </a:t>
            </a:r>
            <a:r>
              <a:rPr lang="en-US" sz="2400" b="1" dirty="0">
                <a:solidFill>
                  <a:srgbClr val="FFC000"/>
                </a:solidFill>
                <a:latin typeface="Oswald" panose="020B0604020202020204" charset="0"/>
                <a:ea typeface="+mn-ea"/>
                <a:cs typeface="+mn-cs"/>
              </a:rPr>
              <a:t>acid</a:t>
            </a:r>
          </a:p>
          <a:p>
            <a:pPr algn="ctr"/>
            <a:endParaRPr lang="en-US" sz="2400" b="1" dirty="0">
              <a:latin typeface="Oswald" panose="020B0604020202020204" charset="0"/>
              <a:ea typeface="+mn-ea"/>
              <a:cs typeface="+mn-cs"/>
            </a:endParaRPr>
          </a:p>
          <a:p>
            <a:pPr algn="ctr"/>
            <a:r>
              <a:rPr lang="en-US" sz="2400" b="1" dirty="0" err="1">
                <a:latin typeface="Oswald" panose="020B0604020202020204" charset="0"/>
                <a:ea typeface="+mn-ea"/>
                <a:cs typeface="+mn-cs"/>
              </a:rPr>
              <a:t>HCl</a:t>
            </a:r>
            <a:endParaRPr lang="en-US" sz="2400" b="1" dirty="0">
              <a:latin typeface="Oswald" panose="020B0604020202020204" charset="0"/>
              <a:ea typeface="+mn-ea"/>
              <a:cs typeface="+mn-cs"/>
            </a:endParaRPr>
          </a:p>
          <a:p>
            <a:pPr algn="ctr"/>
            <a:r>
              <a:rPr lang="en-US" sz="2400" b="1" dirty="0">
                <a:solidFill>
                  <a:srgbClr val="00B0F0"/>
                </a:solidFill>
                <a:latin typeface="Oswald" panose="020B0604020202020204" charset="0"/>
                <a:ea typeface="+mn-ea"/>
                <a:cs typeface="+mn-cs"/>
              </a:rPr>
              <a:t>Hydro</a:t>
            </a:r>
            <a:r>
              <a:rPr lang="en-US" sz="2400" b="1" dirty="0">
                <a:latin typeface="Oswald" panose="020B0604020202020204" charset="0"/>
                <a:ea typeface="+mn-ea"/>
                <a:cs typeface="+mn-cs"/>
              </a:rPr>
              <a:t>chlor</a:t>
            </a:r>
            <a:r>
              <a:rPr lang="en-US" sz="2400" b="1" dirty="0">
                <a:solidFill>
                  <a:srgbClr val="00B050"/>
                </a:solidFill>
                <a:latin typeface="Oswald" panose="020B0604020202020204" charset="0"/>
                <a:ea typeface="+mn-ea"/>
                <a:cs typeface="+mn-cs"/>
              </a:rPr>
              <a:t>ic</a:t>
            </a:r>
            <a:r>
              <a:rPr lang="en-US" sz="2400" b="1" dirty="0">
                <a:latin typeface="Oswald" panose="020B0604020202020204" charset="0"/>
                <a:ea typeface="+mn-ea"/>
                <a:cs typeface="+mn-cs"/>
              </a:rPr>
              <a:t> </a:t>
            </a:r>
            <a:r>
              <a:rPr lang="en-US" sz="2400" b="1" dirty="0">
                <a:solidFill>
                  <a:srgbClr val="FFC000"/>
                </a:solidFill>
                <a:latin typeface="Oswald" panose="020B0604020202020204" charset="0"/>
                <a:ea typeface="+mn-ea"/>
                <a:cs typeface="+mn-cs"/>
              </a:rPr>
              <a:t>acid</a:t>
            </a:r>
          </a:p>
          <a:p>
            <a:pPr algn="ctr"/>
            <a:endParaRPr lang="en-US" sz="2400" b="1" dirty="0">
              <a:latin typeface="Oswald" panose="020B0604020202020204" charset="0"/>
              <a:ea typeface="+mn-ea"/>
              <a:cs typeface="+mn-cs"/>
            </a:endParaRPr>
          </a:p>
          <a:p>
            <a:pPr algn="ctr"/>
            <a:r>
              <a:rPr lang="en-US" sz="2400" b="1" dirty="0">
                <a:latin typeface="Oswald" panose="020B0604020202020204" charset="0"/>
                <a:ea typeface="+mn-ea"/>
                <a:cs typeface="+mn-cs"/>
              </a:rPr>
              <a:t>HI</a:t>
            </a:r>
          </a:p>
          <a:p>
            <a:pPr algn="ctr"/>
            <a:r>
              <a:rPr lang="en-US" sz="2400" b="1" dirty="0" err="1">
                <a:solidFill>
                  <a:srgbClr val="00B0F0"/>
                </a:solidFill>
                <a:latin typeface="Oswald" panose="020B0604020202020204" charset="0"/>
                <a:ea typeface="+mn-ea"/>
                <a:cs typeface="+mn-cs"/>
              </a:rPr>
              <a:t>Hydro</a:t>
            </a:r>
            <a:r>
              <a:rPr lang="en-US" sz="2400" b="1" dirty="0" err="1">
                <a:latin typeface="Oswald" panose="020B0604020202020204" charset="0"/>
                <a:ea typeface="+mn-ea"/>
                <a:cs typeface="+mn-cs"/>
              </a:rPr>
              <a:t>iod</a:t>
            </a:r>
            <a:r>
              <a:rPr lang="en-US" sz="2400" b="1" dirty="0" err="1">
                <a:solidFill>
                  <a:srgbClr val="00B050"/>
                </a:solidFill>
                <a:latin typeface="Oswald" panose="020B0604020202020204" charset="0"/>
                <a:ea typeface="+mn-ea"/>
                <a:cs typeface="+mn-cs"/>
              </a:rPr>
              <a:t>ic</a:t>
            </a:r>
            <a:r>
              <a:rPr lang="en-US" sz="2400" b="1" dirty="0">
                <a:latin typeface="Oswald" panose="020B0604020202020204" charset="0"/>
                <a:ea typeface="+mn-ea"/>
                <a:cs typeface="+mn-cs"/>
              </a:rPr>
              <a:t> </a:t>
            </a:r>
            <a:r>
              <a:rPr lang="en-US" sz="2400" b="1" dirty="0">
                <a:solidFill>
                  <a:srgbClr val="FFC000"/>
                </a:solidFill>
                <a:latin typeface="Oswald" panose="020B0604020202020204" charset="0"/>
                <a:ea typeface="+mn-ea"/>
                <a:cs typeface="+mn-cs"/>
              </a:rPr>
              <a:t>acid</a:t>
            </a:r>
          </a:p>
        </p:txBody>
      </p:sp>
    </p:spTree>
    <p:extLst>
      <p:ext uri="{BB962C8B-B14F-4D97-AF65-F5344CB8AC3E}">
        <p14:creationId xmlns:p14="http://schemas.microsoft.com/office/powerpoint/2010/main" val="172239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2874" y="0"/>
            <a:ext cx="6658621" cy="788252"/>
          </a:xfrm>
        </p:spPr>
        <p:txBody>
          <a:bodyPr anchor="t"/>
          <a:lstStyle/>
          <a:p>
            <a:pPr algn="r"/>
            <a:r>
              <a:rPr lang="en-US" dirty="0"/>
              <a:t>Video on Dissociation of Water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3756273" y="908568"/>
            <a:ext cx="519522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2"/>
              </a:rPr>
              <a:t>https://youtu.be/Xeuyc55LqiY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56145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2874" y="0"/>
            <a:ext cx="6848300" cy="1311442"/>
          </a:xfrm>
        </p:spPr>
        <p:txBody>
          <a:bodyPr anchor="t"/>
          <a:lstStyle/>
          <a:p>
            <a:r>
              <a:rPr lang="en-US" dirty="0"/>
              <a:t>Fun way to remember MOST of the strong/weak Acids/Bases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2874" y="1211780"/>
            <a:ext cx="6562368" cy="784800"/>
          </a:xfrm>
        </p:spPr>
        <p:txBody>
          <a:bodyPr/>
          <a:lstStyle/>
          <a:p>
            <a:r>
              <a:rPr lang="en-US" sz="3200" dirty="0"/>
              <a:t>Careful…it doesn’t have ALL of them!</a:t>
            </a:r>
          </a:p>
        </p:txBody>
      </p:sp>
      <p:sp>
        <p:nvSpPr>
          <p:cNvPr id="5" name="Rectangle 4"/>
          <p:cNvSpPr/>
          <p:nvPr/>
        </p:nvSpPr>
        <p:spPr>
          <a:xfrm>
            <a:off x="363367" y="1996580"/>
            <a:ext cx="519522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FF"/>
                </a:solidFill>
                <a:latin typeface="YouTube Noto"/>
                <a:hlinkClick r:id="rId2"/>
              </a:rPr>
              <a:t>https://youtu.be/onGDi1KKjdM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378836" y="2943328"/>
            <a:ext cx="5195222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2800" b="1" u="sng" dirty="0"/>
              <a:t>Missing:</a:t>
            </a:r>
            <a:br>
              <a:rPr lang="en-US" sz="2800" dirty="0"/>
            </a:br>
            <a:r>
              <a:rPr lang="en-US" sz="2800" dirty="0" err="1"/>
              <a:t>RbOH</a:t>
            </a:r>
            <a:r>
              <a:rPr lang="en-US" sz="2800" dirty="0"/>
              <a:t>   and    </a:t>
            </a:r>
            <a:r>
              <a:rPr lang="en-US" sz="2800" dirty="0" err="1"/>
              <a:t>CsOH</a:t>
            </a:r>
            <a:endParaRPr lang="en-US" sz="2800" dirty="0"/>
          </a:p>
          <a:p>
            <a:r>
              <a:rPr lang="en-US" sz="2800" i="1" dirty="0"/>
              <a:t>They are not as common so some people leave them off…</a:t>
            </a:r>
          </a:p>
        </p:txBody>
      </p:sp>
    </p:spTree>
    <p:extLst>
      <p:ext uri="{BB962C8B-B14F-4D97-AF65-F5344CB8AC3E}">
        <p14:creationId xmlns:p14="http://schemas.microsoft.com/office/powerpoint/2010/main" val="3632711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7084" y="0"/>
            <a:ext cx="6918158" cy="788252"/>
          </a:xfrm>
        </p:spPr>
        <p:txBody>
          <a:bodyPr anchor="t"/>
          <a:lstStyle/>
          <a:p>
            <a:pPr algn="r"/>
            <a:r>
              <a:rPr lang="en-US" dirty="0"/>
              <a:t>A good recap video – Crash Course</a:t>
            </a:r>
          </a:p>
        </p:txBody>
      </p:sp>
      <p:sp>
        <p:nvSpPr>
          <p:cNvPr id="5" name="Rectangle 4"/>
          <p:cNvSpPr/>
          <p:nvPr/>
        </p:nvSpPr>
        <p:spPr>
          <a:xfrm>
            <a:off x="3660020" y="949832"/>
            <a:ext cx="519522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hlinkClick r:id="rId2"/>
              </a:rPr>
              <a:t>https://youtu.be/LS67vS10O5Y</a:t>
            </a:r>
            <a:r>
              <a:rPr lang="en-US" sz="2800" dirty="0"/>
              <a:t>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68442" y="2089484"/>
            <a:ext cx="6601326" cy="7882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Oswald"/>
              <a:buNone/>
              <a:defRPr sz="3600" b="1" i="0" u="none" strike="noStrike" cap="none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r>
              <a:rPr lang="en-US" dirty="0"/>
              <a:t>A video about “buffers” and </a:t>
            </a:r>
            <a:br>
              <a:rPr lang="en-US" dirty="0"/>
            </a:br>
            <a:r>
              <a:rPr lang="en-US" dirty="0"/>
              <a:t>Acid Rain if interested…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200941" y="3495357"/>
            <a:ext cx="5195222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hlinkClick r:id="rId3"/>
              </a:rPr>
              <a:t>https://youtu.be/8Fdt5WnYn1k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3626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1550"/>
            <a:ext cx="6296186" cy="1159800"/>
          </a:xfrm>
        </p:spPr>
        <p:txBody>
          <a:bodyPr/>
          <a:lstStyle/>
          <a:p>
            <a:r>
              <a:rPr lang="en-US" dirty="0"/>
              <a:t>YouTube Link to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https://youtu.be/fIhNYTAmgYk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3793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76865" y="2417379"/>
            <a:ext cx="2956625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634482"/>
            <a:ext cx="8891337" cy="4220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09600" indent="-609600" algn="l"/>
            <a:r>
              <a:rPr kumimoji="0" lang="en-US" altLang="en-US" b="1" i="0" u="sng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Oxyacids</a:t>
            </a:r>
            <a:r>
              <a:rPr kumimoji="0" lang="en-US" alt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: </a:t>
            </a:r>
            <a:endParaRPr lang="en-US" altLang="en-US" b="1" u="sng" dirty="0">
              <a:solidFill>
                <a:srgbClr val="000000"/>
              </a:solidFill>
              <a:latin typeface="Oswald" panose="020B0604020202020204" charset="0"/>
            </a:endParaRPr>
          </a:p>
          <a:p>
            <a:pPr marL="609600" indent="-609600" algn="l"/>
            <a:r>
              <a:rPr lang="en-US" altLang="en-US" sz="2800" dirty="0">
                <a:latin typeface="+mj-lt"/>
              </a:rPr>
              <a:t>Hydrogen + oxygen + a third element</a:t>
            </a:r>
          </a:p>
          <a:p>
            <a:pPr marL="609600" marR="0" lvl="0" indent="-6096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u="sng" dirty="0">
                <a:solidFill>
                  <a:srgbClr val="000000"/>
                </a:solidFill>
                <a:latin typeface="Oswald" panose="020B0604020202020204" charset="0"/>
              </a:rPr>
              <a:t>Steps To Name: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Begins with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Root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of ion </a:t>
            </a:r>
            <a:br>
              <a:rPr lang="en-US" altLang="en-US" sz="2800" b="1" dirty="0">
                <a:solidFill>
                  <a:srgbClr val="000000"/>
                </a:solidFill>
                <a:latin typeface="+mj-lt"/>
              </a:rPr>
            </a:b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(not H or O) (sometimes starts with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per-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 or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hypo-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Add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–</a:t>
            </a:r>
            <a:r>
              <a:rPr lang="en-US" altLang="en-US" sz="2800" b="1" dirty="0" err="1">
                <a:solidFill>
                  <a:srgbClr val="000000"/>
                </a:solidFill>
                <a:latin typeface="+mj-lt"/>
              </a:rPr>
              <a:t>ic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, or -</a:t>
            </a:r>
            <a:r>
              <a:rPr lang="en-US" altLang="en-US" sz="2800" b="1" dirty="0" err="1">
                <a:solidFill>
                  <a:srgbClr val="000000"/>
                </a:solidFill>
                <a:latin typeface="+mj-lt"/>
              </a:rPr>
              <a:t>ous</a:t>
            </a:r>
            <a:endParaRPr lang="en-US" altLang="en-US" sz="2800" b="1" dirty="0">
              <a:solidFill>
                <a:srgbClr val="000000"/>
              </a:solidFill>
              <a:latin typeface="+mj-lt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+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acid</a:t>
            </a:r>
          </a:p>
        </p:txBody>
      </p:sp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Acid Nomenclature</a:t>
            </a:r>
            <a:endParaRPr sz="3600" u="sng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78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"/>
            <a:ext cx="9144000" cy="44035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indent="-609600" algn="l"/>
            <a:r>
              <a:rPr kumimoji="0" lang="en-US" altLang="en-US" b="1" i="0" u="sng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Oxyacids</a:t>
            </a:r>
            <a:r>
              <a:rPr lang="en-US" altLang="en-US" b="1" u="sng" dirty="0">
                <a:solidFill>
                  <a:srgbClr val="000000"/>
                </a:solidFill>
                <a:latin typeface="Oswald" panose="020B0604020202020204" charset="0"/>
              </a:rPr>
              <a:t> Continued…   </a:t>
            </a:r>
            <a:br>
              <a:rPr lang="en-US" altLang="en-US" b="1" u="sng" dirty="0">
                <a:solidFill>
                  <a:srgbClr val="000000"/>
                </a:solidFill>
                <a:latin typeface="Oswald" panose="020B0604020202020204" charset="0"/>
              </a:rPr>
            </a:br>
            <a:r>
              <a:rPr lang="en-US" altLang="en-US" dirty="0">
                <a:latin typeface="Oswald" panose="020B0604020202020204" charset="0"/>
              </a:rPr>
              <a:t>Names change a little depending </a:t>
            </a:r>
            <a:r>
              <a:rPr lang="en-US" altLang="en-US" dirty="0">
                <a:solidFill>
                  <a:srgbClr val="000000"/>
                </a:solidFill>
                <a:latin typeface="Oswald" panose="020B0604020202020204" charset="0"/>
              </a:rPr>
              <a:t>on how many </a:t>
            </a:r>
            <a:r>
              <a:rPr lang="en-US" altLang="en-US" dirty="0" err="1">
                <a:solidFill>
                  <a:srgbClr val="000000"/>
                </a:solidFill>
                <a:latin typeface="Oswald" panose="020B0604020202020204" charset="0"/>
              </a:rPr>
              <a:t>oxygens</a:t>
            </a:r>
            <a:r>
              <a:rPr lang="en-US" altLang="en-US" dirty="0">
                <a:solidFill>
                  <a:srgbClr val="000000"/>
                </a:solidFill>
                <a:latin typeface="Oswald" panose="020B0604020202020204" charset="0"/>
              </a:rPr>
              <a:t> the anion comes with…</a:t>
            </a:r>
            <a:br>
              <a:rPr lang="en-US" altLang="en-US" dirty="0">
                <a:solidFill>
                  <a:srgbClr val="000000"/>
                </a:solidFill>
                <a:latin typeface="Oswald" panose="020B0604020202020204" charset="0"/>
              </a:rPr>
            </a:br>
            <a:endParaRPr lang="en-US" altLang="en-US" dirty="0">
              <a:solidFill>
                <a:srgbClr val="000000"/>
              </a:solidFill>
              <a:latin typeface="Oswald" panose="020B0604020202020204" charset="0"/>
            </a:endParaRPr>
          </a:p>
          <a:p>
            <a:pPr indent="-609600" algn="l"/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Anion ends with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</a:rPr>
              <a:t>–ate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 change ending to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–</a:t>
            </a:r>
            <a:r>
              <a:rPr lang="en-US" altLang="en-US" sz="2800" b="1" dirty="0" err="1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ic</a:t>
            </a:r>
            <a:endParaRPr lang="en-US" altLang="en-US" sz="2800" b="1" dirty="0">
              <a:solidFill>
                <a:srgbClr val="000000"/>
              </a:solidFill>
              <a:latin typeface="+mj-lt"/>
              <a:sym typeface="Wingdings" panose="05000000000000000000" pitchFamily="2" charset="2"/>
            </a:endParaRPr>
          </a:p>
          <a:p>
            <a:pPr indent="-609600" algn="l"/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Anion ends with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–</a:t>
            </a:r>
            <a:r>
              <a:rPr lang="en-US" altLang="en-US" sz="2800" b="1" dirty="0" err="1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ite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 change ending to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–</a:t>
            </a:r>
            <a:r>
              <a:rPr lang="en-US" altLang="en-US" sz="2800" b="1" dirty="0" err="1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ous</a:t>
            </a:r>
            <a:endParaRPr lang="en-US" altLang="en-US" sz="2800" b="1" dirty="0">
              <a:solidFill>
                <a:srgbClr val="000000"/>
              </a:solidFill>
              <a:latin typeface="+mj-lt"/>
              <a:sym typeface="Wingdings" panose="05000000000000000000" pitchFamily="2" charset="2"/>
            </a:endParaRPr>
          </a:p>
          <a:p>
            <a:pPr indent="-609600" algn="l"/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Anion has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extra O than –ate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 start with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Per-</a:t>
            </a:r>
          </a:p>
          <a:p>
            <a:pPr indent="-609600" algn="l"/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Anion has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fewer O than –</a:t>
            </a:r>
            <a:r>
              <a:rPr lang="en-US" altLang="en-US" sz="2800" b="1" dirty="0" err="1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ite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 start with </a:t>
            </a:r>
            <a:r>
              <a:rPr lang="en-US" altLang="en-US" sz="2800" b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Hypo-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</a:t>
            </a:r>
            <a:endParaRPr lang="en-US" alt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362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"/>
            <a:ext cx="9144000" cy="3601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indent="-609600" algn="l"/>
            <a:r>
              <a:rPr kumimoji="0" lang="en-US" altLang="en-US" b="1" i="0" u="sng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Oxyacids</a:t>
            </a:r>
            <a:r>
              <a:rPr lang="en-US" altLang="en-US" b="1" u="sng" dirty="0">
                <a:solidFill>
                  <a:srgbClr val="000000"/>
                </a:solidFill>
                <a:latin typeface="Oswald" panose="020B0604020202020204" charset="0"/>
              </a:rPr>
              <a:t> Continued…</a:t>
            </a:r>
            <a:br>
              <a:rPr lang="en-US" altLang="en-US" dirty="0">
                <a:solidFill>
                  <a:srgbClr val="000000"/>
                </a:solidFill>
                <a:latin typeface="Oswald" panose="020B0604020202020204" charset="0"/>
              </a:rPr>
            </a:br>
            <a:endParaRPr lang="en-US" altLang="en-US" dirty="0">
              <a:solidFill>
                <a:srgbClr val="000000"/>
              </a:solidFill>
              <a:latin typeface="Oswald" panose="020B0604020202020204" charset="0"/>
            </a:endParaRPr>
          </a:p>
          <a:p>
            <a:pPr indent="-609600" algn="l"/>
            <a:r>
              <a:rPr lang="en-US" altLang="en-US" b="1" dirty="0" err="1">
                <a:solidFill>
                  <a:srgbClr val="000000"/>
                </a:solidFill>
              </a:rPr>
              <a:t>ClO</a:t>
            </a:r>
            <a:r>
              <a:rPr lang="en-US" altLang="en-US" b="1" baseline="30000" dirty="0">
                <a:solidFill>
                  <a:srgbClr val="000000"/>
                </a:solidFill>
              </a:rPr>
              <a:t>-</a:t>
            </a:r>
            <a:r>
              <a:rPr lang="en-US" altLang="en-US" dirty="0">
                <a:solidFill>
                  <a:srgbClr val="000000"/>
                </a:solidFill>
              </a:rPr>
              <a:t>       less O version   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Hypo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chlorous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Acid</a:t>
            </a:r>
            <a:endParaRPr lang="en-US" altLang="en-US" dirty="0">
              <a:solidFill>
                <a:srgbClr val="000000"/>
              </a:solidFill>
            </a:endParaRPr>
          </a:p>
          <a:p>
            <a:pPr indent="-609600" algn="l"/>
            <a:r>
              <a:rPr lang="en-US" altLang="en-US" b="1" dirty="0">
                <a:solidFill>
                  <a:srgbClr val="000000"/>
                </a:solidFill>
              </a:rPr>
              <a:t>ClO</a:t>
            </a:r>
            <a:r>
              <a:rPr lang="en-US" altLang="en-US" b="1" baseline="-25000" dirty="0">
                <a:solidFill>
                  <a:srgbClr val="000000"/>
                </a:solidFill>
              </a:rPr>
              <a:t>2</a:t>
            </a:r>
            <a:r>
              <a:rPr lang="en-US" altLang="en-US" b="1" baseline="30000" dirty="0">
                <a:solidFill>
                  <a:srgbClr val="000000"/>
                </a:solidFill>
              </a:rPr>
              <a:t>-</a:t>
            </a:r>
            <a:r>
              <a:rPr lang="en-US" altLang="en-US" dirty="0">
                <a:solidFill>
                  <a:srgbClr val="000000"/>
                </a:solidFill>
              </a:rPr>
              <a:t>    -</a:t>
            </a:r>
            <a:r>
              <a:rPr lang="en-US" altLang="en-US" dirty="0" err="1">
                <a:solidFill>
                  <a:srgbClr val="000000"/>
                </a:solidFill>
              </a:rPr>
              <a:t>ite</a:t>
            </a:r>
            <a:r>
              <a:rPr lang="en-US" altLang="en-US" dirty="0">
                <a:solidFill>
                  <a:srgbClr val="000000"/>
                </a:solidFill>
              </a:rPr>
              <a:t> version         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Chlor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ous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Acid</a:t>
            </a:r>
            <a:endParaRPr lang="en-US" altLang="en-US" dirty="0">
              <a:solidFill>
                <a:srgbClr val="000000"/>
              </a:solidFill>
            </a:endParaRPr>
          </a:p>
          <a:p>
            <a:pPr indent="-609600" algn="l"/>
            <a:r>
              <a:rPr lang="en-US" altLang="en-US" b="1" dirty="0">
                <a:solidFill>
                  <a:srgbClr val="000000"/>
                </a:solidFill>
              </a:rPr>
              <a:t>ClO</a:t>
            </a:r>
            <a:r>
              <a:rPr lang="en-US" altLang="en-US" b="1" baseline="-25000" dirty="0">
                <a:solidFill>
                  <a:srgbClr val="000000"/>
                </a:solidFill>
              </a:rPr>
              <a:t>3</a:t>
            </a:r>
            <a:r>
              <a:rPr lang="en-US" altLang="en-US" b="1" baseline="30000" dirty="0">
                <a:solidFill>
                  <a:srgbClr val="000000"/>
                </a:solidFill>
              </a:rPr>
              <a:t>-</a:t>
            </a:r>
            <a:r>
              <a:rPr lang="en-US" altLang="en-US" dirty="0">
                <a:solidFill>
                  <a:srgbClr val="000000"/>
                </a:solidFill>
              </a:rPr>
              <a:t>    -ate version       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Chlor</a:t>
            </a:r>
            <a:r>
              <a:rPr lang="en-US" altLang="en-US" b="1" dirty="0">
                <a:solidFill>
                  <a:srgbClr val="000000"/>
                </a:solidFill>
                <a:sym typeface="Wingdings" panose="05000000000000000000" pitchFamily="2" charset="2"/>
              </a:rPr>
              <a:t>ic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Acid</a:t>
            </a:r>
            <a:endParaRPr lang="en-US" altLang="en-US" dirty="0">
              <a:solidFill>
                <a:srgbClr val="000000"/>
              </a:solidFill>
            </a:endParaRPr>
          </a:p>
          <a:p>
            <a:pPr indent="-609600" algn="l"/>
            <a:r>
              <a:rPr lang="en-US" altLang="en-US" b="1" dirty="0">
                <a:solidFill>
                  <a:srgbClr val="000000"/>
                </a:solidFill>
              </a:rPr>
              <a:t>ClO</a:t>
            </a:r>
            <a:r>
              <a:rPr lang="en-US" altLang="en-US" b="1" baseline="-25000" dirty="0">
                <a:solidFill>
                  <a:srgbClr val="000000"/>
                </a:solidFill>
              </a:rPr>
              <a:t>4</a:t>
            </a:r>
            <a:r>
              <a:rPr lang="en-US" altLang="en-US" b="1" baseline="30000" dirty="0">
                <a:solidFill>
                  <a:srgbClr val="000000"/>
                </a:solidFill>
              </a:rPr>
              <a:t>-</a:t>
            </a:r>
            <a:r>
              <a:rPr lang="en-US" altLang="en-US" dirty="0">
                <a:solidFill>
                  <a:srgbClr val="000000"/>
                </a:solidFill>
              </a:rPr>
              <a:t>     more O version 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b="1" dirty="0" err="1">
                <a:solidFill>
                  <a:srgbClr val="000000"/>
                </a:solidFill>
                <a:sym typeface="Wingdings" panose="05000000000000000000" pitchFamily="2" charset="2"/>
              </a:rPr>
              <a:t>Per</a:t>
            </a:r>
            <a:r>
              <a:rPr lang="en-US" altLang="en-US" dirty="0" err="1">
                <a:solidFill>
                  <a:srgbClr val="000000"/>
                </a:solidFill>
                <a:sym typeface="Wingdings" panose="05000000000000000000" pitchFamily="2" charset="2"/>
              </a:rPr>
              <a:t>chloric</a:t>
            </a:r>
            <a:r>
              <a:rPr lang="en-US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Acid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5052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0"/>
            <a:ext cx="889834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indent="-609600" algn="l"/>
            <a:r>
              <a:rPr kumimoji="0" lang="en-US" altLang="en-US" sz="28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Some names are a little off to make them </a:t>
            </a:r>
            <a:br>
              <a:rPr kumimoji="0" lang="en-US" altLang="en-US" sz="28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</a:br>
            <a:r>
              <a:rPr kumimoji="0" lang="en-US" altLang="en-US" sz="28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sound better, easier</a:t>
            </a:r>
            <a:r>
              <a:rPr kumimoji="0" lang="en-US" altLang="en-US" sz="2800" b="1" i="0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 to say:</a:t>
            </a:r>
          </a:p>
          <a:p>
            <a:pPr marL="609600" indent="-609600" algn="l"/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		Phosphoric acid…not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</a:rPr>
              <a:t>Phosphic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acid</a:t>
            </a:r>
          </a:p>
          <a:p>
            <a:pPr marL="609600" indent="-609600" algn="l"/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		Sulfuric acid…not </a:t>
            </a:r>
            <a:r>
              <a:rPr lang="en-US" altLang="en-US" sz="2400" dirty="0" err="1">
                <a:solidFill>
                  <a:srgbClr val="000000"/>
                </a:solidFill>
                <a:latin typeface="+mj-lt"/>
              </a:rPr>
              <a:t>Sulfic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acid</a:t>
            </a:r>
            <a:endParaRPr lang="en-US" altLang="en-US" sz="2400" dirty="0">
              <a:latin typeface="+mj-lt"/>
            </a:endParaRPr>
          </a:p>
          <a:p>
            <a:pPr marL="609600" marR="0" lvl="0" indent="-6096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Oswald" panose="020B0604020202020204" charset="0"/>
              </a:rPr>
              <a:t>When writing formulas make them neutral! That is how you know how many hydrogens it has!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            H</a:t>
            </a:r>
            <a:r>
              <a:rPr lang="en-US" altLang="en-US" sz="2400" baseline="30000" dirty="0">
                <a:solidFill>
                  <a:srgbClr val="000000"/>
                </a:solidFill>
                <a:latin typeface="+mj-lt"/>
              </a:rPr>
              <a:t>+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   (CO</a:t>
            </a:r>
            <a:r>
              <a:rPr lang="en-US" altLang="en-US" sz="2400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)</a:t>
            </a:r>
            <a:r>
              <a:rPr lang="en-US" altLang="en-US" sz="2400" baseline="30000" dirty="0">
                <a:solidFill>
                  <a:srgbClr val="000000"/>
                </a:solidFill>
                <a:latin typeface="+mj-lt"/>
              </a:rPr>
              <a:t>2-</a:t>
            </a: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 H</a:t>
            </a:r>
            <a:r>
              <a:rPr lang="en-US" altLang="en-US" sz="2400" baseline="-250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2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(CO</a:t>
            </a:r>
            <a:r>
              <a:rPr lang="en-US" altLang="en-US" sz="2400" baseline="-250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3</a:t>
            </a:r>
            <a:r>
              <a:rPr lang="en-US" altLang="en-US" sz="24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)</a:t>
            </a:r>
          </a:p>
          <a:p>
            <a:pPr marL="609600" indent="-609600" algn="l">
              <a:buClrTx/>
              <a:defRPr/>
            </a:pPr>
            <a:endParaRPr lang="en-US" altLang="en-US" sz="1400" b="1" dirty="0">
              <a:solidFill>
                <a:srgbClr val="000000"/>
              </a:solidFill>
              <a:latin typeface="Oswald" panose="020B0604020202020204" charset="0"/>
            </a:endParaRPr>
          </a:p>
          <a:p>
            <a:pPr marL="609600" indent="-609600" algn="l">
              <a:buClrTx/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Oswald" panose="020B0604020202020204" charset="0"/>
              </a:rPr>
              <a:t>They get weird really fast…</a:t>
            </a:r>
          </a:p>
          <a:p>
            <a:pPr marL="609600" indent="-609600" algn="l">
              <a:buClrTx/>
              <a:defRPr/>
            </a:pPr>
            <a:r>
              <a:rPr lang="en-US" altLang="en-US" sz="2400" dirty="0">
                <a:solidFill>
                  <a:srgbClr val="000000"/>
                </a:solidFill>
                <a:latin typeface="+mj-lt"/>
              </a:rPr>
              <a:t>             Focus on the patterns, just get used to the weird ones…</a:t>
            </a: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sz="2800" dirty="0">
              <a:solidFill>
                <a:srgbClr val="000000"/>
              </a:solidFill>
              <a:latin typeface="Oswald" panose="020B0604020202020204" charset="0"/>
            </a:endParaRPr>
          </a:p>
        </p:txBody>
      </p:sp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05217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Remember…</a:t>
            </a:r>
            <a:endParaRPr sz="3600" u="sng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15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5"/>
          <p:cNvSpPr txBox="1">
            <a:spLocks noGrp="1"/>
          </p:cNvSpPr>
          <p:nvPr>
            <p:ph type="ctrTitle"/>
          </p:nvPr>
        </p:nvSpPr>
        <p:spPr>
          <a:xfrm>
            <a:off x="2701159" y="54100"/>
            <a:ext cx="6442841" cy="6790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Naming Acids</a:t>
            </a:r>
            <a:endParaRPr dirty="0"/>
          </a:p>
        </p:txBody>
      </p:sp>
      <p:sp>
        <p:nvSpPr>
          <p:cNvPr id="2" name="Rectangle 1"/>
          <p:cNvSpPr/>
          <p:nvPr/>
        </p:nvSpPr>
        <p:spPr>
          <a:xfrm>
            <a:off x="1120740" y="1173355"/>
            <a:ext cx="990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1600" b="1" dirty="0"/>
              <a:t> </a:t>
            </a:r>
            <a:r>
              <a:rPr lang="en-US" altLang="en-US" sz="2400" b="1" dirty="0"/>
              <a:t>HF 	</a:t>
            </a:r>
            <a:endParaRPr lang="en-US" altLang="en-US" sz="3600" b="1" dirty="0"/>
          </a:p>
        </p:txBody>
      </p:sp>
      <p:sp>
        <p:nvSpPr>
          <p:cNvPr id="18" name="Rectangle 17"/>
          <p:cNvSpPr/>
          <p:nvPr/>
        </p:nvSpPr>
        <p:spPr>
          <a:xfrm>
            <a:off x="4053385" y="1173355"/>
            <a:ext cx="133748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1600" b="1" dirty="0"/>
              <a:t> </a:t>
            </a:r>
            <a:r>
              <a:rPr lang="en-US" altLang="en-US" sz="2400" b="1" dirty="0"/>
              <a:t>H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S </a:t>
            </a:r>
            <a:endParaRPr lang="en-US" altLang="en-US" sz="3600" b="1" dirty="0"/>
          </a:p>
        </p:txBody>
      </p:sp>
      <p:sp>
        <p:nvSpPr>
          <p:cNvPr id="22" name="Rectangle 21"/>
          <p:cNvSpPr/>
          <p:nvPr/>
        </p:nvSpPr>
        <p:spPr>
          <a:xfrm>
            <a:off x="3379118" y="1637323"/>
            <a:ext cx="2623457" cy="9048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2400" b="1" dirty="0"/>
              <a:t>Hydrosulfuric</a:t>
            </a:r>
          </a:p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2400" b="1" dirty="0"/>
              <a:t>acid</a:t>
            </a:r>
            <a:endParaRPr lang="en-US" altLang="en-US" sz="4800" b="1" dirty="0"/>
          </a:p>
        </p:txBody>
      </p:sp>
      <p:sp>
        <p:nvSpPr>
          <p:cNvPr id="23" name="Rectangle 22"/>
          <p:cNvSpPr/>
          <p:nvPr/>
        </p:nvSpPr>
        <p:spPr>
          <a:xfrm>
            <a:off x="341193" y="1643198"/>
            <a:ext cx="275034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1600" b="1" dirty="0"/>
              <a:t> </a:t>
            </a:r>
            <a:r>
              <a:rPr lang="en-US" altLang="en-US" sz="2400" b="1" dirty="0"/>
              <a:t>Hydrofluoric acid </a:t>
            </a:r>
            <a:endParaRPr lang="en-US" altLang="en-US" sz="3600" b="1" dirty="0"/>
          </a:p>
        </p:txBody>
      </p:sp>
      <p:sp>
        <p:nvSpPr>
          <p:cNvPr id="24" name="Rectangle 23"/>
          <p:cNvSpPr/>
          <p:nvPr/>
        </p:nvSpPr>
        <p:spPr>
          <a:xfrm>
            <a:off x="6417964" y="1643198"/>
            <a:ext cx="262345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2400" b="1" dirty="0"/>
              <a:t>Nitric acid</a:t>
            </a:r>
            <a:endParaRPr lang="en-US" altLang="en-US" sz="4800" b="1" dirty="0"/>
          </a:p>
        </p:txBody>
      </p:sp>
      <p:sp>
        <p:nvSpPr>
          <p:cNvPr id="25" name="Rectangle 24"/>
          <p:cNvSpPr/>
          <p:nvPr/>
        </p:nvSpPr>
        <p:spPr>
          <a:xfrm>
            <a:off x="1120740" y="2919407"/>
            <a:ext cx="990600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2400" b="1" dirty="0"/>
              <a:t>HNO</a:t>
            </a:r>
            <a:r>
              <a:rPr lang="en-US" altLang="en-US" sz="2400" b="1" baseline="-25000" dirty="0"/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41193" y="3381072"/>
            <a:ext cx="262345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2400" b="1" dirty="0"/>
              <a:t>Nitrous Acid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180785" y="2919407"/>
            <a:ext cx="119531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1600" b="1" dirty="0"/>
              <a:t> </a:t>
            </a:r>
            <a:r>
              <a:rPr lang="en-US" altLang="en-US" sz="2400" b="1" dirty="0"/>
              <a:t>H</a:t>
            </a:r>
            <a:r>
              <a:rPr lang="en-US" altLang="en-US" sz="2400" b="1" baseline="-25000" dirty="0"/>
              <a:t>2</a:t>
            </a:r>
            <a:r>
              <a:rPr lang="en-US" altLang="en-US" sz="2400" b="1" dirty="0"/>
              <a:t>SO</a:t>
            </a:r>
            <a:r>
              <a:rPr lang="en-US" altLang="en-US" sz="2400" b="1" baseline="-25000" dirty="0"/>
              <a:t>4</a:t>
            </a:r>
            <a:r>
              <a:rPr lang="en-US" altLang="en-US" sz="2400" b="1" dirty="0"/>
              <a:t>	</a:t>
            </a:r>
            <a:endParaRPr lang="en-US" altLang="en-US" sz="3600" b="1" dirty="0"/>
          </a:p>
        </p:txBody>
      </p:sp>
      <p:sp>
        <p:nvSpPr>
          <p:cNvPr id="30" name="Rectangle 29"/>
          <p:cNvSpPr/>
          <p:nvPr/>
        </p:nvSpPr>
        <p:spPr>
          <a:xfrm>
            <a:off x="3410396" y="3386955"/>
            <a:ext cx="2623457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1600" b="1" dirty="0"/>
              <a:t> </a:t>
            </a:r>
            <a:r>
              <a:rPr lang="en-US" altLang="en-US" sz="2400" b="1" dirty="0"/>
              <a:t>Sulfuric acid </a:t>
            </a:r>
            <a:endParaRPr lang="en-US" altLang="en-US" sz="3600" b="1" dirty="0"/>
          </a:p>
        </p:txBody>
      </p:sp>
      <p:sp>
        <p:nvSpPr>
          <p:cNvPr id="14" name="Rectangle 13"/>
          <p:cNvSpPr/>
          <p:nvPr/>
        </p:nvSpPr>
        <p:spPr>
          <a:xfrm>
            <a:off x="7060953" y="1173355"/>
            <a:ext cx="1337481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609600" lvl="0" indent="-609600" algn="ctr" eaLnBrk="0" fontAlgn="base" hangingPunct="0">
              <a:spcBef>
                <a:spcPct val="20000"/>
              </a:spcBef>
              <a:spcAft>
                <a:spcPct val="0"/>
              </a:spcAft>
              <a:buClrTx/>
              <a:defRPr/>
            </a:pPr>
            <a:r>
              <a:rPr lang="en-US" altLang="en-US" sz="1600" b="1" dirty="0"/>
              <a:t> </a:t>
            </a:r>
            <a:r>
              <a:rPr lang="en-US" altLang="en-US" sz="2400" b="1" dirty="0"/>
              <a:t>HNO</a:t>
            </a:r>
            <a:r>
              <a:rPr lang="en-US" altLang="en-US" sz="2400" b="1" baseline="-25000" dirty="0"/>
              <a:t>3</a:t>
            </a:r>
            <a:r>
              <a:rPr lang="en-US" altLang="en-US" sz="2400" b="1" dirty="0"/>
              <a:t> </a:t>
            </a:r>
            <a:endParaRPr lang="en-US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6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22731" y="2417379"/>
            <a:ext cx="3310759" cy="272612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649705"/>
            <a:ext cx="5822730" cy="3752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en-US" b="1" i="0" u="sng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STRONG?</a:t>
            </a:r>
            <a:endParaRPr lang="en-US" altLang="en-US" b="1" u="sng" dirty="0">
              <a:solidFill>
                <a:srgbClr val="000000"/>
              </a:solidFill>
              <a:latin typeface="Oswald" panose="020B060402020202020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800" b="1" noProof="0" dirty="0">
                <a:solidFill>
                  <a:srgbClr val="000000"/>
                </a:solidFill>
                <a:latin typeface="+mj-lt"/>
              </a:rPr>
              <a:t>They dissociate “completely”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800" dirty="0" err="1">
                <a:solidFill>
                  <a:srgbClr val="000000"/>
                </a:solidFill>
                <a:latin typeface="+mj-lt"/>
              </a:rPr>
              <a:t>HCl</a:t>
            </a:r>
            <a:r>
              <a:rPr lang="en-US" altLang="en-US" sz="28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 H</a:t>
            </a:r>
            <a:r>
              <a:rPr lang="en-US" altLang="en-US" sz="2800" baseline="300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+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+ Cl</a:t>
            </a:r>
            <a:r>
              <a:rPr lang="en-US" altLang="en-US" sz="2800" baseline="300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-</a:t>
            </a:r>
            <a: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  </a:t>
            </a:r>
            <a:br>
              <a:rPr lang="en-US" altLang="en-US" sz="28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</a:br>
            <a:br>
              <a:rPr lang="en-US" altLang="en-US" sz="14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</a:br>
            <a:r>
              <a:rPr lang="en-US" altLang="en-US" sz="2400" b="1" i="1" dirty="0" err="1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HCl</a:t>
            </a:r>
            <a:r>
              <a:rPr lang="en-US" altLang="en-US" sz="2400" b="1" i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 is a strong acid so </a:t>
            </a:r>
            <a:br>
              <a:rPr lang="en-US" altLang="en-US" sz="2400" b="1" i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</a:br>
            <a:r>
              <a:rPr lang="en-US" altLang="en-US" sz="2400" b="1" i="1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LOTS of ions in solution!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en-US" sz="1400" i="1" dirty="0">
              <a:solidFill>
                <a:srgbClr val="000000"/>
              </a:solidFill>
              <a:latin typeface="+mj-lt"/>
              <a:sym typeface="Wingdings" panose="05000000000000000000" pitchFamily="2" charset="2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altLang="en-US" sz="2400" dirty="0">
                <a:solidFill>
                  <a:srgbClr val="000000"/>
                </a:solidFill>
                <a:latin typeface="+mj-lt"/>
                <a:sym typeface="Wingdings" panose="05000000000000000000" pitchFamily="2" charset="2"/>
              </a:rPr>
              <a:t>Strong Acids and Bases are the easy ones…assuming the dissociate completely makes our math easier </a:t>
            </a:r>
          </a:p>
          <a:p>
            <a:pPr marL="609600" marR="0" lvl="0" indent="-6096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b="0" i="0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pic>
        <p:nvPicPr>
          <p:cNvPr id="1028" name="Picture 4" descr="Image result for rosie the riveter costu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937" y="987991"/>
            <a:ext cx="3241351" cy="3969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1" name="Google Shape;181;p14"/>
          <p:cNvSpPr txBox="1">
            <a:spLocks noGrp="1"/>
          </p:cNvSpPr>
          <p:nvPr>
            <p:ph type="ctrTitle" idx="4294967295"/>
          </p:nvPr>
        </p:nvSpPr>
        <p:spPr>
          <a:xfrm>
            <a:off x="0" y="1"/>
            <a:ext cx="9105484" cy="872358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u="sng" dirty="0">
                <a:solidFill>
                  <a:srgbClr val="FF9900"/>
                </a:solidFill>
              </a:rPr>
              <a:t>Strong Acids and Bases</a:t>
            </a:r>
            <a:endParaRPr sz="3600" u="sng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477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0"/>
            <a:ext cx="5540991" cy="4639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br>
              <a:rPr kumimoji="0" lang="en-US" altLang="en-US" sz="20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</a:br>
            <a:r>
              <a:rPr kumimoji="0" lang="en-US" altLang="en-US" sz="3600" b="1" i="0" strike="noStrike" kern="0" cap="none" spc="0" normalizeH="0" baseline="0" noProof="0" dirty="0">
                <a:ln>
                  <a:noFill/>
                </a:ln>
                <a:solidFill>
                  <a:srgbClr val="3796BF"/>
                </a:solidFill>
                <a:effectLst/>
                <a:uLnTx/>
                <a:uFillTx/>
                <a:latin typeface="Oswald" panose="020B0604020202020204" charset="0"/>
              </a:rPr>
              <a:t>MEMORIZE!</a:t>
            </a:r>
            <a:br>
              <a:rPr kumimoji="0" lang="en-US" alt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</a:br>
            <a:r>
              <a:rPr kumimoji="0" lang="en-US" altLang="en-US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Oswald" panose="020B0604020202020204" charset="0"/>
              </a:rPr>
              <a:t>The Seven Strong Acids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altLang="en-US" sz="1600" i="1" u="sng" dirty="0">
              <a:solidFill>
                <a:srgbClr val="000000"/>
              </a:solidFill>
              <a:latin typeface="Bahnschrift SemiBold SemiConden" panose="020B0502040204020203" pitchFamily="34" charset="0"/>
              <a:sym typeface="Wingdings" panose="05000000000000000000" pitchFamily="2" charset="2"/>
            </a:endParaRP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HCl</a:t>
            </a:r>
            <a:r>
              <a:rPr lang="en-US" altLang="en-US" sz="2400" dirty="0"/>
              <a:t> – Hydrochloric Acid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 err="1"/>
              <a:t>HBr</a:t>
            </a:r>
            <a:r>
              <a:rPr lang="en-US" altLang="en-US" sz="2400" dirty="0"/>
              <a:t> – </a:t>
            </a:r>
            <a:r>
              <a:rPr lang="en-US" altLang="en-US" sz="2400" dirty="0" err="1"/>
              <a:t>Hydrobromic</a:t>
            </a:r>
            <a:r>
              <a:rPr lang="en-US" altLang="en-US" sz="2400" dirty="0"/>
              <a:t> Acid 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HI – </a:t>
            </a:r>
            <a:r>
              <a:rPr lang="en-US" altLang="en-US" sz="2400" dirty="0" err="1"/>
              <a:t>Hydriodic</a:t>
            </a:r>
            <a:r>
              <a:rPr lang="en-US" altLang="en-US" sz="2400" dirty="0"/>
              <a:t> Acid                        	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H</a:t>
            </a:r>
            <a:r>
              <a:rPr lang="en-US" altLang="en-US" sz="2400" baseline="-25000" dirty="0"/>
              <a:t>2</a:t>
            </a:r>
            <a:r>
              <a:rPr lang="en-US" altLang="en-US" sz="2400" dirty="0"/>
              <a:t>SO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 – Sulfuric Acid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HNO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 – Nitric Acid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HClO</a:t>
            </a:r>
            <a:r>
              <a:rPr lang="en-US" altLang="en-US" sz="2400" baseline="-25000" dirty="0"/>
              <a:t>4</a:t>
            </a:r>
            <a:r>
              <a:rPr lang="en-US" altLang="en-US" sz="2400" dirty="0"/>
              <a:t> – </a:t>
            </a:r>
            <a:r>
              <a:rPr lang="en-US" altLang="en-US" sz="2400" dirty="0" err="1"/>
              <a:t>Perchloric</a:t>
            </a:r>
            <a:r>
              <a:rPr lang="en-US" altLang="en-US" sz="2400" dirty="0"/>
              <a:t> Acid</a:t>
            </a:r>
          </a:p>
          <a:p>
            <a:pPr marL="457200" indent="-457200" algn="l">
              <a:spcBef>
                <a:spcPct val="0"/>
              </a:spcBef>
              <a:buFont typeface="+mj-lt"/>
              <a:buAutoNum type="arabicParenR"/>
            </a:pPr>
            <a:r>
              <a:rPr lang="en-US" altLang="en-US" sz="2400" b="1" dirty="0"/>
              <a:t> </a:t>
            </a:r>
            <a:r>
              <a:rPr lang="en-US" altLang="en-US" sz="2400" dirty="0"/>
              <a:t>HClO</a:t>
            </a:r>
            <a:r>
              <a:rPr lang="en-US" altLang="en-US" sz="2400" baseline="-25000" dirty="0"/>
              <a:t>3</a:t>
            </a:r>
            <a:r>
              <a:rPr lang="en-US" altLang="en-US" sz="2400" dirty="0"/>
              <a:t> – Chloric Acid</a:t>
            </a:r>
          </a:p>
          <a:p>
            <a:pPr marL="1371600" lvl="2" indent="-457200" algn="l">
              <a:spcBef>
                <a:spcPct val="0"/>
              </a:spcBef>
              <a:buFont typeface="+mj-lt"/>
              <a:buAutoNum type="arabicPeriod"/>
            </a:pPr>
            <a:endParaRPr lang="en-US" altLang="en-US" b="1" dirty="0">
              <a:latin typeface="Footlight MT Light" panose="0204060206030A020304" pitchFamily="18" charset="0"/>
            </a:endParaRPr>
          </a:p>
          <a:p>
            <a:pPr marL="609600" marR="0" lvl="0" indent="-609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arenR"/>
              <a:tabLst/>
              <a:defRPr/>
            </a:pPr>
            <a:endParaRPr kumimoji="0" lang="en-US" altLang="en-US" b="0" i="0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453907" y="1619123"/>
            <a:ext cx="600501" cy="1269241"/>
          </a:xfrm>
          <a:prstGeom prst="rightBrace">
            <a:avLst/>
          </a:prstGeom>
          <a:noFill/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98929" y="2025443"/>
            <a:ext cx="2268934" cy="461665"/>
          </a:xfrm>
          <a:prstGeom prst="rect">
            <a:avLst/>
          </a:prstGeom>
          <a:noFill/>
          <a:ln w="82550" cmpd="dbl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Bahnschrift SemiBold SemiConden" panose="020B0502040204020203" pitchFamily="34" charset="0"/>
                <a:ea typeface="+mn-ea"/>
                <a:cs typeface="+mn-cs"/>
              </a:rPr>
              <a:t>Binary Acids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4453907" y="3071191"/>
            <a:ext cx="600501" cy="1681283"/>
          </a:xfrm>
          <a:prstGeom prst="rightBrace">
            <a:avLst/>
          </a:prstGeom>
          <a:noFill/>
          <a:ln w="381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298930" y="3443041"/>
            <a:ext cx="1897039" cy="461665"/>
          </a:xfrm>
          <a:prstGeom prst="rect">
            <a:avLst/>
          </a:prstGeom>
          <a:noFill/>
          <a:ln w="82550" cmpd="dbl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latin typeface="Bahnschrift SemiBold SemiConden" panose="020B0502040204020203" pitchFamily="34" charset="0"/>
                <a:ea typeface="+mn-ea"/>
                <a:cs typeface="+mn-cs"/>
              </a:rPr>
              <a:t>Oxyacids</a:t>
            </a:r>
            <a:endParaRPr lang="en-US" sz="2400" b="1" dirty="0">
              <a:latin typeface="Bahnschrift SemiBold SemiConden" panose="020B05020402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651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Wolsey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1096</Words>
  <Application>Microsoft Office PowerPoint</Application>
  <PresentationFormat>On-screen Show (16:9)</PresentationFormat>
  <Paragraphs>160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Bahnschrift SemiBold SemiConden</vt:lpstr>
      <vt:lpstr>Footlight MT Light</vt:lpstr>
      <vt:lpstr>Arial</vt:lpstr>
      <vt:lpstr>YouTube Noto</vt:lpstr>
      <vt:lpstr>Cambria Math</vt:lpstr>
      <vt:lpstr>Wingdings</vt:lpstr>
      <vt:lpstr>Oswald</vt:lpstr>
      <vt:lpstr>Roboto Condensed</vt:lpstr>
      <vt:lpstr>Wolsey template</vt:lpstr>
      <vt:lpstr>N-47  Acid/Base Nomenclature  and Self Ionization  of Water </vt:lpstr>
      <vt:lpstr>Acid Nomenclature</vt:lpstr>
      <vt:lpstr>Acid Nomenclature</vt:lpstr>
      <vt:lpstr>PowerPoint Presentation</vt:lpstr>
      <vt:lpstr>PowerPoint Presentation</vt:lpstr>
      <vt:lpstr>Remember…</vt:lpstr>
      <vt:lpstr>Naming Acids</vt:lpstr>
      <vt:lpstr>Strong Acids and Bases</vt:lpstr>
      <vt:lpstr>PowerPoint Presentation</vt:lpstr>
      <vt:lpstr>PowerPoint Presentation</vt:lpstr>
      <vt:lpstr>Neutralization Reactions</vt:lpstr>
      <vt:lpstr>Why is the pH of H2O equal to 7?</vt:lpstr>
      <vt:lpstr>Back to Equilibrium Chapter!</vt:lpstr>
      <vt:lpstr>Self Ionization of Water</vt:lpstr>
      <vt:lpstr>Self Ionization of Water</vt:lpstr>
      <vt:lpstr>Self Ionization of Water</vt:lpstr>
      <vt:lpstr>Self Ionization of Water</vt:lpstr>
      <vt:lpstr>Self Ionization of Water</vt:lpstr>
      <vt:lpstr>Kw Calculations</vt:lpstr>
      <vt:lpstr>Video on Dissociation of Water</vt:lpstr>
      <vt:lpstr>Fun way to remember MOST of the strong/weak Acids/Bases</vt:lpstr>
      <vt:lpstr>A good recap video – Crash Course</vt:lpstr>
      <vt:lpstr>YouTube Link to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Farmer, Stephanie [DH]</dc:creator>
  <cp:lastModifiedBy>Farmer, Stephanie [DH]</cp:lastModifiedBy>
  <cp:revision>98</cp:revision>
  <dcterms:modified xsi:type="dcterms:W3CDTF">2025-04-21T18:21:55Z</dcterms:modified>
</cp:coreProperties>
</file>