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31"/>
  </p:notesMasterIdLst>
  <p:sldIdLst>
    <p:sldId id="303" r:id="rId2"/>
    <p:sldId id="256" r:id="rId3"/>
    <p:sldId id="287" r:id="rId4"/>
    <p:sldId id="288" r:id="rId5"/>
    <p:sldId id="302" r:id="rId6"/>
    <p:sldId id="290" r:id="rId7"/>
    <p:sldId id="289" r:id="rId8"/>
    <p:sldId id="291" r:id="rId9"/>
    <p:sldId id="292" r:id="rId10"/>
    <p:sldId id="259" r:id="rId11"/>
    <p:sldId id="293" r:id="rId12"/>
    <p:sldId id="294" r:id="rId13"/>
    <p:sldId id="295" r:id="rId14"/>
    <p:sldId id="296" r:id="rId15"/>
    <p:sldId id="297" r:id="rId16"/>
    <p:sldId id="299" r:id="rId17"/>
    <p:sldId id="300" r:id="rId18"/>
    <p:sldId id="298" r:id="rId19"/>
    <p:sldId id="301" r:id="rId20"/>
    <p:sldId id="305" r:id="rId21"/>
    <p:sldId id="306" r:id="rId22"/>
    <p:sldId id="313" r:id="rId23"/>
    <p:sldId id="307" r:id="rId24"/>
    <p:sldId id="308" r:id="rId25"/>
    <p:sldId id="309" r:id="rId26"/>
    <p:sldId id="310" r:id="rId27"/>
    <p:sldId id="311" r:id="rId28"/>
    <p:sldId id="312" r:id="rId29"/>
    <p:sldId id="304" r:id="rId30"/>
  </p:sldIdLst>
  <p:sldSz cx="9144000" cy="5143500" type="screen16x9"/>
  <p:notesSz cx="6858000" cy="9144000"/>
  <p:embeddedFontLst>
    <p:embeddedFont>
      <p:font typeface="Cambria Math" panose="02040503050406030204" pitchFamily="18" charset="0"/>
      <p:regular r:id="rId32"/>
    </p:embeddedFont>
    <p:embeddedFont>
      <p:font typeface="Oswald" panose="00000500000000000000" pitchFamily="2" charset="0"/>
      <p:regular r:id="rId33"/>
      <p:bold r:id="rId34"/>
    </p:embeddedFont>
    <p:embeddedFont>
      <p:font typeface="Roboto Condensed" panose="02000000000000000000" pitchFamily="2" charset="0"/>
      <p:regular r:id="rId35"/>
      <p:bold r:id="rId36"/>
      <p:italic r:id="rId37"/>
      <p:boldItalic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3796B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E732CC0-120B-4FA6-BE68-D85E119D773C}">
  <a:tblStyle styleId="{9E732CC0-120B-4FA6-BE68-D85E119D773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478" autoAdjust="0"/>
    <p:restoredTop sz="94660"/>
  </p:normalViewPr>
  <p:slideViewPr>
    <p:cSldViewPr snapToGrid="0">
      <p:cViewPr varScale="1">
        <p:scale>
          <a:sx n="82" d="100"/>
          <a:sy n="82" d="100"/>
        </p:scale>
        <p:origin x="312"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3.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52226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60388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77509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9636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01061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84318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40868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18969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4196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3605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877298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808047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a:extLst>
            <a:ext uri="{FF2B5EF4-FFF2-40B4-BE49-F238E27FC236}">
              <a16:creationId xmlns:a16="http://schemas.microsoft.com/office/drawing/2014/main" id="{77BDE4F1-F550-7267-D6FD-7AF4B53D65E9}"/>
            </a:ext>
          </a:extLst>
        </p:cNvPr>
        <p:cNvGrpSpPr/>
        <p:nvPr/>
      </p:nvGrpSpPr>
      <p:grpSpPr>
        <a:xfrm>
          <a:off x="0" y="0"/>
          <a:ext cx="0" cy="0"/>
          <a:chOff x="0" y="0"/>
          <a:chExt cx="0" cy="0"/>
        </a:xfrm>
      </p:grpSpPr>
      <p:sp>
        <p:nvSpPr>
          <p:cNvPr id="178" name="Google Shape;178;g35f391192_04:notes">
            <a:extLst>
              <a:ext uri="{FF2B5EF4-FFF2-40B4-BE49-F238E27FC236}">
                <a16:creationId xmlns:a16="http://schemas.microsoft.com/office/drawing/2014/main" id="{9E2377AD-E64C-13FD-6B7C-ED90B85C7B0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a:extLst>
              <a:ext uri="{FF2B5EF4-FFF2-40B4-BE49-F238E27FC236}">
                <a16:creationId xmlns:a16="http://schemas.microsoft.com/office/drawing/2014/main" id="{DEA62275-7006-073E-D094-D1A3477E1E9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267750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616025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92565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094842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093289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629060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87878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9350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8217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6276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565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9062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4109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0374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4BB5D9"/>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5609666" y="2185857"/>
            <a:ext cx="3534604" cy="3432788"/>
            <a:chOff x="6172200" y="2656118"/>
            <a:chExt cx="2971754" cy="2886151"/>
          </a:xfrm>
        </p:grpSpPr>
        <p:sp>
          <p:nvSpPr>
            <p:cNvPr id="11" name="Google Shape;11;p2"/>
            <p:cNvSpPr/>
            <p:nvPr/>
          </p:nvSpPr>
          <p:spPr>
            <a:xfrm rot="9208626" flipH="1">
              <a:off x="6704904" y="4110434"/>
              <a:ext cx="484232" cy="1204006"/>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9208633" flipH="1">
              <a:off x="7804300" y="3279013"/>
              <a:ext cx="877624" cy="2182136"/>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9208606" flipH="1">
              <a:off x="7481789" y="4276913"/>
              <a:ext cx="408796" cy="1016449"/>
            </a:xfrm>
            <a:prstGeom prst="flowChartManualInpu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9208678" flipH="1">
              <a:off x="6287617" y="4657701"/>
              <a:ext cx="229660" cy="571018"/>
            </a:xfrm>
            <a:prstGeom prst="flowChartManualInpu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289303" y="2656118"/>
              <a:ext cx="854651" cy="1929080"/>
            </a:xfrm>
            <a:custGeom>
              <a:avLst/>
              <a:gdLst/>
              <a:ahLst/>
              <a:cxnLst/>
              <a:rect l="l" t="t" r="r" b="b"/>
              <a:pathLst>
                <a:path w="37596" h="84860" extrusionOk="0">
                  <a:moveTo>
                    <a:pt x="19066" y="0"/>
                  </a:moveTo>
                  <a:lnTo>
                    <a:pt x="0" y="9130"/>
                  </a:lnTo>
                  <a:lnTo>
                    <a:pt x="37596" y="84860"/>
                  </a:lnTo>
                  <a:lnTo>
                    <a:pt x="37596" y="37328"/>
                  </a:lnTo>
                  <a:close/>
                </a:path>
              </a:pathLst>
            </a:custGeom>
            <a:solidFill>
              <a:srgbClr val="FFFFFF"/>
            </a:solidFill>
            <a:ln>
              <a:noFill/>
            </a:ln>
          </p:spPr>
        </p:sp>
      </p:grpSp>
      <p:grpSp>
        <p:nvGrpSpPr>
          <p:cNvPr id="16" name="Google Shape;16;p2"/>
          <p:cNvGrpSpPr/>
          <p:nvPr/>
        </p:nvGrpSpPr>
        <p:grpSpPr>
          <a:xfrm>
            <a:off x="-22" y="-324543"/>
            <a:ext cx="3068579" cy="1910876"/>
            <a:chOff x="-32" y="-215963"/>
            <a:chExt cx="2163561" cy="1347300"/>
          </a:xfrm>
        </p:grpSpPr>
        <p:sp>
          <p:nvSpPr>
            <p:cNvPr id="17" name="Google Shape;17;p2"/>
            <p:cNvSpPr/>
            <p:nvPr/>
          </p:nvSpPr>
          <p:spPr>
            <a:xfrm rot="-1591408" flipH="1">
              <a:off x="1362169" y="-63166"/>
              <a:ext cx="205103" cy="509980"/>
            </a:xfrm>
            <a:prstGeom prst="flowChartManualInpu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1591371" flipH="1">
              <a:off x="239463" y="-151890"/>
              <a:ext cx="434754" cy="1080980"/>
            </a:xfrm>
            <a:prstGeom prst="flowChartManualInpu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1591339" flipH="1">
              <a:off x="892401" y="-169347"/>
              <a:ext cx="504374" cy="1254067"/>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1591322" flipH="1">
              <a:off x="1818452" y="-76292"/>
              <a:ext cx="229660" cy="571018"/>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81D1EC"/>
            </a:solidFill>
            <a:ln>
              <a:noFill/>
            </a:ln>
          </p:spPr>
        </p:sp>
      </p:grpSp>
      <p:sp>
        <p:nvSpPr>
          <p:cNvPr id="22" name="Google Shape;22;p2"/>
          <p:cNvSpPr txBox="1">
            <a:spLocks noGrp="1"/>
          </p:cNvSpPr>
          <p:nvPr>
            <p:ph type="ctrTitle"/>
          </p:nvPr>
        </p:nvSpPr>
        <p:spPr>
          <a:xfrm>
            <a:off x="685800" y="2753825"/>
            <a:ext cx="5671500" cy="1159800"/>
          </a:xfrm>
          <a:prstGeom prst="rect">
            <a:avLst/>
          </a:prstGeom>
        </p:spPr>
        <p:txBody>
          <a:bodyPr spcFirstLastPara="1" wrap="square" lIns="91425" tIns="91425" rIns="91425" bIns="91425" anchor="b" anchorCtr="0"/>
          <a:lstStyle>
            <a:lvl1pPr lvl="0">
              <a:spcBef>
                <a:spcPts val="0"/>
              </a:spcBef>
              <a:spcAft>
                <a:spcPts val="0"/>
              </a:spcAft>
              <a:buClr>
                <a:srgbClr val="FFFFFF"/>
              </a:buClr>
              <a:buSzPts val="5000"/>
              <a:buNone/>
              <a:defRPr sz="5000">
                <a:solidFill>
                  <a:srgbClr val="FFFFFF"/>
                </a:solidFill>
              </a:defRPr>
            </a:lvl1pPr>
            <a:lvl2pPr lvl="1">
              <a:spcBef>
                <a:spcPts val="0"/>
              </a:spcBef>
              <a:spcAft>
                <a:spcPts val="0"/>
              </a:spcAft>
              <a:buClr>
                <a:srgbClr val="FFFFFF"/>
              </a:buClr>
              <a:buSzPts val="5000"/>
              <a:buNone/>
              <a:defRPr sz="5000">
                <a:solidFill>
                  <a:srgbClr val="FFFFFF"/>
                </a:solidFill>
              </a:defRPr>
            </a:lvl2pPr>
            <a:lvl3pPr lvl="2">
              <a:spcBef>
                <a:spcPts val="0"/>
              </a:spcBef>
              <a:spcAft>
                <a:spcPts val="0"/>
              </a:spcAft>
              <a:buClr>
                <a:srgbClr val="FFFFFF"/>
              </a:buClr>
              <a:buSzPts val="5000"/>
              <a:buNone/>
              <a:defRPr sz="5000">
                <a:solidFill>
                  <a:srgbClr val="FFFFFF"/>
                </a:solidFill>
              </a:defRPr>
            </a:lvl3pPr>
            <a:lvl4pPr lvl="3">
              <a:spcBef>
                <a:spcPts val="0"/>
              </a:spcBef>
              <a:spcAft>
                <a:spcPts val="0"/>
              </a:spcAft>
              <a:buClr>
                <a:srgbClr val="FFFFFF"/>
              </a:buClr>
              <a:buSzPts val="5000"/>
              <a:buNone/>
              <a:defRPr sz="5000">
                <a:solidFill>
                  <a:srgbClr val="FFFFFF"/>
                </a:solidFill>
              </a:defRPr>
            </a:lvl4pPr>
            <a:lvl5pPr lvl="4">
              <a:spcBef>
                <a:spcPts val="0"/>
              </a:spcBef>
              <a:spcAft>
                <a:spcPts val="0"/>
              </a:spcAft>
              <a:buClr>
                <a:srgbClr val="FFFFFF"/>
              </a:buClr>
              <a:buSzPts val="5000"/>
              <a:buNone/>
              <a:defRPr sz="5000">
                <a:solidFill>
                  <a:srgbClr val="FFFFFF"/>
                </a:solidFill>
              </a:defRPr>
            </a:lvl5pPr>
            <a:lvl6pPr lvl="5">
              <a:spcBef>
                <a:spcPts val="0"/>
              </a:spcBef>
              <a:spcAft>
                <a:spcPts val="0"/>
              </a:spcAft>
              <a:buClr>
                <a:srgbClr val="FFFFFF"/>
              </a:buClr>
              <a:buSzPts val="5000"/>
              <a:buNone/>
              <a:defRPr sz="5000">
                <a:solidFill>
                  <a:srgbClr val="FFFFFF"/>
                </a:solidFill>
              </a:defRPr>
            </a:lvl6pPr>
            <a:lvl7pPr lvl="6">
              <a:spcBef>
                <a:spcPts val="0"/>
              </a:spcBef>
              <a:spcAft>
                <a:spcPts val="0"/>
              </a:spcAft>
              <a:buClr>
                <a:srgbClr val="FFFFFF"/>
              </a:buClr>
              <a:buSzPts val="5000"/>
              <a:buNone/>
              <a:defRPr sz="5000">
                <a:solidFill>
                  <a:srgbClr val="FFFFFF"/>
                </a:solidFill>
              </a:defRPr>
            </a:lvl7pPr>
            <a:lvl8pPr lvl="7">
              <a:spcBef>
                <a:spcPts val="0"/>
              </a:spcBef>
              <a:spcAft>
                <a:spcPts val="0"/>
              </a:spcAft>
              <a:buClr>
                <a:srgbClr val="FFFFFF"/>
              </a:buClr>
              <a:buSzPts val="5000"/>
              <a:buNone/>
              <a:defRPr sz="5000">
                <a:solidFill>
                  <a:srgbClr val="FFFFFF"/>
                </a:solidFill>
              </a:defRPr>
            </a:lvl8pPr>
            <a:lvl9pPr lvl="8">
              <a:spcBef>
                <a:spcPts val="0"/>
              </a:spcBef>
              <a:spcAft>
                <a:spcPts val="0"/>
              </a:spcAft>
              <a:buClr>
                <a:srgbClr val="FFFFFF"/>
              </a:buClr>
              <a:buSzPts val="5000"/>
              <a:buNone/>
              <a:defRPr sz="5000">
                <a:solidFill>
                  <a:srgbClr val="FFFFFF"/>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rgbClr val="FF9900"/>
        </a:solidFill>
        <a:effectLst/>
      </p:bgPr>
    </p:bg>
    <p:spTree>
      <p:nvGrpSpPr>
        <p:cNvPr id="1" name="Shape 23"/>
        <p:cNvGrpSpPr/>
        <p:nvPr/>
      </p:nvGrpSpPr>
      <p:grpSpPr>
        <a:xfrm>
          <a:off x="0" y="0"/>
          <a:ext cx="0" cy="0"/>
          <a:chOff x="0" y="0"/>
          <a:chExt cx="0" cy="0"/>
        </a:xfrm>
      </p:grpSpPr>
      <p:grpSp>
        <p:nvGrpSpPr>
          <p:cNvPr id="24" name="Google Shape;24;p3"/>
          <p:cNvGrpSpPr/>
          <p:nvPr/>
        </p:nvGrpSpPr>
        <p:grpSpPr>
          <a:xfrm>
            <a:off x="6172200" y="2656118"/>
            <a:ext cx="2971754" cy="2886151"/>
            <a:chOff x="6172200" y="2656118"/>
            <a:chExt cx="2971754" cy="2886151"/>
          </a:xfrm>
        </p:grpSpPr>
        <p:sp>
          <p:nvSpPr>
            <p:cNvPr id="25" name="Google Shape;25;p3"/>
            <p:cNvSpPr/>
            <p:nvPr/>
          </p:nvSpPr>
          <p:spPr>
            <a:xfrm rot="9208626" flipH="1">
              <a:off x="6704904" y="4110434"/>
              <a:ext cx="484232" cy="1204006"/>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rot="9208633" flipH="1">
              <a:off x="7804300" y="3279013"/>
              <a:ext cx="877624" cy="2182136"/>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9208606" flipH="1">
              <a:off x="7481789" y="4276913"/>
              <a:ext cx="408796" cy="1016449"/>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rot="9208678" flipH="1">
              <a:off x="6287617" y="4657701"/>
              <a:ext cx="229660" cy="571018"/>
            </a:xfrm>
            <a:prstGeom prst="flowChartManualInpu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8289303" y="2656118"/>
              <a:ext cx="854651" cy="1929080"/>
            </a:xfrm>
            <a:custGeom>
              <a:avLst/>
              <a:gdLst/>
              <a:ahLst/>
              <a:cxnLst/>
              <a:rect l="l" t="t" r="r" b="b"/>
              <a:pathLst>
                <a:path w="37596" h="84860" extrusionOk="0">
                  <a:moveTo>
                    <a:pt x="19066" y="0"/>
                  </a:moveTo>
                  <a:lnTo>
                    <a:pt x="0" y="9130"/>
                  </a:lnTo>
                  <a:lnTo>
                    <a:pt x="37596" y="84860"/>
                  </a:lnTo>
                  <a:lnTo>
                    <a:pt x="37596" y="37328"/>
                  </a:lnTo>
                  <a:close/>
                </a:path>
              </a:pathLst>
            </a:custGeom>
            <a:solidFill>
              <a:srgbClr val="FFFFFF"/>
            </a:solidFill>
            <a:ln>
              <a:noFill/>
            </a:ln>
          </p:spPr>
        </p:sp>
      </p:grpSp>
      <p:grpSp>
        <p:nvGrpSpPr>
          <p:cNvPr id="30" name="Google Shape;30;p3"/>
          <p:cNvGrpSpPr/>
          <p:nvPr/>
        </p:nvGrpSpPr>
        <p:grpSpPr>
          <a:xfrm>
            <a:off x="-32" y="-228027"/>
            <a:ext cx="2163561" cy="1347300"/>
            <a:chOff x="-32" y="-215963"/>
            <a:chExt cx="2163561" cy="1347300"/>
          </a:xfrm>
        </p:grpSpPr>
        <p:sp>
          <p:nvSpPr>
            <p:cNvPr id="31" name="Google Shape;31;p3"/>
            <p:cNvSpPr/>
            <p:nvPr/>
          </p:nvSpPr>
          <p:spPr>
            <a:xfrm rot="-1591408" flipH="1">
              <a:off x="1362169" y="-63166"/>
              <a:ext cx="205103" cy="509980"/>
            </a:xfrm>
            <a:prstGeom prst="flowChartManualInpu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1591371" flipH="1">
              <a:off x="239463" y="-151890"/>
              <a:ext cx="434754" cy="1080980"/>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rot="-1591339" flipH="1">
              <a:off x="892401" y="-169347"/>
              <a:ext cx="504374" cy="1254067"/>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1591322" flipH="1">
              <a:off x="1818452" y="-76292"/>
              <a:ext cx="229660" cy="571018"/>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81D1EC"/>
            </a:solidFill>
            <a:ln>
              <a:noFill/>
            </a:ln>
          </p:spPr>
        </p:sp>
      </p:grpSp>
      <p:sp>
        <p:nvSpPr>
          <p:cNvPr id="36" name="Google Shape;36;p3"/>
          <p:cNvSpPr txBox="1">
            <a:spLocks noGrp="1"/>
          </p:cNvSpPr>
          <p:nvPr>
            <p:ph type="ctrTitle"/>
          </p:nvPr>
        </p:nvSpPr>
        <p:spPr>
          <a:xfrm>
            <a:off x="685800" y="2421550"/>
            <a:ext cx="5074500" cy="1159800"/>
          </a:xfrm>
          <a:prstGeom prst="rect">
            <a:avLst/>
          </a:prstGeom>
        </p:spPr>
        <p:txBody>
          <a:bodyPr spcFirstLastPara="1" wrap="square" lIns="91425" tIns="91425" rIns="91425" bIns="91425" anchor="b" anchorCtr="0"/>
          <a:lstStyle>
            <a:lvl1pPr lvl="0" rtl="0">
              <a:spcBef>
                <a:spcPts val="0"/>
              </a:spcBef>
              <a:spcAft>
                <a:spcPts val="0"/>
              </a:spcAft>
              <a:buClr>
                <a:srgbClr val="FFFFFF"/>
              </a:buClr>
              <a:buSzPts val="3600"/>
              <a:buNone/>
              <a:defRPr sz="3600">
                <a:solidFill>
                  <a:srgbClr val="FFFFFF"/>
                </a:solidFill>
              </a:defRPr>
            </a:lvl1pPr>
            <a:lvl2pPr lvl="1" rtl="0">
              <a:spcBef>
                <a:spcPts val="0"/>
              </a:spcBef>
              <a:spcAft>
                <a:spcPts val="0"/>
              </a:spcAft>
              <a:buClr>
                <a:srgbClr val="FFFFFF"/>
              </a:buClr>
              <a:buSzPts val="3600"/>
              <a:buNone/>
              <a:defRPr sz="3600">
                <a:solidFill>
                  <a:srgbClr val="FFFFFF"/>
                </a:solidFill>
              </a:defRPr>
            </a:lvl2pPr>
            <a:lvl3pPr lvl="2" rtl="0">
              <a:spcBef>
                <a:spcPts val="0"/>
              </a:spcBef>
              <a:spcAft>
                <a:spcPts val="0"/>
              </a:spcAft>
              <a:buClr>
                <a:srgbClr val="FFFFFF"/>
              </a:buClr>
              <a:buSzPts val="3600"/>
              <a:buNone/>
              <a:defRPr sz="3600">
                <a:solidFill>
                  <a:srgbClr val="FFFFFF"/>
                </a:solidFill>
              </a:defRPr>
            </a:lvl3pPr>
            <a:lvl4pPr lvl="3" rtl="0">
              <a:spcBef>
                <a:spcPts val="0"/>
              </a:spcBef>
              <a:spcAft>
                <a:spcPts val="0"/>
              </a:spcAft>
              <a:buClr>
                <a:srgbClr val="FFFFFF"/>
              </a:buClr>
              <a:buSzPts val="3600"/>
              <a:buNone/>
              <a:defRPr sz="3600">
                <a:solidFill>
                  <a:srgbClr val="FFFFFF"/>
                </a:solidFill>
              </a:defRPr>
            </a:lvl4pPr>
            <a:lvl5pPr lvl="4" rtl="0">
              <a:spcBef>
                <a:spcPts val="0"/>
              </a:spcBef>
              <a:spcAft>
                <a:spcPts val="0"/>
              </a:spcAft>
              <a:buClr>
                <a:srgbClr val="FFFFFF"/>
              </a:buClr>
              <a:buSzPts val="3600"/>
              <a:buNone/>
              <a:defRPr sz="3600">
                <a:solidFill>
                  <a:srgbClr val="FFFFFF"/>
                </a:solidFill>
              </a:defRPr>
            </a:lvl5pPr>
            <a:lvl6pPr lvl="5" rtl="0">
              <a:spcBef>
                <a:spcPts val="0"/>
              </a:spcBef>
              <a:spcAft>
                <a:spcPts val="0"/>
              </a:spcAft>
              <a:buClr>
                <a:srgbClr val="FFFFFF"/>
              </a:buClr>
              <a:buSzPts val="3600"/>
              <a:buNone/>
              <a:defRPr sz="3600">
                <a:solidFill>
                  <a:srgbClr val="FFFFFF"/>
                </a:solidFill>
              </a:defRPr>
            </a:lvl6pPr>
            <a:lvl7pPr lvl="6" rtl="0">
              <a:spcBef>
                <a:spcPts val="0"/>
              </a:spcBef>
              <a:spcAft>
                <a:spcPts val="0"/>
              </a:spcAft>
              <a:buClr>
                <a:srgbClr val="FFFFFF"/>
              </a:buClr>
              <a:buSzPts val="3600"/>
              <a:buNone/>
              <a:defRPr sz="3600">
                <a:solidFill>
                  <a:srgbClr val="FFFFFF"/>
                </a:solidFill>
              </a:defRPr>
            </a:lvl7pPr>
            <a:lvl8pPr lvl="7" rtl="0">
              <a:spcBef>
                <a:spcPts val="0"/>
              </a:spcBef>
              <a:spcAft>
                <a:spcPts val="0"/>
              </a:spcAft>
              <a:buClr>
                <a:srgbClr val="FFFFFF"/>
              </a:buClr>
              <a:buSzPts val="3600"/>
              <a:buNone/>
              <a:defRPr sz="3600">
                <a:solidFill>
                  <a:srgbClr val="FFFFFF"/>
                </a:solidFill>
              </a:defRPr>
            </a:lvl8pPr>
            <a:lvl9pPr lvl="8" rtl="0">
              <a:spcBef>
                <a:spcPts val="0"/>
              </a:spcBef>
              <a:spcAft>
                <a:spcPts val="0"/>
              </a:spcAft>
              <a:buClr>
                <a:srgbClr val="FFFFFF"/>
              </a:buClr>
              <a:buSzPts val="3600"/>
              <a:buNone/>
              <a:defRPr sz="3600">
                <a:solidFill>
                  <a:srgbClr val="FFFFFF"/>
                </a:solidFill>
              </a:defRPr>
            </a:lvl9pPr>
          </a:lstStyle>
          <a:p>
            <a:endParaRPr/>
          </a:p>
        </p:txBody>
      </p:sp>
      <p:sp>
        <p:nvSpPr>
          <p:cNvPr id="37" name="Google Shape;37;p3"/>
          <p:cNvSpPr txBox="1">
            <a:spLocks noGrp="1"/>
          </p:cNvSpPr>
          <p:nvPr>
            <p:ph type="subTitle" idx="1"/>
          </p:nvPr>
        </p:nvSpPr>
        <p:spPr>
          <a:xfrm>
            <a:off x="685800" y="3449654"/>
            <a:ext cx="5074500" cy="784800"/>
          </a:xfrm>
          <a:prstGeom prst="rect">
            <a:avLst/>
          </a:prstGeom>
        </p:spPr>
        <p:txBody>
          <a:bodyPr spcFirstLastPara="1" wrap="square" lIns="91425" tIns="91425" rIns="91425" bIns="91425" anchor="t" anchorCtr="0"/>
          <a:lstStyle>
            <a:lvl1pPr lvl="0" rtl="0">
              <a:spcBef>
                <a:spcPts val="0"/>
              </a:spcBef>
              <a:spcAft>
                <a:spcPts val="0"/>
              </a:spcAft>
              <a:buClr>
                <a:srgbClr val="FFFFFF"/>
              </a:buClr>
              <a:buSzPts val="2000"/>
              <a:buNone/>
              <a:defRPr>
                <a:solidFill>
                  <a:srgbClr val="FFFFFF"/>
                </a:solidFill>
              </a:defRPr>
            </a:lvl1pPr>
            <a:lvl2pPr lvl="1" rtl="0">
              <a:spcBef>
                <a:spcPts val="0"/>
              </a:spcBef>
              <a:spcAft>
                <a:spcPts val="0"/>
              </a:spcAft>
              <a:buClr>
                <a:srgbClr val="FFFFFF"/>
              </a:buClr>
              <a:buSzPts val="3000"/>
              <a:buNone/>
              <a:defRPr sz="3000">
                <a:solidFill>
                  <a:srgbClr val="FFFFFF"/>
                </a:solidFill>
              </a:defRPr>
            </a:lvl2pPr>
            <a:lvl3pPr lvl="2" rtl="0">
              <a:spcBef>
                <a:spcPts val="0"/>
              </a:spcBef>
              <a:spcAft>
                <a:spcPts val="0"/>
              </a:spcAft>
              <a:buClr>
                <a:srgbClr val="FFFFFF"/>
              </a:buClr>
              <a:buSzPts val="3000"/>
              <a:buNone/>
              <a:defRPr sz="3000">
                <a:solidFill>
                  <a:srgbClr val="FFFFFF"/>
                </a:solidFill>
              </a:defRPr>
            </a:lvl3pPr>
            <a:lvl4pPr lvl="3" rtl="0">
              <a:spcBef>
                <a:spcPts val="0"/>
              </a:spcBef>
              <a:spcAft>
                <a:spcPts val="0"/>
              </a:spcAft>
              <a:buClr>
                <a:srgbClr val="FFFFFF"/>
              </a:buClr>
              <a:buSzPts val="3000"/>
              <a:buNone/>
              <a:defRPr sz="3000">
                <a:solidFill>
                  <a:srgbClr val="FFFFFF"/>
                </a:solidFill>
              </a:defRPr>
            </a:lvl4pPr>
            <a:lvl5pPr lvl="4" rtl="0">
              <a:spcBef>
                <a:spcPts val="0"/>
              </a:spcBef>
              <a:spcAft>
                <a:spcPts val="0"/>
              </a:spcAft>
              <a:buClr>
                <a:srgbClr val="FFFFFF"/>
              </a:buClr>
              <a:buSzPts val="3000"/>
              <a:buNone/>
              <a:defRPr sz="3000">
                <a:solidFill>
                  <a:srgbClr val="FFFFFF"/>
                </a:solidFill>
              </a:defRPr>
            </a:lvl5pPr>
            <a:lvl6pPr lvl="5" rtl="0">
              <a:spcBef>
                <a:spcPts val="0"/>
              </a:spcBef>
              <a:spcAft>
                <a:spcPts val="0"/>
              </a:spcAft>
              <a:buClr>
                <a:srgbClr val="FFFFFF"/>
              </a:buClr>
              <a:buSzPts val="3000"/>
              <a:buNone/>
              <a:defRPr sz="3000">
                <a:solidFill>
                  <a:srgbClr val="FFFFFF"/>
                </a:solidFill>
              </a:defRPr>
            </a:lvl6pPr>
            <a:lvl7pPr lvl="6" rtl="0">
              <a:spcBef>
                <a:spcPts val="0"/>
              </a:spcBef>
              <a:spcAft>
                <a:spcPts val="0"/>
              </a:spcAft>
              <a:buClr>
                <a:srgbClr val="FFFFFF"/>
              </a:buClr>
              <a:buSzPts val="3000"/>
              <a:buNone/>
              <a:defRPr sz="3000">
                <a:solidFill>
                  <a:srgbClr val="FFFFFF"/>
                </a:solidFill>
              </a:defRPr>
            </a:lvl7pPr>
            <a:lvl8pPr lvl="7" rtl="0">
              <a:spcBef>
                <a:spcPts val="0"/>
              </a:spcBef>
              <a:spcAft>
                <a:spcPts val="0"/>
              </a:spcAft>
              <a:buClr>
                <a:srgbClr val="FFFFFF"/>
              </a:buClr>
              <a:buSzPts val="3000"/>
              <a:buNone/>
              <a:defRPr sz="3000">
                <a:solidFill>
                  <a:srgbClr val="FFFFFF"/>
                </a:solidFill>
              </a:defRPr>
            </a:lvl8pPr>
            <a:lvl9pPr lvl="8" rtl="0">
              <a:spcBef>
                <a:spcPts val="0"/>
              </a:spcBef>
              <a:spcAft>
                <a:spcPts val="0"/>
              </a:spcAft>
              <a:buClr>
                <a:srgbClr val="FFFFFF"/>
              </a:buClr>
              <a:buSzPts val="3000"/>
              <a:buNone/>
              <a:defRPr sz="3000">
                <a:solidFill>
                  <a:srgbClr val="FFFFFF"/>
                </a:solidFill>
              </a:defRPr>
            </a:lvl9pPr>
          </a:lstStyle>
          <a:p>
            <a:endParaRPr/>
          </a:p>
        </p:txBody>
      </p:sp>
      <p:sp>
        <p:nvSpPr>
          <p:cNvPr id="38" name="Google Shape;38;p3"/>
          <p:cNvSpPr txBox="1">
            <a:spLocks noGrp="1"/>
          </p:cNvSpPr>
          <p:nvPr>
            <p:ph type="sldNum" idx="12"/>
          </p:nvPr>
        </p:nvSpPr>
        <p:spPr>
          <a:xfrm>
            <a:off x="8556784" y="1"/>
            <a:ext cx="548700" cy="393600"/>
          </a:xfrm>
          <a:prstGeom prst="rect">
            <a:avLst/>
          </a:prstGeom>
        </p:spPr>
        <p:txBody>
          <a:bodyPr spcFirstLastPara="1" wrap="square" lIns="91425" tIns="91425" rIns="91425" bIns="91425" anchor="t"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5"/>
        <p:cNvGrpSpPr/>
        <p:nvPr/>
      </p:nvGrpSpPr>
      <p:grpSpPr>
        <a:xfrm>
          <a:off x="0" y="0"/>
          <a:ext cx="0" cy="0"/>
          <a:chOff x="0" y="0"/>
          <a:chExt cx="0" cy="0"/>
        </a:xfrm>
      </p:grpSpPr>
      <p:grpSp>
        <p:nvGrpSpPr>
          <p:cNvPr id="136" name="Google Shape;136;p10"/>
          <p:cNvGrpSpPr/>
          <p:nvPr/>
        </p:nvGrpSpPr>
        <p:grpSpPr>
          <a:xfrm>
            <a:off x="6172200" y="2656118"/>
            <a:ext cx="2971754" cy="2886151"/>
            <a:chOff x="6172200" y="2656118"/>
            <a:chExt cx="2971754" cy="2886151"/>
          </a:xfrm>
        </p:grpSpPr>
        <p:sp>
          <p:nvSpPr>
            <p:cNvPr id="137" name="Google Shape;137;p10"/>
            <p:cNvSpPr/>
            <p:nvPr/>
          </p:nvSpPr>
          <p:spPr>
            <a:xfrm rot="9208626" flipH="1">
              <a:off x="6704904" y="4110434"/>
              <a:ext cx="484232" cy="1204006"/>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9208633" flipH="1">
              <a:off x="7804300" y="3279013"/>
              <a:ext cx="877624" cy="2182136"/>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0"/>
            <p:cNvSpPr/>
            <p:nvPr/>
          </p:nvSpPr>
          <p:spPr>
            <a:xfrm rot="9208606" flipH="1">
              <a:off x="7481789" y="4276913"/>
              <a:ext cx="408796" cy="1016449"/>
            </a:xfrm>
            <a:prstGeom prst="flowChartManualInpu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0"/>
            <p:cNvSpPr/>
            <p:nvPr/>
          </p:nvSpPr>
          <p:spPr>
            <a:xfrm rot="9208678" flipH="1">
              <a:off x="6287617" y="4657701"/>
              <a:ext cx="229660" cy="571018"/>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0"/>
            <p:cNvSpPr/>
            <p:nvPr/>
          </p:nvSpPr>
          <p:spPr>
            <a:xfrm>
              <a:off x="8289303" y="2656118"/>
              <a:ext cx="854651" cy="1929080"/>
            </a:xfrm>
            <a:custGeom>
              <a:avLst/>
              <a:gdLst/>
              <a:ahLst/>
              <a:cxnLst/>
              <a:rect l="l" t="t" r="r" b="b"/>
              <a:pathLst>
                <a:path w="37596" h="84860" extrusionOk="0">
                  <a:moveTo>
                    <a:pt x="19066" y="0"/>
                  </a:moveTo>
                  <a:lnTo>
                    <a:pt x="0" y="9130"/>
                  </a:lnTo>
                  <a:lnTo>
                    <a:pt x="37596" y="84860"/>
                  </a:lnTo>
                  <a:lnTo>
                    <a:pt x="37596" y="37328"/>
                  </a:lnTo>
                  <a:close/>
                </a:path>
              </a:pathLst>
            </a:custGeom>
            <a:solidFill>
              <a:srgbClr val="3796BF"/>
            </a:solidFill>
            <a:ln>
              <a:noFill/>
            </a:ln>
          </p:spPr>
        </p:sp>
      </p:grpSp>
      <p:grpSp>
        <p:nvGrpSpPr>
          <p:cNvPr id="142" name="Google Shape;142;p10"/>
          <p:cNvGrpSpPr/>
          <p:nvPr/>
        </p:nvGrpSpPr>
        <p:grpSpPr>
          <a:xfrm>
            <a:off x="-32" y="-228027"/>
            <a:ext cx="2163561" cy="1347300"/>
            <a:chOff x="-32" y="-215963"/>
            <a:chExt cx="2163561" cy="1347300"/>
          </a:xfrm>
        </p:grpSpPr>
        <p:sp>
          <p:nvSpPr>
            <p:cNvPr id="143" name="Google Shape;143;p10"/>
            <p:cNvSpPr/>
            <p:nvPr/>
          </p:nvSpPr>
          <p:spPr>
            <a:xfrm rot="-1591408" flipH="1">
              <a:off x="1362169" y="-63166"/>
              <a:ext cx="205103" cy="509980"/>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0"/>
            <p:cNvSpPr/>
            <p:nvPr/>
          </p:nvSpPr>
          <p:spPr>
            <a:xfrm rot="-1591371" flipH="1">
              <a:off x="239463" y="-151890"/>
              <a:ext cx="434754" cy="1080980"/>
            </a:xfrm>
            <a:prstGeom prst="flowChartManualInpu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0"/>
            <p:cNvSpPr/>
            <p:nvPr/>
          </p:nvSpPr>
          <p:spPr>
            <a:xfrm rot="-1591339" flipH="1">
              <a:off x="892401" y="-169347"/>
              <a:ext cx="504374" cy="1254067"/>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0"/>
            <p:cNvSpPr/>
            <p:nvPr/>
          </p:nvSpPr>
          <p:spPr>
            <a:xfrm rot="-1591322" flipH="1">
              <a:off x="1818452" y="-76292"/>
              <a:ext cx="229660" cy="571018"/>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0"/>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4BB5D9"/>
            </a:solidFill>
            <a:ln>
              <a:noFill/>
            </a:ln>
          </p:spPr>
        </p:sp>
      </p:grpSp>
      <p:sp>
        <p:nvSpPr>
          <p:cNvPr id="148" name="Google Shape;148;p10"/>
          <p:cNvSpPr txBox="1">
            <a:spLocks noGrp="1"/>
          </p:cNvSpPr>
          <p:nvPr>
            <p:ph type="sldNum" idx="12"/>
          </p:nvPr>
        </p:nvSpPr>
        <p:spPr>
          <a:xfrm>
            <a:off x="8556784" y="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1425" y="1149725"/>
            <a:ext cx="5760300" cy="6807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1pPr>
            <a:lvl2pPr lvl="1">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2pPr>
            <a:lvl3pPr lvl="2">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3pPr>
            <a:lvl4pPr lvl="3">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4pPr>
            <a:lvl5pPr lvl="4">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5pPr>
            <a:lvl6pPr lvl="5">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6pPr>
            <a:lvl7pPr lvl="6">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7pPr>
            <a:lvl8pPr lvl="7">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8pPr>
            <a:lvl9pPr lvl="8">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1031425" y="1777125"/>
            <a:ext cx="5760300" cy="2521200"/>
          </a:xfrm>
          <a:prstGeom prst="rect">
            <a:avLst/>
          </a:prstGeom>
          <a:noFill/>
          <a:ln>
            <a:noFill/>
          </a:ln>
        </p:spPr>
        <p:txBody>
          <a:bodyPr spcFirstLastPara="1" wrap="square" lIns="91425" tIns="91425" rIns="91425" bIns="91425" anchor="t" anchorCtr="0"/>
          <a:lstStyle>
            <a:lvl1pPr marL="457200" lvl="0" indent="-355600">
              <a:spcBef>
                <a:spcPts val="600"/>
              </a:spcBef>
              <a:spcAft>
                <a:spcPts val="0"/>
              </a:spcAft>
              <a:buClr>
                <a:srgbClr val="4BB5D9"/>
              </a:buClr>
              <a:buSzPts val="2000"/>
              <a:buFont typeface="Roboto Condensed"/>
              <a:buChar char="»"/>
              <a:defRPr sz="2000">
                <a:solidFill>
                  <a:srgbClr val="607896"/>
                </a:solidFill>
                <a:latin typeface="Roboto Condensed"/>
                <a:ea typeface="Roboto Condensed"/>
                <a:cs typeface="Roboto Condensed"/>
                <a:sym typeface="Roboto Condensed"/>
              </a:defRPr>
            </a:lvl1pPr>
            <a:lvl2pPr marL="914400" lvl="1" indent="-355600">
              <a:spcBef>
                <a:spcPts val="0"/>
              </a:spcBef>
              <a:spcAft>
                <a:spcPts val="0"/>
              </a:spcAft>
              <a:buClr>
                <a:srgbClr val="4BB5D9"/>
              </a:buClr>
              <a:buSzPts val="2000"/>
              <a:buFont typeface="Roboto Condensed"/>
              <a:buChar char="⋄"/>
              <a:defRPr sz="2000">
                <a:solidFill>
                  <a:srgbClr val="607896"/>
                </a:solidFill>
                <a:latin typeface="Roboto Condensed"/>
                <a:ea typeface="Roboto Condensed"/>
                <a:cs typeface="Roboto Condensed"/>
                <a:sym typeface="Roboto Condensed"/>
              </a:defRPr>
            </a:lvl2pPr>
            <a:lvl3pPr marL="1371600" lvl="2"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3pPr>
            <a:lvl4pPr marL="1828800" lvl="3"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4pPr>
            <a:lvl5pPr marL="2286000" lvl="4"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5pPr>
            <a:lvl6pPr marL="2743200" lvl="5"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6pPr>
            <a:lvl7pPr marL="3200400" lvl="6"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7pPr>
            <a:lvl8pPr marL="3657600" lvl="7"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8pPr>
            <a:lvl9pPr marL="4114800" lvl="8"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9pPr>
          </a:lstStyle>
          <a:p>
            <a:endParaRPr/>
          </a:p>
        </p:txBody>
      </p:sp>
      <p:sp>
        <p:nvSpPr>
          <p:cNvPr id="8" name="Google Shape;8;p1"/>
          <p:cNvSpPr txBox="1">
            <a:spLocks noGrp="1"/>
          </p:cNvSpPr>
          <p:nvPr>
            <p:ph type="sldNum" idx="12"/>
          </p:nvPr>
        </p:nvSpPr>
        <p:spPr>
          <a:xfrm>
            <a:off x="8556784" y="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rgbClr val="4BB5D9"/>
                </a:solidFill>
                <a:latin typeface="Roboto Condensed"/>
                <a:ea typeface="Roboto Condensed"/>
                <a:cs typeface="Roboto Condensed"/>
                <a:sym typeface="Roboto Condensed"/>
              </a:defRPr>
            </a:lvl1pPr>
            <a:lvl2pPr lvl="1" algn="r">
              <a:buNone/>
              <a:defRPr sz="1300">
                <a:solidFill>
                  <a:srgbClr val="4BB5D9"/>
                </a:solidFill>
                <a:latin typeface="Roboto Condensed"/>
                <a:ea typeface="Roboto Condensed"/>
                <a:cs typeface="Roboto Condensed"/>
                <a:sym typeface="Roboto Condensed"/>
              </a:defRPr>
            </a:lvl2pPr>
            <a:lvl3pPr lvl="2" algn="r">
              <a:buNone/>
              <a:defRPr sz="1300">
                <a:solidFill>
                  <a:srgbClr val="4BB5D9"/>
                </a:solidFill>
                <a:latin typeface="Roboto Condensed"/>
                <a:ea typeface="Roboto Condensed"/>
                <a:cs typeface="Roboto Condensed"/>
                <a:sym typeface="Roboto Condensed"/>
              </a:defRPr>
            </a:lvl3pPr>
            <a:lvl4pPr lvl="3" algn="r">
              <a:buNone/>
              <a:defRPr sz="1300">
                <a:solidFill>
                  <a:srgbClr val="4BB5D9"/>
                </a:solidFill>
                <a:latin typeface="Roboto Condensed"/>
                <a:ea typeface="Roboto Condensed"/>
                <a:cs typeface="Roboto Condensed"/>
                <a:sym typeface="Roboto Condensed"/>
              </a:defRPr>
            </a:lvl4pPr>
            <a:lvl5pPr lvl="4" algn="r">
              <a:buNone/>
              <a:defRPr sz="1300">
                <a:solidFill>
                  <a:srgbClr val="4BB5D9"/>
                </a:solidFill>
                <a:latin typeface="Roboto Condensed"/>
                <a:ea typeface="Roboto Condensed"/>
                <a:cs typeface="Roboto Condensed"/>
                <a:sym typeface="Roboto Condensed"/>
              </a:defRPr>
            </a:lvl5pPr>
            <a:lvl6pPr lvl="5" algn="r">
              <a:buNone/>
              <a:defRPr sz="1300">
                <a:solidFill>
                  <a:srgbClr val="4BB5D9"/>
                </a:solidFill>
                <a:latin typeface="Roboto Condensed"/>
                <a:ea typeface="Roboto Condensed"/>
                <a:cs typeface="Roboto Condensed"/>
                <a:sym typeface="Roboto Condensed"/>
              </a:defRPr>
            </a:lvl6pPr>
            <a:lvl7pPr lvl="6" algn="r">
              <a:buNone/>
              <a:defRPr sz="1300">
                <a:solidFill>
                  <a:srgbClr val="4BB5D9"/>
                </a:solidFill>
                <a:latin typeface="Roboto Condensed"/>
                <a:ea typeface="Roboto Condensed"/>
                <a:cs typeface="Roboto Condensed"/>
                <a:sym typeface="Roboto Condensed"/>
              </a:defRPr>
            </a:lvl7pPr>
            <a:lvl8pPr lvl="7" algn="r">
              <a:buNone/>
              <a:defRPr sz="1300">
                <a:solidFill>
                  <a:srgbClr val="4BB5D9"/>
                </a:solidFill>
                <a:latin typeface="Roboto Condensed"/>
                <a:ea typeface="Roboto Condensed"/>
                <a:cs typeface="Roboto Condensed"/>
                <a:sym typeface="Roboto Condensed"/>
              </a:defRPr>
            </a:lvl8pPr>
            <a:lvl9pPr lvl="8" algn="r">
              <a:buNone/>
              <a:defRPr sz="1300">
                <a:solidFill>
                  <a:srgbClr val="4BB5D9"/>
                </a:solidFill>
                <a:latin typeface="Roboto Condensed"/>
                <a:ea typeface="Roboto Condensed"/>
                <a:cs typeface="Roboto Condensed"/>
                <a:sym typeface="Roboto Condensed"/>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6"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fkc4USA25l8"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youtu.be/fkc4USA25l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2"/>
          <p:cNvSpPr txBox="1">
            <a:spLocks noGrp="1"/>
          </p:cNvSpPr>
          <p:nvPr>
            <p:ph type="ctrTitle"/>
          </p:nvPr>
        </p:nvSpPr>
        <p:spPr>
          <a:xfrm>
            <a:off x="238919" y="3189107"/>
            <a:ext cx="7650072"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u="sng" dirty="0"/>
              <a:t>N-48</a:t>
            </a:r>
            <a:r>
              <a:rPr lang="en" dirty="0"/>
              <a:t> </a:t>
            </a:r>
            <a:br>
              <a:rPr lang="en" dirty="0"/>
            </a:br>
            <a:r>
              <a:rPr lang="en" dirty="0"/>
              <a:t>Weak Acid/Base </a:t>
            </a:r>
            <a:br>
              <a:rPr lang="en" dirty="0"/>
            </a:br>
            <a:r>
              <a:rPr lang="en" dirty="0"/>
              <a:t>Equilibria</a:t>
            </a:r>
            <a:endParaRPr dirty="0"/>
          </a:p>
        </p:txBody>
      </p:sp>
    </p:spTree>
    <p:extLst>
      <p:ext uri="{BB962C8B-B14F-4D97-AF65-F5344CB8AC3E}">
        <p14:creationId xmlns:p14="http://schemas.microsoft.com/office/powerpoint/2010/main" val="2226420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p:sp>
        <p:nvSpPr>
          <p:cNvPr id="2" name="Rectangle 1"/>
          <p:cNvSpPr/>
          <p:nvPr/>
        </p:nvSpPr>
        <p:spPr>
          <a:xfrm>
            <a:off x="386951" y="733102"/>
            <a:ext cx="8292663" cy="3859518"/>
          </a:xfrm>
          <a:prstGeom prst="rect">
            <a:avLst/>
          </a:prstGeom>
          <a:solidFill>
            <a:schemeClr val="bg1"/>
          </a:solidFill>
          <a:ln>
            <a:solidFill>
              <a:schemeClr val="bg1"/>
            </a:solidFill>
          </a:ln>
        </p:spPr>
        <p:txBody>
          <a:bodyPr wrap="square">
            <a:spAutoFit/>
          </a:bodyPr>
          <a:lstStyle/>
          <a:p>
            <a:pPr marL="609600" indent="-609600" eaLnBrk="0" fontAlgn="base" hangingPunct="0">
              <a:spcBef>
                <a:spcPct val="20000"/>
              </a:spcBef>
              <a:spcAft>
                <a:spcPct val="0"/>
              </a:spcAft>
              <a:buClrTx/>
              <a:defRPr/>
            </a:pPr>
            <a:r>
              <a:rPr lang="en-US" altLang="en-US" sz="2400" b="1" dirty="0"/>
              <a:t>You have 1.00 M </a:t>
            </a:r>
            <a:r>
              <a:rPr lang="en-US" altLang="en-US" sz="2400" b="1" dirty="0" err="1"/>
              <a:t>HOAc</a:t>
            </a:r>
            <a:r>
              <a:rPr lang="en-US" altLang="en-US" sz="2400" b="1" dirty="0"/>
              <a:t>. Calculate the equilibrium</a:t>
            </a:r>
          </a:p>
          <a:p>
            <a:pPr marL="609600" indent="-609600" eaLnBrk="0" fontAlgn="base" hangingPunct="0">
              <a:spcBef>
                <a:spcPct val="20000"/>
              </a:spcBef>
              <a:spcAft>
                <a:spcPct val="0"/>
              </a:spcAft>
              <a:buClrTx/>
              <a:defRPr/>
            </a:pPr>
            <a:r>
              <a:rPr lang="en-US" altLang="en-US" sz="2400" b="1" dirty="0"/>
              <a:t>concentrations of </a:t>
            </a:r>
            <a:r>
              <a:rPr lang="en-US" altLang="en-US" sz="2400" b="1" dirty="0" err="1"/>
              <a:t>HOAc</a:t>
            </a:r>
            <a:r>
              <a:rPr lang="en-US" altLang="en-US" sz="2400" b="1" dirty="0"/>
              <a:t>, H</a:t>
            </a:r>
            <a:r>
              <a:rPr lang="en-US" altLang="en-US" sz="2400" b="1" baseline="-25000" dirty="0"/>
              <a:t>3</a:t>
            </a:r>
            <a:r>
              <a:rPr lang="en-US" altLang="en-US" sz="2400" b="1" dirty="0"/>
              <a:t>O</a:t>
            </a:r>
            <a:r>
              <a:rPr lang="en-US" altLang="en-US" sz="2400" b="1" baseline="30000" dirty="0"/>
              <a:t>+</a:t>
            </a:r>
            <a:r>
              <a:rPr lang="en-US" altLang="en-US" sz="2400" b="1" dirty="0"/>
              <a:t>, </a:t>
            </a:r>
            <a:r>
              <a:rPr lang="en-US" altLang="en-US" sz="2400" b="1" dirty="0" err="1"/>
              <a:t>OAc</a:t>
            </a:r>
            <a:r>
              <a:rPr lang="en-US" altLang="en-US" sz="2400" b="1" baseline="30000" dirty="0"/>
              <a:t>-</a:t>
            </a:r>
            <a:r>
              <a:rPr lang="en-US" altLang="en-US" sz="2400" b="1" dirty="0"/>
              <a:t>, and the pH if the</a:t>
            </a:r>
          </a:p>
          <a:p>
            <a:pPr marL="609600" indent="-609600" eaLnBrk="0" fontAlgn="base" hangingPunct="0">
              <a:spcBef>
                <a:spcPct val="20000"/>
              </a:spcBef>
              <a:spcAft>
                <a:spcPct val="0"/>
              </a:spcAft>
              <a:buClrTx/>
              <a:defRPr/>
            </a:pPr>
            <a:r>
              <a:rPr lang="en-US" altLang="en-US" sz="2400" b="1" dirty="0" err="1"/>
              <a:t>Ka</a:t>
            </a:r>
            <a:r>
              <a:rPr lang="en-US" altLang="en-US" sz="2400" b="1" dirty="0"/>
              <a:t> = 1.8 x 10</a:t>
            </a:r>
            <a:r>
              <a:rPr lang="en-US" altLang="en-US" sz="2400" b="1" baseline="30000" dirty="0"/>
              <a:t>-5</a:t>
            </a:r>
            <a:r>
              <a:rPr lang="en-US" altLang="en-US" sz="2400" b="1" dirty="0"/>
              <a:t>.</a:t>
            </a:r>
          </a:p>
          <a:p>
            <a:pPr marL="609600" lvl="0" indent="-609600" algn="ctr" eaLnBrk="0" fontAlgn="base" hangingPunct="0">
              <a:spcBef>
                <a:spcPct val="20000"/>
              </a:spcBef>
              <a:spcAft>
                <a:spcPct val="0"/>
              </a:spcAft>
              <a:buClrTx/>
              <a:defRPr/>
            </a:pPr>
            <a:r>
              <a:rPr lang="en-US" altLang="en-US" sz="2400" dirty="0" err="1"/>
              <a:t>HOAc</a:t>
            </a:r>
            <a:r>
              <a:rPr lang="en-US" altLang="en-US" sz="2400" dirty="0"/>
              <a:t> + H</a:t>
            </a:r>
            <a:r>
              <a:rPr lang="en-US" altLang="en-US" sz="2400" baseline="-25000" dirty="0"/>
              <a:t>2</a:t>
            </a:r>
            <a:r>
              <a:rPr lang="en-US" altLang="en-US" sz="2400" dirty="0"/>
              <a:t>O </a:t>
            </a:r>
            <a:r>
              <a:rPr lang="en-US" altLang="en-US" sz="2400" dirty="0">
                <a:latin typeface="Calibri" panose="020F0502020204030204" pitchFamily="34" charset="0"/>
                <a:cs typeface="Calibri" panose="020F0502020204030204" pitchFamily="34" charset="0"/>
                <a:sym typeface="Wingdings" panose="05000000000000000000" pitchFamily="2" charset="2"/>
              </a:rPr>
              <a:t>↔</a:t>
            </a:r>
            <a:r>
              <a:rPr lang="en-US" altLang="en-US" sz="2400" dirty="0">
                <a:sym typeface="Wingdings" panose="05000000000000000000" pitchFamily="2" charset="2"/>
              </a:rPr>
              <a:t> H</a:t>
            </a:r>
            <a:r>
              <a:rPr lang="en-US" altLang="en-US" sz="2400" baseline="-25000" dirty="0">
                <a:sym typeface="Wingdings" panose="05000000000000000000" pitchFamily="2" charset="2"/>
              </a:rPr>
              <a:t>3</a:t>
            </a:r>
            <a:r>
              <a:rPr lang="en-US" altLang="en-US" sz="2400" dirty="0">
                <a:sym typeface="Wingdings" panose="05000000000000000000" pitchFamily="2" charset="2"/>
              </a:rPr>
              <a:t>O</a:t>
            </a:r>
            <a:r>
              <a:rPr lang="en-US" altLang="en-US" sz="2400" baseline="30000" dirty="0">
                <a:sym typeface="Wingdings" panose="05000000000000000000" pitchFamily="2" charset="2"/>
              </a:rPr>
              <a:t>+</a:t>
            </a:r>
            <a:r>
              <a:rPr lang="en-US" altLang="en-US" sz="2400" dirty="0">
                <a:sym typeface="Wingdings" panose="05000000000000000000" pitchFamily="2" charset="2"/>
              </a:rPr>
              <a:t> + </a:t>
            </a:r>
            <a:r>
              <a:rPr lang="en-US" altLang="en-US" sz="2400" dirty="0" err="1">
                <a:sym typeface="Wingdings" panose="05000000000000000000" pitchFamily="2" charset="2"/>
              </a:rPr>
              <a:t>OAc</a:t>
            </a:r>
            <a:r>
              <a:rPr lang="en-US" altLang="en-US" sz="2400" baseline="30000" dirty="0"/>
              <a:t>-</a:t>
            </a:r>
          </a:p>
          <a:p>
            <a:pPr marL="609600" lvl="0" indent="-609600" algn="ctr" eaLnBrk="0" fontAlgn="base" hangingPunct="0">
              <a:spcBef>
                <a:spcPct val="20000"/>
              </a:spcBef>
              <a:spcAft>
                <a:spcPct val="0"/>
              </a:spcAft>
              <a:buClrTx/>
              <a:defRPr/>
            </a:pPr>
            <a:endParaRPr lang="en-US" altLang="en-US" sz="2400" baseline="30000" dirty="0"/>
          </a:p>
          <a:p>
            <a:pPr marL="609600" lvl="0" indent="-609600" eaLnBrk="0" fontAlgn="base" hangingPunct="0">
              <a:spcBef>
                <a:spcPct val="20000"/>
              </a:spcBef>
              <a:spcAft>
                <a:spcPct val="0"/>
              </a:spcAft>
              <a:buClrTx/>
              <a:defRPr/>
            </a:pPr>
            <a:r>
              <a:rPr lang="en-US" altLang="en-US" sz="2400" b="1" dirty="0">
                <a:latin typeface="Oswald" panose="020B0604020202020204" charset="0"/>
              </a:rPr>
              <a:t>Step 1: </a:t>
            </a:r>
            <a:r>
              <a:rPr lang="en-US" altLang="en-US" sz="2400" dirty="0"/>
              <a:t>Create an ICE Table</a:t>
            </a:r>
          </a:p>
          <a:p>
            <a:pPr marL="609600" lvl="0" indent="-609600" eaLnBrk="0" fontAlgn="base" hangingPunct="0">
              <a:spcBef>
                <a:spcPct val="20000"/>
              </a:spcBef>
              <a:spcAft>
                <a:spcPct val="0"/>
              </a:spcAft>
              <a:buClrTx/>
              <a:defRPr/>
            </a:pPr>
            <a:r>
              <a:rPr lang="en-US" altLang="en-US" sz="2400" b="1" dirty="0">
                <a:latin typeface="Oswald" panose="020B0604020202020204" charset="0"/>
              </a:rPr>
              <a:t>Step 2:</a:t>
            </a:r>
            <a:r>
              <a:rPr lang="en-US" altLang="en-US" sz="2400" dirty="0"/>
              <a:t> Write </a:t>
            </a:r>
            <a:r>
              <a:rPr lang="en-US" altLang="en-US" sz="2400" dirty="0" err="1"/>
              <a:t>Ka</a:t>
            </a:r>
            <a:r>
              <a:rPr lang="en-US" altLang="en-US" sz="2400" dirty="0"/>
              <a:t> expression </a:t>
            </a:r>
            <a:r>
              <a:rPr lang="en-US" altLang="en-US" sz="2000" i="1" dirty="0"/>
              <a:t>(or Kb expression depending on Q)</a:t>
            </a:r>
            <a:endParaRPr lang="en-US" altLang="en-US" sz="2400" i="1" dirty="0"/>
          </a:p>
          <a:p>
            <a:pPr marL="609600" lvl="0" indent="-609600" eaLnBrk="0" fontAlgn="base" hangingPunct="0">
              <a:spcBef>
                <a:spcPct val="20000"/>
              </a:spcBef>
              <a:spcAft>
                <a:spcPct val="0"/>
              </a:spcAft>
              <a:buClrTx/>
              <a:defRPr/>
            </a:pPr>
            <a:r>
              <a:rPr lang="en-US" altLang="en-US" sz="2400" b="1" dirty="0">
                <a:latin typeface="Oswald" panose="020B0604020202020204" charset="0"/>
              </a:rPr>
              <a:t>Step 3:</a:t>
            </a:r>
            <a:r>
              <a:rPr lang="en-US" altLang="en-US" sz="2400" dirty="0"/>
              <a:t> Solve for x using quadratic or 5% rule if valid. </a:t>
            </a:r>
          </a:p>
          <a:p>
            <a:pPr marL="609600" lvl="0" indent="-609600" eaLnBrk="0" fontAlgn="base" hangingPunct="0">
              <a:spcBef>
                <a:spcPct val="20000"/>
              </a:spcBef>
              <a:spcAft>
                <a:spcPct val="0"/>
              </a:spcAft>
              <a:buClrTx/>
              <a:defRPr/>
            </a:pPr>
            <a:r>
              <a:rPr lang="en-US" altLang="en-US" sz="2400" b="1" dirty="0">
                <a:latin typeface="Oswald" panose="020B0604020202020204" charset="0"/>
              </a:rPr>
              <a:t>Step 4:</a:t>
            </a:r>
            <a:r>
              <a:rPr lang="en-US" altLang="en-US" sz="2400" dirty="0"/>
              <a:t> Solve for pH </a:t>
            </a:r>
            <a:r>
              <a:rPr lang="en-US" altLang="en-US" sz="2000" i="1" dirty="0"/>
              <a:t>(or pOH depending on the Q)</a:t>
            </a:r>
            <a:endParaRPr lang="en-US" altLang="en-US"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p:sp>
        <p:nvSpPr>
          <p:cNvPr id="2" name="Rectangle 1"/>
          <p:cNvSpPr/>
          <p:nvPr/>
        </p:nvSpPr>
        <p:spPr>
          <a:xfrm>
            <a:off x="264121" y="741640"/>
            <a:ext cx="8841363" cy="769441"/>
          </a:xfrm>
          <a:prstGeom prst="rect">
            <a:avLst/>
          </a:prstGeom>
          <a:solidFill>
            <a:schemeClr val="bg1"/>
          </a:solidFill>
          <a:ln>
            <a:solidFill>
              <a:schemeClr val="bg1"/>
            </a:solidFill>
          </a:ln>
        </p:spPr>
        <p:txBody>
          <a:bodyPr wrap="square">
            <a:spAutoFit/>
          </a:bodyPr>
          <a:lstStyle/>
          <a:p>
            <a:pPr marL="609600" indent="-609600" eaLnBrk="0" fontAlgn="base" hangingPunct="0">
              <a:spcBef>
                <a:spcPct val="20000"/>
              </a:spcBef>
              <a:spcAft>
                <a:spcPct val="0"/>
              </a:spcAft>
              <a:buClrTx/>
              <a:defRPr/>
            </a:pPr>
            <a:r>
              <a:rPr lang="en-US" altLang="en-US" sz="2000" i="1" dirty="0"/>
              <a:t>You have 1.00 M </a:t>
            </a:r>
            <a:r>
              <a:rPr lang="en-US" altLang="en-US" sz="2000" i="1" dirty="0" err="1"/>
              <a:t>HOAc</a:t>
            </a:r>
            <a:r>
              <a:rPr lang="en-US" altLang="en-US" sz="2000" i="1" dirty="0"/>
              <a:t>. Calculate the equilibrium concentrations of </a:t>
            </a:r>
            <a:r>
              <a:rPr lang="en-US" altLang="en-US" sz="2000" i="1" dirty="0" err="1"/>
              <a:t>HOAc</a:t>
            </a:r>
            <a:r>
              <a:rPr lang="en-US" altLang="en-US" sz="2000" i="1" dirty="0"/>
              <a:t>,</a:t>
            </a:r>
          </a:p>
          <a:p>
            <a:pPr marL="609600" indent="-609600" eaLnBrk="0" fontAlgn="base" hangingPunct="0">
              <a:spcBef>
                <a:spcPct val="20000"/>
              </a:spcBef>
              <a:spcAft>
                <a:spcPct val="0"/>
              </a:spcAft>
              <a:buClrTx/>
              <a:defRPr/>
            </a:pPr>
            <a:r>
              <a:rPr lang="en-US" altLang="en-US" sz="2000" i="1" dirty="0"/>
              <a:t>H</a:t>
            </a:r>
            <a:r>
              <a:rPr lang="en-US" altLang="en-US" sz="2000" i="1" baseline="-25000" dirty="0"/>
              <a:t>3</a:t>
            </a:r>
            <a:r>
              <a:rPr lang="en-US" altLang="en-US" sz="2000" i="1" dirty="0"/>
              <a:t>O</a:t>
            </a:r>
            <a:r>
              <a:rPr lang="en-US" altLang="en-US" sz="2000" i="1" baseline="30000" dirty="0"/>
              <a:t>+</a:t>
            </a:r>
            <a:r>
              <a:rPr lang="en-US" altLang="en-US" sz="2000" i="1" dirty="0"/>
              <a:t>, </a:t>
            </a:r>
            <a:r>
              <a:rPr lang="en-US" altLang="en-US" sz="2000" i="1" dirty="0" err="1"/>
              <a:t>OAc</a:t>
            </a:r>
            <a:r>
              <a:rPr lang="en-US" altLang="en-US" sz="2000" i="1" baseline="30000" dirty="0"/>
              <a:t>-</a:t>
            </a:r>
            <a:r>
              <a:rPr lang="en-US" altLang="en-US" sz="2000" i="1" dirty="0"/>
              <a:t>, and the pH if the </a:t>
            </a:r>
            <a:r>
              <a:rPr lang="en-US" altLang="en-US" sz="2000" i="1" dirty="0" err="1"/>
              <a:t>Ka</a:t>
            </a:r>
            <a:r>
              <a:rPr lang="en-US" altLang="en-US" sz="2000" i="1" dirty="0"/>
              <a:t> = 1.8 x 10</a:t>
            </a:r>
            <a:r>
              <a:rPr lang="en-US" altLang="en-US" sz="2000" i="1" baseline="30000" dirty="0"/>
              <a:t>-5</a:t>
            </a:r>
            <a:r>
              <a:rPr lang="en-US" altLang="en-US" sz="2000" i="1" dirty="0"/>
              <a:t>.    </a:t>
            </a:r>
            <a:r>
              <a:rPr lang="en-US" altLang="en-US" sz="2000" i="1" dirty="0" err="1"/>
              <a:t>HOAc</a:t>
            </a:r>
            <a:r>
              <a:rPr lang="en-US" altLang="en-US" sz="2000" i="1" dirty="0"/>
              <a:t> + H</a:t>
            </a:r>
            <a:r>
              <a:rPr lang="en-US" altLang="en-US" sz="2000" i="1" baseline="-25000" dirty="0"/>
              <a:t>2</a:t>
            </a:r>
            <a:r>
              <a:rPr lang="en-US" altLang="en-US" sz="2000" i="1" dirty="0"/>
              <a:t>O </a:t>
            </a:r>
            <a:r>
              <a:rPr lang="en-US" altLang="en-US" sz="2000" i="1" dirty="0">
                <a:latin typeface="Calibri" panose="020F0502020204030204" pitchFamily="34" charset="0"/>
                <a:cs typeface="Calibri" panose="020F0502020204030204" pitchFamily="34" charset="0"/>
                <a:sym typeface="Wingdings" panose="05000000000000000000" pitchFamily="2" charset="2"/>
              </a:rPr>
              <a:t>↔</a:t>
            </a:r>
            <a:r>
              <a:rPr lang="en-US" altLang="en-US" sz="2000" i="1" dirty="0">
                <a:sym typeface="Wingdings" panose="05000000000000000000" pitchFamily="2" charset="2"/>
              </a:rPr>
              <a:t> H</a:t>
            </a:r>
            <a:r>
              <a:rPr lang="en-US" altLang="en-US" sz="2000" i="1" baseline="-25000" dirty="0">
                <a:sym typeface="Wingdings" panose="05000000000000000000" pitchFamily="2" charset="2"/>
              </a:rPr>
              <a:t>3</a:t>
            </a:r>
            <a:r>
              <a:rPr lang="en-US" altLang="en-US" sz="2000" i="1" dirty="0">
                <a:sym typeface="Wingdings" panose="05000000000000000000" pitchFamily="2" charset="2"/>
              </a:rPr>
              <a:t>O</a:t>
            </a:r>
            <a:r>
              <a:rPr lang="en-US" altLang="en-US" sz="2000" i="1" baseline="30000" dirty="0">
                <a:sym typeface="Wingdings" panose="05000000000000000000" pitchFamily="2" charset="2"/>
              </a:rPr>
              <a:t>+</a:t>
            </a:r>
            <a:r>
              <a:rPr lang="en-US" altLang="en-US" sz="2000" i="1" dirty="0">
                <a:sym typeface="Wingdings" panose="05000000000000000000" pitchFamily="2" charset="2"/>
              </a:rPr>
              <a:t> + </a:t>
            </a:r>
            <a:r>
              <a:rPr lang="en-US" altLang="en-US" sz="2000" i="1" dirty="0" err="1">
                <a:sym typeface="Wingdings" panose="05000000000000000000" pitchFamily="2" charset="2"/>
              </a:rPr>
              <a:t>OAc</a:t>
            </a:r>
            <a:r>
              <a:rPr lang="en-US" altLang="en-US" sz="2000" i="1" baseline="30000" dirty="0"/>
              <a:t>-</a:t>
            </a:r>
            <a:endParaRPr lang="en-US" alt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1676483910"/>
              </p:ext>
            </p:extLst>
          </p:nvPr>
        </p:nvGraphicFramePr>
        <p:xfrm>
          <a:off x="798285" y="1774796"/>
          <a:ext cx="6865260" cy="2840592"/>
        </p:xfrm>
        <a:graphic>
          <a:graphicData uri="http://schemas.openxmlformats.org/drawingml/2006/table">
            <a:tbl>
              <a:tblPr firstRow="1" bandRow="1">
                <a:tableStyleId>{9E732CC0-120B-4FA6-BE68-D85E119D773C}</a:tableStyleId>
              </a:tblPr>
              <a:tblGrid>
                <a:gridCol w="1716315">
                  <a:extLst>
                    <a:ext uri="{9D8B030D-6E8A-4147-A177-3AD203B41FA5}">
                      <a16:colId xmlns:a16="http://schemas.microsoft.com/office/drawing/2014/main" val="2566162489"/>
                    </a:ext>
                  </a:extLst>
                </a:gridCol>
                <a:gridCol w="1716315">
                  <a:extLst>
                    <a:ext uri="{9D8B030D-6E8A-4147-A177-3AD203B41FA5}">
                      <a16:colId xmlns:a16="http://schemas.microsoft.com/office/drawing/2014/main" val="643586482"/>
                    </a:ext>
                  </a:extLst>
                </a:gridCol>
                <a:gridCol w="1716315">
                  <a:extLst>
                    <a:ext uri="{9D8B030D-6E8A-4147-A177-3AD203B41FA5}">
                      <a16:colId xmlns:a16="http://schemas.microsoft.com/office/drawing/2014/main" val="3129263908"/>
                    </a:ext>
                  </a:extLst>
                </a:gridCol>
                <a:gridCol w="1716315">
                  <a:extLst>
                    <a:ext uri="{9D8B030D-6E8A-4147-A177-3AD203B41FA5}">
                      <a16:colId xmlns:a16="http://schemas.microsoft.com/office/drawing/2014/main" val="1649409173"/>
                    </a:ext>
                  </a:extLst>
                </a:gridCol>
              </a:tblGrid>
              <a:tr h="473432">
                <a:tc>
                  <a:txBody>
                    <a:bodyPr/>
                    <a:lstStyle/>
                    <a:p>
                      <a:pPr algn="ctr"/>
                      <a:r>
                        <a:rPr lang="en-US" sz="2000" b="1" dirty="0"/>
                        <a:t>Reaction</a:t>
                      </a:r>
                    </a:p>
                  </a:txBody>
                  <a:tcPr anchor="ctr">
                    <a:solidFill>
                      <a:schemeClr val="accent1">
                        <a:lumMod val="20000"/>
                        <a:lumOff val="80000"/>
                      </a:schemeClr>
                    </a:solidFill>
                  </a:tcPr>
                </a:tc>
                <a:tc>
                  <a:txBody>
                    <a:bodyPr/>
                    <a:lstStyle/>
                    <a:p>
                      <a:pPr algn="ctr"/>
                      <a:r>
                        <a:rPr lang="en-US" sz="2000" b="1" dirty="0"/>
                        <a:t>[</a:t>
                      </a:r>
                      <a:r>
                        <a:rPr lang="en-US" sz="2000" b="1" dirty="0" err="1"/>
                        <a:t>HOAc</a:t>
                      </a:r>
                      <a:r>
                        <a:rPr lang="en-US" sz="2000" b="1" dirty="0"/>
                        <a:t>]</a:t>
                      </a:r>
                    </a:p>
                  </a:txBody>
                  <a:tcPr anchor="ctr">
                    <a:solidFill>
                      <a:schemeClr val="accent1">
                        <a:lumMod val="20000"/>
                        <a:lumOff val="80000"/>
                      </a:schemeClr>
                    </a:solidFill>
                  </a:tcPr>
                </a:tc>
                <a:tc>
                  <a:txBody>
                    <a:bodyPr/>
                    <a:lstStyle/>
                    <a:p>
                      <a:pPr algn="ctr"/>
                      <a:r>
                        <a:rPr lang="en-US" sz="2000" b="1" dirty="0"/>
                        <a:t>[H</a:t>
                      </a:r>
                      <a:r>
                        <a:rPr lang="en-US" sz="2000" b="1" baseline="-25000" dirty="0"/>
                        <a:t>3</a:t>
                      </a:r>
                      <a:r>
                        <a:rPr lang="en-US" sz="2000" b="1" dirty="0"/>
                        <a:t>O</a:t>
                      </a:r>
                      <a:r>
                        <a:rPr lang="en-US" sz="2000" b="1" baseline="30000" dirty="0"/>
                        <a:t>+</a:t>
                      </a:r>
                      <a:r>
                        <a:rPr lang="en-US" sz="2000" b="1" dirty="0"/>
                        <a:t>]</a:t>
                      </a:r>
                    </a:p>
                  </a:txBody>
                  <a:tcPr anchor="ctr">
                    <a:solidFill>
                      <a:schemeClr val="accent1">
                        <a:lumMod val="20000"/>
                        <a:lumOff val="80000"/>
                      </a:schemeClr>
                    </a:solidFill>
                  </a:tcPr>
                </a:tc>
                <a:tc>
                  <a:txBody>
                    <a:bodyPr/>
                    <a:lstStyle/>
                    <a:p>
                      <a:pPr algn="ctr"/>
                      <a:r>
                        <a:rPr lang="en-US" sz="2000" b="1" dirty="0"/>
                        <a:t>[</a:t>
                      </a:r>
                      <a:r>
                        <a:rPr lang="en-US" sz="2000" b="1" dirty="0" err="1"/>
                        <a:t>OAc</a:t>
                      </a:r>
                      <a:r>
                        <a:rPr lang="en-US" sz="2000" b="1" baseline="30000" dirty="0"/>
                        <a:t>-</a:t>
                      </a:r>
                      <a:r>
                        <a:rPr lang="en-US" sz="2000" b="1" dirty="0"/>
                        <a:t>]</a:t>
                      </a:r>
                    </a:p>
                  </a:txBody>
                  <a:tcPr anchor="ctr">
                    <a:solidFill>
                      <a:schemeClr val="accent1">
                        <a:lumMod val="20000"/>
                        <a:lumOff val="80000"/>
                      </a:schemeClr>
                    </a:solidFill>
                  </a:tcPr>
                </a:tc>
                <a:extLst>
                  <a:ext uri="{0D108BD9-81ED-4DB2-BD59-A6C34878D82A}">
                    <a16:rowId xmlns:a16="http://schemas.microsoft.com/office/drawing/2014/main" val="341491685"/>
                  </a:ext>
                </a:extLst>
              </a:tr>
              <a:tr h="473432">
                <a:tc>
                  <a:txBody>
                    <a:bodyPr/>
                    <a:lstStyle/>
                    <a:p>
                      <a:pPr algn="ctr"/>
                      <a:r>
                        <a:rPr lang="en-US" sz="2000" b="1" dirty="0"/>
                        <a:t>I</a:t>
                      </a:r>
                    </a:p>
                  </a:txBody>
                  <a:tcPr anchor="ct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758101855"/>
                  </a:ext>
                </a:extLst>
              </a:tr>
              <a:tr h="473432">
                <a:tc>
                  <a:txBody>
                    <a:bodyPr/>
                    <a:lstStyle/>
                    <a:p>
                      <a:pPr algn="ctr"/>
                      <a:r>
                        <a:rPr lang="en-US" sz="2000" b="1" dirty="0"/>
                        <a:t>C</a:t>
                      </a:r>
                    </a:p>
                  </a:txBody>
                  <a:tcPr anchor="ct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159249212"/>
                  </a:ext>
                </a:extLst>
              </a:tr>
              <a:tr h="473432">
                <a:tc>
                  <a:txBody>
                    <a:bodyPr/>
                    <a:lstStyle/>
                    <a:p>
                      <a:pPr algn="ctr"/>
                      <a:r>
                        <a:rPr lang="en-US" sz="2000" b="1" dirty="0"/>
                        <a:t>E</a:t>
                      </a:r>
                    </a:p>
                  </a:txBody>
                  <a:tcPr anchor="ctr">
                    <a:solidFill>
                      <a:schemeClr val="bg1"/>
                    </a:solidFill>
                  </a:tcPr>
                </a:tc>
                <a:tc>
                  <a:txBody>
                    <a:bodyPr/>
                    <a:lstStyle/>
                    <a:p>
                      <a:pPr algn="ctr"/>
                      <a:endParaRPr lang="en-US" sz="2000" b="1"/>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554628484"/>
                  </a:ext>
                </a:extLst>
              </a:tr>
              <a:tr h="473432">
                <a:tc>
                  <a:txBody>
                    <a:bodyPr/>
                    <a:lstStyle/>
                    <a:p>
                      <a:pPr algn="ctr"/>
                      <a:r>
                        <a:rPr lang="en-US" sz="2000" b="1" dirty="0"/>
                        <a:t>5%</a:t>
                      </a:r>
                    </a:p>
                  </a:txBody>
                  <a:tcPr anchor="ct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659076540"/>
                  </a:ext>
                </a:extLst>
              </a:tr>
              <a:tr h="473432">
                <a:tc>
                  <a:txBody>
                    <a:bodyPr/>
                    <a:lstStyle/>
                    <a:p>
                      <a:pPr algn="ctr"/>
                      <a:r>
                        <a:rPr lang="en-US" sz="2000" b="1" dirty="0"/>
                        <a:t>Answer</a:t>
                      </a:r>
                    </a:p>
                  </a:txBody>
                  <a:tcPr anchor="ctr">
                    <a:solidFill>
                      <a:schemeClr val="bg1"/>
                    </a:solidFill>
                  </a:tcPr>
                </a:tc>
                <a:tc>
                  <a:txBody>
                    <a:bodyPr/>
                    <a:lstStyle/>
                    <a:p>
                      <a:pPr algn="ctr"/>
                      <a:endParaRPr lang="en-US" sz="2000" b="1"/>
                    </a:p>
                  </a:txBody>
                  <a:tcPr>
                    <a:solidFill>
                      <a:schemeClr val="bg1"/>
                    </a:solidFill>
                  </a:tcPr>
                </a:tc>
                <a:tc>
                  <a:txBody>
                    <a:bodyPr/>
                    <a:lstStyle/>
                    <a:p>
                      <a:pPr algn="ctr"/>
                      <a:endParaRPr lang="en-US" sz="2000" b="1"/>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4101824791"/>
                  </a:ext>
                </a:extLst>
              </a:tr>
            </a:tbl>
          </a:graphicData>
        </a:graphic>
      </p:graphicFrame>
      <p:sp>
        <p:nvSpPr>
          <p:cNvPr id="5" name="TextBox 4"/>
          <p:cNvSpPr txBox="1"/>
          <p:nvPr/>
        </p:nvSpPr>
        <p:spPr>
          <a:xfrm>
            <a:off x="2606566" y="2280620"/>
            <a:ext cx="1418896" cy="461665"/>
          </a:xfrm>
          <a:prstGeom prst="rect">
            <a:avLst/>
          </a:prstGeom>
          <a:noFill/>
        </p:spPr>
        <p:txBody>
          <a:bodyPr wrap="square" rtlCol="0">
            <a:spAutoFit/>
          </a:bodyPr>
          <a:lstStyle/>
          <a:p>
            <a:pPr algn="ctr"/>
            <a:r>
              <a:rPr lang="en-US" sz="2400" b="1" dirty="0"/>
              <a:t>1.00</a:t>
            </a:r>
          </a:p>
        </p:txBody>
      </p:sp>
      <p:sp>
        <p:nvSpPr>
          <p:cNvPr id="8" name="TextBox 7"/>
          <p:cNvSpPr txBox="1"/>
          <p:nvPr/>
        </p:nvSpPr>
        <p:spPr>
          <a:xfrm>
            <a:off x="4410452" y="2280620"/>
            <a:ext cx="1418896" cy="461665"/>
          </a:xfrm>
          <a:prstGeom prst="rect">
            <a:avLst/>
          </a:prstGeom>
          <a:noFill/>
        </p:spPr>
        <p:txBody>
          <a:bodyPr wrap="square" rtlCol="0">
            <a:spAutoFit/>
          </a:bodyPr>
          <a:lstStyle/>
          <a:p>
            <a:pPr algn="ctr"/>
            <a:r>
              <a:rPr lang="en-US" sz="2400" b="1" dirty="0"/>
              <a:t>0.00</a:t>
            </a:r>
          </a:p>
        </p:txBody>
      </p:sp>
      <p:sp>
        <p:nvSpPr>
          <p:cNvPr id="9" name="TextBox 8"/>
          <p:cNvSpPr txBox="1"/>
          <p:nvPr/>
        </p:nvSpPr>
        <p:spPr>
          <a:xfrm>
            <a:off x="6036998" y="2280620"/>
            <a:ext cx="1418896" cy="461665"/>
          </a:xfrm>
          <a:prstGeom prst="rect">
            <a:avLst/>
          </a:prstGeom>
          <a:noFill/>
        </p:spPr>
        <p:txBody>
          <a:bodyPr wrap="square" rtlCol="0">
            <a:spAutoFit/>
          </a:bodyPr>
          <a:lstStyle/>
          <a:p>
            <a:pPr algn="ctr"/>
            <a:r>
              <a:rPr lang="en-US" sz="2400" b="1" dirty="0"/>
              <a:t>0.00</a:t>
            </a:r>
          </a:p>
        </p:txBody>
      </p:sp>
      <p:sp>
        <p:nvSpPr>
          <p:cNvPr id="10" name="TextBox 9"/>
          <p:cNvSpPr txBox="1"/>
          <p:nvPr/>
        </p:nvSpPr>
        <p:spPr>
          <a:xfrm>
            <a:off x="2639459" y="2764142"/>
            <a:ext cx="1418896" cy="461665"/>
          </a:xfrm>
          <a:prstGeom prst="rect">
            <a:avLst/>
          </a:prstGeom>
          <a:noFill/>
        </p:spPr>
        <p:txBody>
          <a:bodyPr wrap="square" rtlCol="0">
            <a:spAutoFit/>
          </a:bodyPr>
          <a:lstStyle/>
          <a:p>
            <a:pPr algn="ctr"/>
            <a:r>
              <a:rPr lang="en-US" sz="2400" b="1" dirty="0"/>
              <a:t>-x</a:t>
            </a:r>
          </a:p>
        </p:txBody>
      </p:sp>
      <p:sp>
        <p:nvSpPr>
          <p:cNvPr id="11" name="TextBox 10"/>
          <p:cNvSpPr txBox="1"/>
          <p:nvPr/>
        </p:nvSpPr>
        <p:spPr>
          <a:xfrm>
            <a:off x="4315859" y="2786444"/>
            <a:ext cx="1418896" cy="461665"/>
          </a:xfrm>
          <a:prstGeom prst="rect">
            <a:avLst/>
          </a:prstGeom>
          <a:noFill/>
        </p:spPr>
        <p:txBody>
          <a:bodyPr wrap="square" rtlCol="0">
            <a:spAutoFit/>
          </a:bodyPr>
          <a:lstStyle/>
          <a:p>
            <a:pPr algn="ctr"/>
            <a:r>
              <a:rPr lang="en-US" sz="2400" b="1" dirty="0"/>
              <a:t>+x</a:t>
            </a:r>
          </a:p>
        </p:txBody>
      </p:sp>
      <p:sp>
        <p:nvSpPr>
          <p:cNvPr id="12" name="TextBox 11"/>
          <p:cNvSpPr txBox="1"/>
          <p:nvPr/>
        </p:nvSpPr>
        <p:spPr>
          <a:xfrm>
            <a:off x="6160425" y="2786444"/>
            <a:ext cx="1418896" cy="461665"/>
          </a:xfrm>
          <a:prstGeom prst="rect">
            <a:avLst/>
          </a:prstGeom>
          <a:noFill/>
        </p:spPr>
        <p:txBody>
          <a:bodyPr wrap="square" rtlCol="0">
            <a:spAutoFit/>
          </a:bodyPr>
          <a:lstStyle/>
          <a:p>
            <a:pPr algn="ctr"/>
            <a:r>
              <a:rPr lang="en-US" sz="2400" b="1" dirty="0"/>
              <a:t>+x</a:t>
            </a:r>
          </a:p>
        </p:txBody>
      </p:sp>
      <p:sp>
        <p:nvSpPr>
          <p:cNvPr id="13" name="TextBox 12"/>
          <p:cNvSpPr txBox="1"/>
          <p:nvPr/>
        </p:nvSpPr>
        <p:spPr>
          <a:xfrm>
            <a:off x="2639459" y="3225647"/>
            <a:ext cx="1418896" cy="461665"/>
          </a:xfrm>
          <a:prstGeom prst="rect">
            <a:avLst/>
          </a:prstGeom>
          <a:noFill/>
        </p:spPr>
        <p:txBody>
          <a:bodyPr wrap="square" rtlCol="0">
            <a:spAutoFit/>
          </a:bodyPr>
          <a:lstStyle/>
          <a:p>
            <a:pPr algn="ctr"/>
            <a:r>
              <a:rPr lang="en-US" sz="2400" b="1" dirty="0"/>
              <a:t>1.00-x</a:t>
            </a:r>
          </a:p>
        </p:txBody>
      </p:sp>
      <p:sp>
        <p:nvSpPr>
          <p:cNvPr id="14" name="TextBox 13"/>
          <p:cNvSpPr txBox="1"/>
          <p:nvPr/>
        </p:nvSpPr>
        <p:spPr>
          <a:xfrm>
            <a:off x="4370705" y="3195092"/>
            <a:ext cx="1418896" cy="461665"/>
          </a:xfrm>
          <a:prstGeom prst="rect">
            <a:avLst/>
          </a:prstGeom>
          <a:noFill/>
        </p:spPr>
        <p:txBody>
          <a:bodyPr wrap="square" rtlCol="0">
            <a:spAutoFit/>
          </a:bodyPr>
          <a:lstStyle/>
          <a:p>
            <a:pPr algn="ctr"/>
            <a:r>
              <a:rPr lang="en-US" sz="2400" b="1" dirty="0"/>
              <a:t>x</a:t>
            </a:r>
          </a:p>
        </p:txBody>
      </p:sp>
      <p:sp>
        <p:nvSpPr>
          <p:cNvPr id="15" name="TextBox 14"/>
          <p:cNvSpPr txBox="1"/>
          <p:nvPr/>
        </p:nvSpPr>
        <p:spPr>
          <a:xfrm>
            <a:off x="6157033" y="3186554"/>
            <a:ext cx="1418896" cy="461665"/>
          </a:xfrm>
          <a:prstGeom prst="rect">
            <a:avLst/>
          </a:prstGeom>
          <a:noFill/>
        </p:spPr>
        <p:txBody>
          <a:bodyPr wrap="square" rtlCol="0">
            <a:spAutoFit/>
          </a:bodyPr>
          <a:lstStyle/>
          <a:p>
            <a:pPr algn="ctr"/>
            <a:r>
              <a:rPr lang="en-US" sz="2400" b="1" dirty="0"/>
              <a:t>x</a:t>
            </a:r>
          </a:p>
        </p:txBody>
      </p:sp>
      <p:sp>
        <p:nvSpPr>
          <p:cNvPr id="16" name="TextBox 15"/>
          <p:cNvSpPr txBox="1"/>
          <p:nvPr/>
        </p:nvSpPr>
        <p:spPr>
          <a:xfrm>
            <a:off x="2701159" y="3709311"/>
            <a:ext cx="1418896" cy="461665"/>
          </a:xfrm>
          <a:prstGeom prst="rect">
            <a:avLst/>
          </a:prstGeom>
          <a:noFill/>
        </p:spPr>
        <p:txBody>
          <a:bodyPr wrap="square" rtlCol="0">
            <a:spAutoFit/>
          </a:bodyPr>
          <a:lstStyle/>
          <a:p>
            <a:pPr algn="ctr"/>
            <a:r>
              <a:rPr lang="en-US" sz="2400" b="1" dirty="0"/>
              <a:t>1.00</a:t>
            </a:r>
          </a:p>
        </p:txBody>
      </p:sp>
      <p:sp>
        <p:nvSpPr>
          <p:cNvPr id="17" name="TextBox 16"/>
          <p:cNvSpPr txBox="1"/>
          <p:nvPr/>
        </p:nvSpPr>
        <p:spPr>
          <a:xfrm>
            <a:off x="4370705" y="3692378"/>
            <a:ext cx="1418896" cy="461665"/>
          </a:xfrm>
          <a:prstGeom prst="rect">
            <a:avLst/>
          </a:prstGeom>
          <a:noFill/>
        </p:spPr>
        <p:txBody>
          <a:bodyPr wrap="square" rtlCol="0">
            <a:spAutoFit/>
          </a:bodyPr>
          <a:lstStyle/>
          <a:p>
            <a:pPr algn="ctr"/>
            <a:r>
              <a:rPr lang="en-US" sz="2400" b="1" dirty="0"/>
              <a:t>x</a:t>
            </a:r>
          </a:p>
        </p:txBody>
      </p:sp>
      <p:sp>
        <p:nvSpPr>
          <p:cNvPr id="18" name="TextBox 17"/>
          <p:cNvSpPr txBox="1"/>
          <p:nvPr/>
        </p:nvSpPr>
        <p:spPr>
          <a:xfrm>
            <a:off x="6157033" y="3683840"/>
            <a:ext cx="1418896" cy="461665"/>
          </a:xfrm>
          <a:prstGeom prst="rect">
            <a:avLst/>
          </a:prstGeom>
          <a:noFill/>
        </p:spPr>
        <p:txBody>
          <a:bodyPr wrap="square" rtlCol="0">
            <a:spAutoFit/>
          </a:bodyPr>
          <a:lstStyle/>
          <a:p>
            <a:pPr algn="ctr"/>
            <a:r>
              <a:rPr lang="en-US" sz="2400" b="1" dirty="0"/>
              <a:t>x</a:t>
            </a:r>
          </a:p>
        </p:txBody>
      </p:sp>
    </p:spTree>
    <p:extLst>
      <p:ext uri="{BB962C8B-B14F-4D97-AF65-F5344CB8AC3E}">
        <p14:creationId xmlns:p14="http://schemas.microsoft.com/office/powerpoint/2010/main" val="113429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P spid="12" grpId="0"/>
      <p:bldP spid="13" grpId="0"/>
      <p:bldP spid="14" grpId="0"/>
      <p:bldP spid="15" grpId="0"/>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mc:AlternateContent xmlns:mc="http://schemas.openxmlformats.org/markup-compatibility/2006" xmlns:a14="http://schemas.microsoft.com/office/drawing/2010/main">
        <mc:Choice Requires="a14">
          <p:sp>
            <p:nvSpPr>
              <p:cNvPr id="2" name="Rectangle 1"/>
              <p:cNvSpPr/>
              <p:nvPr/>
            </p:nvSpPr>
            <p:spPr>
              <a:xfrm>
                <a:off x="267630" y="733102"/>
                <a:ext cx="8776010" cy="3350404"/>
              </a:xfrm>
              <a:prstGeom prst="rect">
                <a:avLst/>
              </a:prstGeom>
              <a:solidFill>
                <a:schemeClr val="bg1"/>
              </a:solidFill>
              <a:ln>
                <a:solidFill>
                  <a:schemeClr val="bg1"/>
                </a:solidFill>
              </a:ln>
            </p:spPr>
            <p:txBody>
              <a:bodyPr wrap="square">
                <a:spAutoFit/>
              </a:bodyPr>
              <a:lstStyle/>
              <a:p>
                <a:pPr marL="609600" indent="-609600" eaLnBrk="0" fontAlgn="base" hangingPunct="0">
                  <a:spcBef>
                    <a:spcPct val="20000"/>
                  </a:spcBef>
                  <a:spcAft>
                    <a:spcPct val="0"/>
                  </a:spcAft>
                  <a:buClrTx/>
                  <a:defRPr/>
                </a:pPr>
                <a:r>
                  <a:rPr lang="en-US" altLang="en-US" sz="2000" i="1" dirty="0"/>
                  <a:t>You have 1.00 M </a:t>
                </a:r>
                <a:r>
                  <a:rPr lang="en-US" altLang="en-US" sz="2000" i="1" dirty="0" err="1"/>
                  <a:t>HOAc</a:t>
                </a:r>
                <a:r>
                  <a:rPr lang="en-US" altLang="en-US" sz="2000" i="1" dirty="0"/>
                  <a:t>. Calculate the equilibrium concentrations of </a:t>
                </a:r>
                <a:r>
                  <a:rPr lang="en-US" altLang="en-US" sz="2000" i="1" dirty="0" err="1"/>
                  <a:t>HOAc</a:t>
                </a:r>
                <a:r>
                  <a:rPr lang="en-US" altLang="en-US" sz="2000" i="1" dirty="0"/>
                  <a:t>,</a:t>
                </a:r>
              </a:p>
              <a:p>
                <a:pPr marL="609600" indent="-609600" eaLnBrk="0" fontAlgn="base" hangingPunct="0">
                  <a:spcBef>
                    <a:spcPct val="20000"/>
                  </a:spcBef>
                  <a:spcAft>
                    <a:spcPct val="0"/>
                  </a:spcAft>
                  <a:buClrTx/>
                  <a:defRPr/>
                </a:pPr>
                <a:r>
                  <a:rPr lang="en-US" altLang="en-US" sz="2000" i="1" dirty="0"/>
                  <a:t>H</a:t>
                </a:r>
                <a:r>
                  <a:rPr lang="en-US" altLang="en-US" sz="2000" i="1" baseline="-25000" dirty="0"/>
                  <a:t>3</a:t>
                </a:r>
                <a:r>
                  <a:rPr lang="en-US" altLang="en-US" sz="2000" i="1" dirty="0"/>
                  <a:t>O</a:t>
                </a:r>
                <a:r>
                  <a:rPr lang="en-US" altLang="en-US" sz="2000" i="1" baseline="30000" dirty="0"/>
                  <a:t>+</a:t>
                </a:r>
                <a:r>
                  <a:rPr lang="en-US" altLang="en-US" sz="2000" i="1" dirty="0"/>
                  <a:t>, </a:t>
                </a:r>
                <a:r>
                  <a:rPr lang="en-US" altLang="en-US" sz="2000" i="1" dirty="0" err="1"/>
                  <a:t>OAc</a:t>
                </a:r>
                <a:r>
                  <a:rPr lang="en-US" altLang="en-US" sz="2000" i="1" baseline="30000" dirty="0"/>
                  <a:t>-</a:t>
                </a:r>
                <a:r>
                  <a:rPr lang="en-US" altLang="en-US" sz="2000" i="1" dirty="0"/>
                  <a:t>, and the pH if the </a:t>
                </a:r>
                <a:r>
                  <a:rPr lang="en-US" altLang="en-US" sz="2000" i="1" dirty="0" err="1"/>
                  <a:t>Ka</a:t>
                </a:r>
                <a:r>
                  <a:rPr lang="en-US" altLang="en-US" sz="2000" i="1" dirty="0"/>
                  <a:t> = 1.8 x 10</a:t>
                </a:r>
                <a:r>
                  <a:rPr lang="en-US" altLang="en-US" sz="2000" i="1" baseline="30000" dirty="0"/>
                  <a:t>-5</a:t>
                </a:r>
                <a:r>
                  <a:rPr lang="en-US" altLang="en-US" sz="2000" i="1" dirty="0"/>
                  <a:t>.  </a:t>
                </a:r>
                <a:r>
                  <a:rPr lang="en-US" altLang="en-US" sz="2000" i="1" dirty="0" err="1"/>
                  <a:t>HOAc</a:t>
                </a:r>
                <a:r>
                  <a:rPr lang="en-US" altLang="en-US" sz="2000" i="1" dirty="0"/>
                  <a:t> + H</a:t>
                </a:r>
                <a:r>
                  <a:rPr lang="en-US" altLang="en-US" sz="2000" i="1" baseline="-25000" dirty="0"/>
                  <a:t>2</a:t>
                </a:r>
                <a:r>
                  <a:rPr lang="en-US" altLang="en-US" sz="2000" i="1" dirty="0"/>
                  <a:t>O </a:t>
                </a:r>
                <a:r>
                  <a:rPr lang="en-US" altLang="en-US" sz="2000" i="1" dirty="0">
                    <a:latin typeface="Calibri" panose="020F0502020204030204" pitchFamily="34" charset="0"/>
                    <a:cs typeface="Calibri" panose="020F0502020204030204" pitchFamily="34" charset="0"/>
                    <a:sym typeface="Wingdings" panose="05000000000000000000" pitchFamily="2" charset="2"/>
                  </a:rPr>
                  <a:t>↔</a:t>
                </a:r>
                <a:r>
                  <a:rPr lang="en-US" altLang="en-US" sz="2000" i="1" dirty="0">
                    <a:sym typeface="Wingdings" panose="05000000000000000000" pitchFamily="2" charset="2"/>
                  </a:rPr>
                  <a:t> H</a:t>
                </a:r>
                <a:r>
                  <a:rPr lang="en-US" altLang="en-US" sz="2000" i="1" baseline="-25000" dirty="0">
                    <a:sym typeface="Wingdings" panose="05000000000000000000" pitchFamily="2" charset="2"/>
                  </a:rPr>
                  <a:t>3</a:t>
                </a:r>
                <a:r>
                  <a:rPr lang="en-US" altLang="en-US" sz="2000" i="1" dirty="0">
                    <a:sym typeface="Wingdings" panose="05000000000000000000" pitchFamily="2" charset="2"/>
                  </a:rPr>
                  <a:t>O</a:t>
                </a:r>
                <a:r>
                  <a:rPr lang="en-US" altLang="en-US" sz="2000" i="1" baseline="30000" dirty="0">
                    <a:sym typeface="Wingdings" panose="05000000000000000000" pitchFamily="2" charset="2"/>
                  </a:rPr>
                  <a:t>+</a:t>
                </a:r>
                <a:r>
                  <a:rPr lang="en-US" altLang="en-US" sz="2000" i="1" dirty="0">
                    <a:sym typeface="Wingdings" panose="05000000000000000000" pitchFamily="2" charset="2"/>
                  </a:rPr>
                  <a:t> + </a:t>
                </a:r>
                <a:r>
                  <a:rPr lang="en-US" altLang="en-US" sz="2000" i="1" dirty="0" err="1">
                    <a:sym typeface="Wingdings" panose="05000000000000000000" pitchFamily="2" charset="2"/>
                  </a:rPr>
                  <a:t>OAc</a:t>
                </a:r>
                <a:r>
                  <a:rPr lang="en-US" altLang="en-US" sz="2000" i="1" baseline="30000" dirty="0"/>
                  <a:t>-</a:t>
                </a:r>
                <a:r>
                  <a:rPr lang="en-US" altLang="en-US" sz="2000" i="1" dirty="0"/>
                  <a:t>	</a:t>
                </a:r>
              </a:p>
              <a:p>
                <a:pPr marL="609600" indent="-609600" algn="ctr" eaLnBrk="0" fontAlgn="base" hangingPunct="0">
                  <a:spcBef>
                    <a:spcPct val="20000"/>
                  </a:spcBef>
                  <a:spcAft>
                    <a:spcPct val="0"/>
                  </a:spcAft>
                  <a:buClrTx/>
                  <a:defRPr/>
                </a:pPr>
                <a:br>
                  <a:rPr lang="en-US" sz="2400" b="1" i="1" dirty="0">
                    <a:latin typeface="Cambria Math" panose="02040503050406030204" pitchFamily="18" charset="0"/>
                  </a:rPr>
                </a:br>
                <a14:m>
                  <m:oMathPara xmlns:m="http://schemas.openxmlformats.org/officeDocument/2006/math">
                    <m:oMathParaPr>
                      <m:jc m:val="left"/>
                    </m:oMathParaPr>
                    <m:oMath xmlns:m="http://schemas.openxmlformats.org/officeDocument/2006/math">
                      <m:r>
                        <a:rPr lang="en-US" sz="2400" b="1" i="1">
                          <a:latin typeface="Cambria Math" panose="02040503050406030204" pitchFamily="18" charset="0"/>
                        </a:rPr>
                        <m:t>𝑲𝒂</m:t>
                      </m:r>
                      <m:r>
                        <a:rPr lang="en-US" sz="2400" b="1" i="1">
                          <a:latin typeface="Cambria Math" panose="02040503050406030204" pitchFamily="18" charset="0"/>
                        </a:rPr>
                        <m:t>= </m:t>
                      </m:r>
                      <m:f>
                        <m:fPr>
                          <m:ctrlPr>
                            <a:rPr lang="en-US" sz="2400" b="1" i="1">
                              <a:latin typeface="Cambria Math" panose="02040503050406030204" pitchFamily="18" charset="0"/>
                            </a:rPr>
                          </m:ctrlPr>
                        </m:fPr>
                        <m:num>
                          <m:d>
                            <m:dPr>
                              <m:begChr m:val="["/>
                              <m:endChr m:val="]"/>
                              <m:ctrlPr>
                                <a:rPr lang="en-US" sz="2400" b="1" i="1">
                                  <a:latin typeface="Cambria Math" panose="02040503050406030204" pitchFamily="18" charset="0"/>
                                </a:rPr>
                              </m:ctrlPr>
                            </m:dPr>
                            <m:e>
                              <m:sSub>
                                <m:sSubPr>
                                  <m:ctrlPr>
                                    <a:rPr lang="en-US" sz="2400" b="1" i="1">
                                      <a:latin typeface="Cambria Math" panose="02040503050406030204" pitchFamily="18" charset="0"/>
                                    </a:rPr>
                                  </m:ctrlPr>
                                </m:sSubPr>
                                <m:e>
                                  <m:r>
                                    <a:rPr lang="en-US" sz="2400" b="1" i="1">
                                      <a:latin typeface="Cambria Math" panose="02040503050406030204" pitchFamily="18" charset="0"/>
                                    </a:rPr>
                                    <m:t>𝑯</m:t>
                                  </m:r>
                                </m:e>
                                <m:sub>
                                  <m:r>
                                    <a:rPr lang="en-US" sz="2400" b="1" i="1">
                                      <a:latin typeface="Cambria Math" panose="02040503050406030204" pitchFamily="18" charset="0"/>
                                    </a:rPr>
                                    <m:t>𝟑</m:t>
                                  </m:r>
                                </m:sub>
                              </m:sSub>
                              <m:sSup>
                                <m:sSupPr>
                                  <m:ctrlPr>
                                    <a:rPr lang="en-US" sz="2400" b="1" i="1">
                                      <a:latin typeface="Cambria Math" panose="02040503050406030204" pitchFamily="18" charset="0"/>
                                    </a:rPr>
                                  </m:ctrlPr>
                                </m:sSupPr>
                                <m:e>
                                  <m:r>
                                    <a:rPr lang="en-US" sz="2400" b="1" i="1">
                                      <a:latin typeface="Cambria Math" panose="02040503050406030204" pitchFamily="18" charset="0"/>
                                    </a:rPr>
                                    <m:t>𝑶</m:t>
                                  </m:r>
                                </m:e>
                                <m:sup>
                                  <m:r>
                                    <a:rPr lang="en-US" sz="2400" b="1" i="1">
                                      <a:latin typeface="Cambria Math" panose="02040503050406030204" pitchFamily="18" charset="0"/>
                                    </a:rPr>
                                    <m:t>+</m:t>
                                  </m:r>
                                </m:sup>
                              </m:sSup>
                            </m:e>
                          </m:d>
                          <m:r>
                            <a:rPr lang="en-US" sz="2400" b="1" i="1">
                              <a:latin typeface="Cambria Math" panose="02040503050406030204" pitchFamily="18" charset="0"/>
                            </a:rPr>
                            <m:t>[</m:t>
                          </m:r>
                          <m:sSup>
                            <m:sSupPr>
                              <m:ctrlPr>
                                <a:rPr lang="en-US" sz="2400" b="1" i="1">
                                  <a:latin typeface="Cambria Math" panose="02040503050406030204" pitchFamily="18" charset="0"/>
                                </a:rPr>
                              </m:ctrlPr>
                            </m:sSupPr>
                            <m:e>
                              <m:r>
                                <a:rPr lang="en-US" sz="2400" b="1" i="1">
                                  <a:latin typeface="Cambria Math" panose="02040503050406030204" pitchFamily="18" charset="0"/>
                                </a:rPr>
                                <m:t>𝑶𝑨𝒄</m:t>
                              </m:r>
                            </m:e>
                            <m:sup>
                              <m:r>
                                <a:rPr lang="en-US" sz="2400" b="1" i="1">
                                  <a:latin typeface="Cambria Math" panose="02040503050406030204" pitchFamily="18" charset="0"/>
                                </a:rPr>
                                <m:t>−</m:t>
                              </m:r>
                            </m:sup>
                          </m:sSup>
                          <m:r>
                            <a:rPr lang="en-US" sz="2400" b="1" i="1">
                              <a:latin typeface="Cambria Math" panose="02040503050406030204" pitchFamily="18" charset="0"/>
                            </a:rPr>
                            <m:t>]</m:t>
                          </m:r>
                        </m:num>
                        <m:den>
                          <m:r>
                            <a:rPr lang="en-US" sz="2400" b="1" i="1">
                              <a:latin typeface="Cambria Math" panose="02040503050406030204" pitchFamily="18" charset="0"/>
                            </a:rPr>
                            <m:t>[</m:t>
                          </m:r>
                          <m:r>
                            <a:rPr lang="en-US" sz="2400" b="1" i="1">
                              <a:latin typeface="Cambria Math" panose="02040503050406030204" pitchFamily="18" charset="0"/>
                            </a:rPr>
                            <m:t>𝑯𝑶𝑨𝒄</m:t>
                          </m:r>
                          <m:r>
                            <a:rPr lang="en-US" sz="2400" b="1" i="1">
                              <a:latin typeface="Cambria Math" panose="02040503050406030204" pitchFamily="18" charset="0"/>
                            </a:rPr>
                            <m:t>]</m:t>
                          </m:r>
                        </m:den>
                      </m:f>
                    </m:oMath>
                  </m:oMathPara>
                </a14:m>
                <a:endParaRPr lang="en-US" altLang="en-US" sz="2400" dirty="0">
                  <a:sym typeface="Wingdings" panose="05000000000000000000" pitchFamily="2" charset="2"/>
                </a:endParaRPr>
              </a:p>
              <a:p>
                <a:pPr marL="609600" indent="-609600" algn="ctr" eaLnBrk="0" fontAlgn="base" hangingPunct="0">
                  <a:spcBef>
                    <a:spcPct val="20000"/>
                  </a:spcBef>
                  <a:spcAft>
                    <a:spcPct val="0"/>
                  </a:spcAft>
                  <a:buClrTx/>
                  <a:defRPr/>
                </a:pPr>
                <a:endParaRPr lang="en-US" altLang="en-US" sz="2400" dirty="0">
                  <a:sym typeface="Wingdings" panose="05000000000000000000" pitchFamily="2" charset="2"/>
                </a:endParaRPr>
              </a:p>
              <a:p>
                <a:pPr marL="609600" indent="-609600" algn="ctr" eaLnBrk="0" fontAlgn="base" hangingPunct="0">
                  <a:spcBef>
                    <a:spcPct val="20000"/>
                  </a:spcBef>
                  <a:spcAft>
                    <a:spcPct val="0"/>
                  </a:spcAft>
                  <a:buClrTx/>
                  <a:defRPr/>
                </a:pPr>
                <a:r>
                  <a:rPr lang="pt-BR" altLang="en-US" sz="3200" b="1" dirty="0"/>
                  <a:t>x  =  4.2 x 10</a:t>
                </a:r>
                <a:r>
                  <a:rPr lang="pt-BR" altLang="en-US" sz="3200" b="1" baseline="30000" dirty="0"/>
                  <a:t>-3</a:t>
                </a:r>
                <a:r>
                  <a:rPr lang="pt-BR" altLang="en-US" sz="3200" b="1" dirty="0"/>
                  <a:t> </a:t>
                </a:r>
              </a:p>
            </p:txBody>
          </p:sp>
        </mc:Choice>
        <mc:Fallback xmlns="">
          <p:sp>
            <p:nvSpPr>
              <p:cNvPr id="2" name="Rectangle 1"/>
              <p:cNvSpPr>
                <a:spLocks noRot="1" noChangeAspect="1" noMove="1" noResize="1" noEditPoints="1" noAdjustHandles="1" noChangeArrowheads="1" noChangeShapeType="1" noTextEdit="1"/>
              </p:cNvSpPr>
              <p:nvPr/>
            </p:nvSpPr>
            <p:spPr>
              <a:xfrm>
                <a:off x="267630" y="733102"/>
                <a:ext cx="8776010" cy="3350404"/>
              </a:xfrm>
              <a:prstGeom prst="rect">
                <a:avLst/>
              </a:prstGeom>
              <a:blipFill>
                <a:blip r:embed="rId3"/>
                <a:stretch>
                  <a:fillRect l="-693" t="-543" b="-4710"/>
                </a:stretch>
              </a:blipFill>
              <a:ln>
                <a:solidFill>
                  <a:schemeClr val="bg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733837" y="2071416"/>
                <a:ext cx="3428835" cy="9569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1.8 </m:t>
                      </m:r>
                      <m:r>
                        <a:rPr lang="en-US" sz="2800" b="0" i="1" smtClean="0">
                          <a:latin typeface="Cambria Math" panose="02040503050406030204" pitchFamily="18" charset="0"/>
                        </a:rPr>
                        <m:t>𝑥</m:t>
                      </m:r>
                      <m:r>
                        <a:rPr lang="en-US" sz="2800" b="0" i="1" smtClean="0">
                          <a:latin typeface="Cambria Math" panose="02040503050406030204" pitchFamily="18" charset="0"/>
                        </a:rPr>
                        <m:t>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10</m:t>
                          </m:r>
                        </m:e>
                        <m:sup>
                          <m:r>
                            <a:rPr lang="en-US" sz="2800" b="0" i="1" smtClean="0">
                              <a:latin typeface="Cambria Math" panose="02040503050406030204" pitchFamily="18" charset="0"/>
                            </a:rPr>
                            <m:t>−5</m:t>
                          </m:r>
                        </m:sup>
                      </m:sSup>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𝑥</m:t>
                              </m:r>
                            </m:e>
                            <m:sup>
                              <m:r>
                                <a:rPr lang="en-US" sz="2800" b="0" i="1" smtClean="0">
                                  <a:latin typeface="Cambria Math" panose="02040503050406030204" pitchFamily="18" charset="0"/>
                                </a:rPr>
                                <m:t>2</m:t>
                              </m:r>
                            </m:sup>
                          </m:sSup>
                        </m:num>
                        <m:den>
                          <m:r>
                            <a:rPr lang="en-US" sz="2800" b="0" i="1" smtClean="0">
                              <a:latin typeface="Cambria Math" panose="02040503050406030204" pitchFamily="18" charset="0"/>
                            </a:rPr>
                            <m:t>1.00</m:t>
                          </m:r>
                        </m:den>
                      </m:f>
                    </m:oMath>
                  </m:oMathPara>
                </a14:m>
                <a:endParaRPr lang="en-US" sz="2800" dirty="0"/>
              </a:p>
            </p:txBody>
          </p:sp>
        </mc:Choice>
        <mc:Fallback xmlns="">
          <p:sp>
            <p:nvSpPr>
              <p:cNvPr id="7" name="TextBox 6"/>
              <p:cNvSpPr txBox="1">
                <a:spLocks noRot="1" noChangeAspect="1" noMove="1" noResize="1" noEditPoints="1" noAdjustHandles="1" noChangeArrowheads="1" noChangeShapeType="1" noTextEdit="1"/>
              </p:cNvSpPr>
              <p:nvPr/>
            </p:nvSpPr>
            <p:spPr>
              <a:xfrm>
                <a:off x="4733837" y="2071416"/>
                <a:ext cx="3428835" cy="956929"/>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82003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p:sp>
        <p:nvSpPr>
          <p:cNvPr id="2" name="Rectangle 1"/>
          <p:cNvSpPr/>
          <p:nvPr/>
        </p:nvSpPr>
        <p:spPr>
          <a:xfrm>
            <a:off x="90739" y="681030"/>
            <a:ext cx="8922941" cy="843308"/>
          </a:xfrm>
          <a:prstGeom prst="rect">
            <a:avLst/>
          </a:prstGeom>
          <a:solidFill>
            <a:schemeClr val="bg1"/>
          </a:solidFill>
          <a:ln>
            <a:solidFill>
              <a:schemeClr val="bg1"/>
            </a:solidFill>
          </a:ln>
        </p:spPr>
        <p:txBody>
          <a:bodyPr wrap="square">
            <a:spAutoFit/>
          </a:bodyPr>
          <a:lstStyle/>
          <a:p>
            <a:pPr marL="609600" lvl="0" indent="-609600" eaLnBrk="0" fontAlgn="base" hangingPunct="0">
              <a:spcBef>
                <a:spcPct val="20000"/>
              </a:spcBef>
              <a:spcAft>
                <a:spcPct val="0"/>
              </a:spcAft>
              <a:buClrTx/>
              <a:defRPr/>
            </a:pPr>
            <a:r>
              <a:rPr lang="en-US" altLang="en-US" sz="2000" i="1" dirty="0"/>
              <a:t>You have 1.00 M </a:t>
            </a:r>
            <a:r>
              <a:rPr lang="en-US" altLang="en-US" sz="2000" i="1" dirty="0" err="1"/>
              <a:t>HOAc</a:t>
            </a:r>
            <a:r>
              <a:rPr lang="en-US" altLang="en-US" sz="2000" i="1" dirty="0"/>
              <a:t>. Calc. the equilibrium concentrations of </a:t>
            </a:r>
            <a:r>
              <a:rPr lang="en-US" altLang="en-US" sz="2000" i="1" dirty="0" err="1"/>
              <a:t>HOAc</a:t>
            </a:r>
            <a:r>
              <a:rPr lang="en-US" altLang="en-US" sz="2000" i="1" dirty="0"/>
              <a:t>, H</a:t>
            </a:r>
            <a:r>
              <a:rPr lang="en-US" altLang="en-US" sz="2000" i="1" baseline="-25000" dirty="0"/>
              <a:t>3</a:t>
            </a:r>
            <a:r>
              <a:rPr lang="en-US" altLang="en-US" sz="2000" i="1" dirty="0"/>
              <a:t>O</a:t>
            </a:r>
            <a:r>
              <a:rPr lang="en-US" altLang="en-US" sz="2000" i="1" baseline="30000" dirty="0"/>
              <a:t>+</a:t>
            </a:r>
            <a:r>
              <a:rPr lang="en-US" altLang="en-US" sz="2000" i="1" dirty="0"/>
              <a:t>, </a:t>
            </a:r>
          </a:p>
          <a:p>
            <a:pPr marL="609600" lvl="0" indent="-609600" eaLnBrk="0" fontAlgn="base" hangingPunct="0">
              <a:spcBef>
                <a:spcPct val="20000"/>
              </a:spcBef>
              <a:spcAft>
                <a:spcPct val="0"/>
              </a:spcAft>
              <a:buClrTx/>
              <a:defRPr/>
            </a:pPr>
            <a:r>
              <a:rPr lang="en-US" altLang="en-US" sz="2000" i="1" dirty="0" err="1"/>
              <a:t>OAc</a:t>
            </a:r>
            <a:r>
              <a:rPr lang="en-US" altLang="en-US" sz="2000" i="1" baseline="30000" dirty="0"/>
              <a:t>-</a:t>
            </a:r>
            <a:r>
              <a:rPr lang="en-US" altLang="en-US" sz="2000" i="1" dirty="0"/>
              <a:t>, and the pH if </a:t>
            </a:r>
            <a:r>
              <a:rPr lang="en-US" altLang="en-US" sz="2000" i="1" dirty="0" err="1"/>
              <a:t>Ka</a:t>
            </a:r>
            <a:r>
              <a:rPr lang="en-US" altLang="en-US" sz="2000" i="1" dirty="0"/>
              <a:t> = 1.8x10</a:t>
            </a:r>
            <a:r>
              <a:rPr lang="en-US" altLang="en-US" sz="2000" i="1" baseline="30000" dirty="0"/>
              <a:t>-5</a:t>
            </a:r>
            <a:r>
              <a:rPr lang="en-US" altLang="en-US" sz="2000" i="1" dirty="0"/>
              <a:t>.  </a:t>
            </a:r>
            <a:r>
              <a:rPr lang="en-US" altLang="en-US" sz="2000" i="1" dirty="0" err="1"/>
              <a:t>HOAc</a:t>
            </a:r>
            <a:r>
              <a:rPr lang="en-US" altLang="en-US" sz="2000" i="1" dirty="0"/>
              <a:t> + H</a:t>
            </a:r>
            <a:r>
              <a:rPr lang="en-US" altLang="en-US" sz="2000" i="1" baseline="-25000" dirty="0"/>
              <a:t>2</a:t>
            </a:r>
            <a:r>
              <a:rPr lang="en-US" altLang="en-US" sz="2000" i="1" dirty="0"/>
              <a:t>O </a:t>
            </a:r>
            <a:r>
              <a:rPr lang="en-US" altLang="en-US" sz="2000" i="1" dirty="0">
                <a:latin typeface="Calibri" panose="020F0502020204030204" pitchFamily="34" charset="0"/>
                <a:cs typeface="Calibri" panose="020F0502020204030204" pitchFamily="34" charset="0"/>
                <a:sym typeface="Wingdings" panose="05000000000000000000" pitchFamily="2" charset="2"/>
              </a:rPr>
              <a:t>↔</a:t>
            </a:r>
            <a:r>
              <a:rPr lang="en-US" altLang="en-US" sz="2000" i="1" dirty="0">
                <a:sym typeface="Wingdings" panose="05000000000000000000" pitchFamily="2" charset="2"/>
              </a:rPr>
              <a:t> H</a:t>
            </a:r>
            <a:r>
              <a:rPr lang="en-US" altLang="en-US" sz="2000" i="1" baseline="-25000" dirty="0">
                <a:sym typeface="Wingdings" panose="05000000000000000000" pitchFamily="2" charset="2"/>
              </a:rPr>
              <a:t>3</a:t>
            </a:r>
            <a:r>
              <a:rPr lang="en-US" altLang="en-US" sz="2000" i="1" dirty="0">
                <a:sym typeface="Wingdings" panose="05000000000000000000" pitchFamily="2" charset="2"/>
              </a:rPr>
              <a:t>O + </a:t>
            </a:r>
            <a:r>
              <a:rPr lang="en-US" altLang="en-US" sz="2000" i="1" dirty="0" err="1">
                <a:sym typeface="Wingdings" panose="05000000000000000000" pitchFamily="2" charset="2"/>
              </a:rPr>
              <a:t>OAc</a:t>
            </a:r>
            <a:r>
              <a:rPr lang="en-US" altLang="en-US" sz="2000" i="1" baseline="30000" dirty="0"/>
              <a:t>-</a:t>
            </a:r>
            <a:r>
              <a:rPr lang="en-US" altLang="en-US" sz="2400" dirty="0"/>
              <a:t>	</a:t>
            </a:r>
            <a:endParaRPr lang="en-US" altLang="en-US" sz="3600" dirty="0"/>
          </a:p>
        </p:txBody>
      </p:sp>
      <p:graphicFrame>
        <p:nvGraphicFramePr>
          <p:cNvPr id="4" name="Table 3"/>
          <p:cNvGraphicFramePr>
            <a:graphicFrameLocks noGrp="1"/>
          </p:cNvGraphicFramePr>
          <p:nvPr>
            <p:extLst>
              <p:ext uri="{D42A27DB-BD31-4B8C-83A1-F6EECF244321}">
                <p14:modId xmlns:p14="http://schemas.microsoft.com/office/powerpoint/2010/main" val="2049420429"/>
              </p:ext>
            </p:extLst>
          </p:nvPr>
        </p:nvGraphicFramePr>
        <p:xfrm>
          <a:off x="798285" y="1707886"/>
          <a:ext cx="6865260" cy="2840592"/>
        </p:xfrm>
        <a:graphic>
          <a:graphicData uri="http://schemas.openxmlformats.org/drawingml/2006/table">
            <a:tbl>
              <a:tblPr firstRow="1" bandRow="1">
                <a:tableStyleId>{9E732CC0-120B-4FA6-BE68-D85E119D773C}</a:tableStyleId>
              </a:tblPr>
              <a:tblGrid>
                <a:gridCol w="1716315">
                  <a:extLst>
                    <a:ext uri="{9D8B030D-6E8A-4147-A177-3AD203B41FA5}">
                      <a16:colId xmlns:a16="http://schemas.microsoft.com/office/drawing/2014/main" val="2566162489"/>
                    </a:ext>
                  </a:extLst>
                </a:gridCol>
                <a:gridCol w="1716315">
                  <a:extLst>
                    <a:ext uri="{9D8B030D-6E8A-4147-A177-3AD203B41FA5}">
                      <a16:colId xmlns:a16="http://schemas.microsoft.com/office/drawing/2014/main" val="643586482"/>
                    </a:ext>
                  </a:extLst>
                </a:gridCol>
                <a:gridCol w="1716315">
                  <a:extLst>
                    <a:ext uri="{9D8B030D-6E8A-4147-A177-3AD203B41FA5}">
                      <a16:colId xmlns:a16="http://schemas.microsoft.com/office/drawing/2014/main" val="3129263908"/>
                    </a:ext>
                  </a:extLst>
                </a:gridCol>
                <a:gridCol w="1716315">
                  <a:extLst>
                    <a:ext uri="{9D8B030D-6E8A-4147-A177-3AD203B41FA5}">
                      <a16:colId xmlns:a16="http://schemas.microsoft.com/office/drawing/2014/main" val="1649409173"/>
                    </a:ext>
                  </a:extLst>
                </a:gridCol>
              </a:tblGrid>
              <a:tr h="473432">
                <a:tc>
                  <a:txBody>
                    <a:bodyPr/>
                    <a:lstStyle/>
                    <a:p>
                      <a:pPr algn="ctr"/>
                      <a:r>
                        <a:rPr lang="en-US" sz="2000" b="1" dirty="0"/>
                        <a:t>Reaction</a:t>
                      </a:r>
                    </a:p>
                  </a:txBody>
                  <a:tcPr anchor="ctr">
                    <a:solidFill>
                      <a:schemeClr val="accent1">
                        <a:lumMod val="20000"/>
                        <a:lumOff val="80000"/>
                      </a:schemeClr>
                    </a:solidFill>
                  </a:tcPr>
                </a:tc>
                <a:tc>
                  <a:txBody>
                    <a:bodyPr/>
                    <a:lstStyle/>
                    <a:p>
                      <a:pPr algn="ctr"/>
                      <a:r>
                        <a:rPr lang="en-US" sz="2000" b="1" dirty="0"/>
                        <a:t>[</a:t>
                      </a:r>
                      <a:r>
                        <a:rPr lang="en-US" sz="2000" b="1" dirty="0" err="1"/>
                        <a:t>HOAc</a:t>
                      </a:r>
                      <a:r>
                        <a:rPr lang="en-US" sz="2000" b="1" dirty="0"/>
                        <a:t>]</a:t>
                      </a:r>
                    </a:p>
                  </a:txBody>
                  <a:tcPr anchor="ctr">
                    <a:solidFill>
                      <a:schemeClr val="accent1">
                        <a:lumMod val="20000"/>
                        <a:lumOff val="80000"/>
                      </a:schemeClr>
                    </a:solidFill>
                  </a:tcPr>
                </a:tc>
                <a:tc>
                  <a:txBody>
                    <a:bodyPr/>
                    <a:lstStyle/>
                    <a:p>
                      <a:pPr algn="ctr"/>
                      <a:r>
                        <a:rPr lang="en-US" sz="2000" b="1" dirty="0"/>
                        <a:t>[H</a:t>
                      </a:r>
                      <a:r>
                        <a:rPr lang="en-US" sz="2000" b="1" baseline="-25000" dirty="0"/>
                        <a:t>3</a:t>
                      </a:r>
                      <a:r>
                        <a:rPr lang="en-US" sz="2000" b="1" dirty="0"/>
                        <a:t>O</a:t>
                      </a:r>
                      <a:r>
                        <a:rPr lang="en-US" sz="2000" b="1" baseline="30000" dirty="0"/>
                        <a:t>+</a:t>
                      </a:r>
                      <a:r>
                        <a:rPr lang="en-US" sz="2000" b="1" dirty="0"/>
                        <a:t>]</a:t>
                      </a:r>
                    </a:p>
                  </a:txBody>
                  <a:tcPr anchor="ctr">
                    <a:solidFill>
                      <a:schemeClr val="accent1">
                        <a:lumMod val="20000"/>
                        <a:lumOff val="80000"/>
                      </a:schemeClr>
                    </a:solidFill>
                  </a:tcPr>
                </a:tc>
                <a:tc>
                  <a:txBody>
                    <a:bodyPr/>
                    <a:lstStyle/>
                    <a:p>
                      <a:pPr algn="ctr"/>
                      <a:r>
                        <a:rPr lang="en-US" sz="2000" b="1" dirty="0"/>
                        <a:t>[</a:t>
                      </a:r>
                      <a:r>
                        <a:rPr lang="en-US" sz="2000" b="1" dirty="0" err="1"/>
                        <a:t>OAc</a:t>
                      </a:r>
                      <a:r>
                        <a:rPr lang="en-US" sz="2000" b="1" baseline="30000" dirty="0"/>
                        <a:t>-</a:t>
                      </a:r>
                      <a:r>
                        <a:rPr lang="en-US" sz="2000" b="1" dirty="0"/>
                        <a:t>]</a:t>
                      </a:r>
                    </a:p>
                  </a:txBody>
                  <a:tcPr anchor="ctr">
                    <a:solidFill>
                      <a:schemeClr val="accent1">
                        <a:lumMod val="20000"/>
                        <a:lumOff val="80000"/>
                      </a:schemeClr>
                    </a:solidFill>
                  </a:tcPr>
                </a:tc>
                <a:extLst>
                  <a:ext uri="{0D108BD9-81ED-4DB2-BD59-A6C34878D82A}">
                    <a16:rowId xmlns:a16="http://schemas.microsoft.com/office/drawing/2014/main" val="341491685"/>
                  </a:ext>
                </a:extLst>
              </a:tr>
              <a:tr h="473432">
                <a:tc>
                  <a:txBody>
                    <a:bodyPr/>
                    <a:lstStyle/>
                    <a:p>
                      <a:pPr algn="ctr"/>
                      <a:r>
                        <a:rPr lang="en-US" sz="2000" b="1" dirty="0"/>
                        <a:t>I</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758101855"/>
                  </a:ext>
                </a:extLst>
              </a:tr>
              <a:tr h="473432">
                <a:tc>
                  <a:txBody>
                    <a:bodyPr/>
                    <a:lstStyle/>
                    <a:p>
                      <a:pPr algn="ctr"/>
                      <a:r>
                        <a:rPr lang="en-US" sz="2000" b="1" dirty="0"/>
                        <a:t>C</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159249212"/>
                  </a:ext>
                </a:extLst>
              </a:tr>
              <a:tr h="473432">
                <a:tc>
                  <a:txBody>
                    <a:bodyPr/>
                    <a:lstStyle/>
                    <a:p>
                      <a:pPr algn="ctr"/>
                      <a:r>
                        <a:rPr lang="en-US" sz="2000" b="1" dirty="0"/>
                        <a:t>E</a:t>
                      </a:r>
                    </a:p>
                  </a:txBody>
                  <a:tcPr>
                    <a:solidFill>
                      <a:schemeClr val="bg1"/>
                    </a:solidFill>
                  </a:tcPr>
                </a:tc>
                <a:tc>
                  <a:txBody>
                    <a:bodyPr/>
                    <a:lstStyle/>
                    <a:p>
                      <a:pPr algn="ctr"/>
                      <a:endParaRPr lang="en-US" sz="2000" b="1"/>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554628484"/>
                  </a:ext>
                </a:extLst>
              </a:tr>
              <a:tr h="473432">
                <a:tc>
                  <a:txBody>
                    <a:bodyPr/>
                    <a:lstStyle/>
                    <a:p>
                      <a:pPr algn="ctr"/>
                      <a:r>
                        <a:rPr lang="en-US" sz="2000" b="1" dirty="0"/>
                        <a:t>5%</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659076540"/>
                  </a:ext>
                </a:extLst>
              </a:tr>
              <a:tr h="473432">
                <a:tc>
                  <a:txBody>
                    <a:bodyPr/>
                    <a:lstStyle/>
                    <a:p>
                      <a:pPr algn="ctr"/>
                      <a:r>
                        <a:rPr lang="en-US" sz="2000" b="1" dirty="0"/>
                        <a:t>Answer</a:t>
                      </a:r>
                    </a:p>
                  </a:txBody>
                  <a:tcPr>
                    <a:solidFill>
                      <a:schemeClr val="bg1"/>
                    </a:solidFill>
                  </a:tcPr>
                </a:tc>
                <a:tc>
                  <a:txBody>
                    <a:bodyPr/>
                    <a:lstStyle/>
                    <a:p>
                      <a:pPr algn="ctr"/>
                      <a:endParaRPr lang="en-US" sz="2000" b="1"/>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pt-BR" altLang="en-US" sz="2000" b="1" i="0" u="none" strike="noStrike" cap="none" dirty="0">
                        <a:solidFill>
                          <a:srgbClr val="000000"/>
                        </a:solidFill>
                        <a:latin typeface="Arial"/>
                        <a:ea typeface="Arial"/>
                        <a:cs typeface="Arial"/>
                        <a:sym typeface="Arial"/>
                      </a:endParaRPr>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4101824791"/>
                  </a:ext>
                </a:extLst>
              </a:tr>
            </a:tbl>
          </a:graphicData>
        </a:graphic>
      </p:graphicFrame>
      <p:sp>
        <p:nvSpPr>
          <p:cNvPr id="5" name="TextBox 4"/>
          <p:cNvSpPr txBox="1"/>
          <p:nvPr/>
        </p:nvSpPr>
        <p:spPr>
          <a:xfrm>
            <a:off x="2606566" y="2213710"/>
            <a:ext cx="1418896" cy="400110"/>
          </a:xfrm>
          <a:prstGeom prst="rect">
            <a:avLst/>
          </a:prstGeom>
          <a:noFill/>
        </p:spPr>
        <p:txBody>
          <a:bodyPr wrap="square" rtlCol="0">
            <a:spAutoFit/>
          </a:bodyPr>
          <a:lstStyle/>
          <a:p>
            <a:pPr algn="ctr"/>
            <a:r>
              <a:rPr lang="en-US" sz="2000" b="1" dirty="0"/>
              <a:t>1.00</a:t>
            </a:r>
          </a:p>
        </p:txBody>
      </p:sp>
      <p:sp>
        <p:nvSpPr>
          <p:cNvPr id="8" name="TextBox 7"/>
          <p:cNvSpPr txBox="1"/>
          <p:nvPr/>
        </p:nvSpPr>
        <p:spPr>
          <a:xfrm>
            <a:off x="4410452" y="2213710"/>
            <a:ext cx="1418896" cy="400110"/>
          </a:xfrm>
          <a:prstGeom prst="rect">
            <a:avLst/>
          </a:prstGeom>
          <a:noFill/>
        </p:spPr>
        <p:txBody>
          <a:bodyPr wrap="square" rtlCol="0">
            <a:spAutoFit/>
          </a:bodyPr>
          <a:lstStyle/>
          <a:p>
            <a:pPr algn="ctr"/>
            <a:r>
              <a:rPr lang="en-US" sz="2000" b="1" dirty="0"/>
              <a:t>0.00</a:t>
            </a:r>
          </a:p>
        </p:txBody>
      </p:sp>
      <p:sp>
        <p:nvSpPr>
          <p:cNvPr id="9" name="TextBox 8"/>
          <p:cNvSpPr txBox="1"/>
          <p:nvPr/>
        </p:nvSpPr>
        <p:spPr>
          <a:xfrm>
            <a:off x="6036998" y="2213710"/>
            <a:ext cx="1418896" cy="400110"/>
          </a:xfrm>
          <a:prstGeom prst="rect">
            <a:avLst/>
          </a:prstGeom>
          <a:noFill/>
        </p:spPr>
        <p:txBody>
          <a:bodyPr wrap="square" rtlCol="0">
            <a:spAutoFit/>
          </a:bodyPr>
          <a:lstStyle/>
          <a:p>
            <a:pPr algn="ctr"/>
            <a:r>
              <a:rPr lang="en-US" sz="2000" b="1" dirty="0"/>
              <a:t>0.00</a:t>
            </a:r>
          </a:p>
        </p:txBody>
      </p:sp>
      <p:sp>
        <p:nvSpPr>
          <p:cNvPr id="10" name="TextBox 9"/>
          <p:cNvSpPr txBox="1"/>
          <p:nvPr/>
        </p:nvSpPr>
        <p:spPr>
          <a:xfrm>
            <a:off x="2639459" y="2719534"/>
            <a:ext cx="1418896" cy="400110"/>
          </a:xfrm>
          <a:prstGeom prst="rect">
            <a:avLst/>
          </a:prstGeom>
          <a:noFill/>
        </p:spPr>
        <p:txBody>
          <a:bodyPr wrap="square" rtlCol="0">
            <a:spAutoFit/>
          </a:bodyPr>
          <a:lstStyle/>
          <a:p>
            <a:pPr algn="ctr"/>
            <a:r>
              <a:rPr lang="en-US" sz="2000" b="1" dirty="0"/>
              <a:t>-x</a:t>
            </a:r>
          </a:p>
        </p:txBody>
      </p:sp>
      <p:sp>
        <p:nvSpPr>
          <p:cNvPr id="11" name="TextBox 10"/>
          <p:cNvSpPr txBox="1"/>
          <p:nvPr/>
        </p:nvSpPr>
        <p:spPr>
          <a:xfrm>
            <a:off x="4315859" y="2719534"/>
            <a:ext cx="1418896" cy="400110"/>
          </a:xfrm>
          <a:prstGeom prst="rect">
            <a:avLst/>
          </a:prstGeom>
          <a:noFill/>
        </p:spPr>
        <p:txBody>
          <a:bodyPr wrap="square" rtlCol="0">
            <a:spAutoFit/>
          </a:bodyPr>
          <a:lstStyle/>
          <a:p>
            <a:pPr algn="ctr"/>
            <a:r>
              <a:rPr lang="en-US" sz="2000" b="1" dirty="0"/>
              <a:t>+x</a:t>
            </a:r>
          </a:p>
        </p:txBody>
      </p:sp>
      <p:sp>
        <p:nvSpPr>
          <p:cNvPr id="12" name="TextBox 11"/>
          <p:cNvSpPr txBox="1"/>
          <p:nvPr/>
        </p:nvSpPr>
        <p:spPr>
          <a:xfrm>
            <a:off x="6160425" y="2719534"/>
            <a:ext cx="1418896" cy="400110"/>
          </a:xfrm>
          <a:prstGeom prst="rect">
            <a:avLst/>
          </a:prstGeom>
          <a:noFill/>
        </p:spPr>
        <p:txBody>
          <a:bodyPr wrap="square" rtlCol="0">
            <a:spAutoFit/>
          </a:bodyPr>
          <a:lstStyle/>
          <a:p>
            <a:pPr algn="ctr"/>
            <a:r>
              <a:rPr lang="en-US" sz="2000" b="1" dirty="0"/>
              <a:t>+x</a:t>
            </a:r>
          </a:p>
        </p:txBody>
      </p:sp>
      <p:sp>
        <p:nvSpPr>
          <p:cNvPr id="13" name="TextBox 12"/>
          <p:cNvSpPr txBox="1"/>
          <p:nvPr/>
        </p:nvSpPr>
        <p:spPr>
          <a:xfrm>
            <a:off x="2639459" y="3181039"/>
            <a:ext cx="1418896" cy="400110"/>
          </a:xfrm>
          <a:prstGeom prst="rect">
            <a:avLst/>
          </a:prstGeom>
          <a:noFill/>
        </p:spPr>
        <p:txBody>
          <a:bodyPr wrap="square" rtlCol="0">
            <a:spAutoFit/>
          </a:bodyPr>
          <a:lstStyle/>
          <a:p>
            <a:pPr algn="ctr"/>
            <a:r>
              <a:rPr lang="en-US" sz="2000" b="1" dirty="0"/>
              <a:t>1.00-x</a:t>
            </a:r>
          </a:p>
        </p:txBody>
      </p:sp>
      <p:sp>
        <p:nvSpPr>
          <p:cNvPr id="14" name="TextBox 13"/>
          <p:cNvSpPr txBox="1"/>
          <p:nvPr/>
        </p:nvSpPr>
        <p:spPr>
          <a:xfrm>
            <a:off x="4370705" y="3128182"/>
            <a:ext cx="1418896" cy="400110"/>
          </a:xfrm>
          <a:prstGeom prst="rect">
            <a:avLst/>
          </a:prstGeom>
          <a:noFill/>
        </p:spPr>
        <p:txBody>
          <a:bodyPr wrap="square" rtlCol="0">
            <a:spAutoFit/>
          </a:bodyPr>
          <a:lstStyle/>
          <a:p>
            <a:pPr algn="ctr"/>
            <a:r>
              <a:rPr lang="en-US" sz="2000" b="1" dirty="0"/>
              <a:t>x</a:t>
            </a:r>
          </a:p>
        </p:txBody>
      </p:sp>
      <p:sp>
        <p:nvSpPr>
          <p:cNvPr id="15" name="TextBox 14"/>
          <p:cNvSpPr txBox="1"/>
          <p:nvPr/>
        </p:nvSpPr>
        <p:spPr>
          <a:xfrm>
            <a:off x="6157033" y="3119644"/>
            <a:ext cx="1418896" cy="400110"/>
          </a:xfrm>
          <a:prstGeom prst="rect">
            <a:avLst/>
          </a:prstGeom>
          <a:noFill/>
        </p:spPr>
        <p:txBody>
          <a:bodyPr wrap="square" rtlCol="0">
            <a:spAutoFit/>
          </a:bodyPr>
          <a:lstStyle/>
          <a:p>
            <a:pPr algn="ctr"/>
            <a:r>
              <a:rPr lang="en-US" sz="2000" b="1" dirty="0"/>
              <a:t>x</a:t>
            </a:r>
          </a:p>
        </p:txBody>
      </p:sp>
      <p:sp>
        <p:nvSpPr>
          <p:cNvPr id="16" name="TextBox 15"/>
          <p:cNvSpPr txBox="1"/>
          <p:nvPr/>
        </p:nvSpPr>
        <p:spPr>
          <a:xfrm>
            <a:off x="2701159" y="3664703"/>
            <a:ext cx="1418896" cy="400110"/>
          </a:xfrm>
          <a:prstGeom prst="rect">
            <a:avLst/>
          </a:prstGeom>
          <a:noFill/>
        </p:spPr>
        <p:txBody>
          <a:bodyPr wrap="square" rtlCol="0">
            <a:spAutoFit/>
          </a:bodyPr>
          <a:lstStyle/>
          <a:p>
            <a:pPr algn="ctr"/>
            <a:r>
              <a:rPr lang="en-US" sz="2000" b="1" dirty="0"/>
              <a:t>1.00</a:t>
            </a:r>
          </a:p>
        </p:txBody>
      </p:sp>
      <p:sp>
        <p:nvSpPr>
          <p:cNvPr id="17" name="TextBox 16"/>
          <p:cNvSpPr txBox="1"/>
          <p:nvPr/>
        </p:nvSpPr>
        <p:spPr>
          <a:xfrm>
            <a:off x="6157033" y="4081973"/>
            <a:ext cx="1418896" cy="400110"/>
          </a:xfrm>
          <a:prstGeom prst="rect">
            <a:avLst/>
          </a:prstGeom>
          <a:noFill/>
        </p:spPr>
        <p:txBody>
          <a:bodyPr wrap="square" rtlCol="0">
            <a:spAutoFit/>
          </a:bodyPr>
          <a:lstStyle/>
          <a:p>
            <a:pPr algn="ctr"/>
            <a:r>
              <a:rPr lang="pt-BR" altLang="en-US" sz="2000" b="1" dirty="0"/>
              <a:t>4.2 x 10</a:t>
            </a:r>
            <a:r>
              <a:rPr lang="pt-BR" altLang="en-US" sz="2000" b="1" baseline="30000" dirty="0"/>
              <a:t>-3</a:t>
            </a:r>
            <a:r>
              <a:rPr lang="pt-BR" altLang="en-US" sz="2000" b="1" dirty="0"/>
              <a:t> </a:t>
            </a:r>
          </a:p>
        </p:txBody>
      </p:sp>
      <p:sp>
        <p:nvSpPr>
          <p:cNvPr id="18" name="TextBox 17"/>
          <p:cNvSpPr txBox="1"/>
          <p:nvPr/>
        </p:nvSpPr>
        <p:spPr>
          <a:xfrm>
            <a:off x="6157033" y="3616930"/>
            <a:ext cx="1418896" cy="400110"/>
          </a:xfrm>
          <a:prstGeom prst="rect">
            <a:avLst/>
          </a:prstGeom>
          <a:noFill/>
        </p:spPr>
        <p:txBody>
          <a:bodyPr wrap="square" rtlCol="0">
            <a:spAutoFit/>
          </a:bodyPr>
          <a:lstStyle/>
          <a:p>
            <a:pPr algn="ctr"/>
            <a:r>
              <a:rPr lang="en-US" sz="2000" b="1" dirty="0"/>
              <a:t>x</a:t>
            </a:r>
          </a:p>
        </p:txBody>
      </p:sp>
      <p:sp>
        <p:nvSpPr>
          <p:cNvPr id="20" name="TextBox 19"/>
          <p:cNvSpPr txBox="1"/>
          <p:nvPr/>
        </p:nvSpPr>
        <p:spPr>
          <a:xfrm>
            <a:off x="4370705" y="3642544"/>
            <a:ext cx="1418896" cy="400110"/>
          </a:xfrm>
          <a:prstGeom prst="rect">
            <a:avLst/>
          </a:prstGeom>
          <a:noFill/>
        </p:spPr>
        <p:txBody>
          <a:bodyPr wrap="square" rtlCol="0">
            <a:spAutoFit/>
          </a:bodyPr>
          <a:lstStyle/>
          <a:p>
            <a:pPr algn="ctr"/>
            <a:r>
              <a:rPr lang="en-US" sz="2000" b="1" dirty="0"/>
              <a:t>x</a:t>
            </a:r>
          </a:p>
        </p:txBody>
      </p:sp>
      <p:sp>
        <p:nvSpPr>
          <p:cNvPr id="21" name="TextBox 20"/>
          <p:cNvSpPr txBox="1"/>
          <p:nvPr/>
        </p:nvSpPr>
        <p:spPr>
          <a:xfrm>
            <a:off x="4370705" y="4064813"/>
            <a:ext cx="1418896" cy="400110"/>
          </a:xfrm>
          <a:prstGeom prst="rect">
            <a:avLst/>
          </a:prstGeom>
          <a:noFill/>
        </p:spPr>
        <p:txBody>
          <a:bodyPr wrap="square" rtlCol="0">
            <a:spAutoFit/>
          </a:bodyPr>
          <a:lstStyle/>
          <a:p>
            <a:pPr algn="ctr"/>
            <a:r>
              <a:rPr lang="pt-BR" altLang="en-US" sz="2000" b="1" dirty="0"/>
              <a:t>4.2 x 10</a:t>
            </a:r>
            <a:r>
              <a:rPr lang="pt-BR" altLang="en-US" sz="2000" b="1" baseline="30000" dirty="0"/>
              <a:t>-3</a:t>
            </a:r>
            <a:r>
              <a:rPr lang="pt-BR" altLang="en-US" sz="2000" b="1" dirty="0"/>
              <a:t> </a:t>
            </a:r>
          </a:p>
        </p:txBody>
      </p:sp>
      <p:sp>
        <p:nvSpPr>
          <p:cNvPr id="23" name="TextBox 22"/>
          <p:cNvSpPr txBox="1"/>
          <p:nvPr/>
        </p:nvSpPr>
        <p:spPr>
          <a:xfrm>
            <a:off x="2701159" y="4133636"/>
            <a:ext cx="1418896" cy="400110"/>
          </a:xfrm>
          <a:prstGeom prst="rect">
            <a:avLst/>
          </a:prstGeom>
          <a:noFill/>
        </p:spPr>
        <p:txBody>
          <a:bodyPr wrap="square" rtlCol="0">
            <a:spAutoFit/>
          </a:bodyPr>
          <a:lstStyle/>
          <a:p>
            <a:pPr algn="ctr"/>
            <a:r>
              <a:rPr lang="en-US" sz="2000" b="1" dirty="0"/>
              <a:t>1.00</a:t>
            </a:r>
          </a:p>
        </p:txBody>
      </p:sp>
    </p:spTree>
    <p:extLst>
      <p:ext uri="{BB962C8B-B14F-4D97-AF65-F5344CB8AC3E}">
        <p14:creationId xmlns:p14="http://schemas.microsoft.com/office/powerpoint/2010/main" val="22042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mc:AlternateContent xmlns:mc="http://schemas.openxmlformats.org/markup-compatibility/2006" xmlns:a14="http://schemas.microsoft.com/office/drawing/2010/main">
        <mc:Choice Requires="a14">
          <p:sp>
            <p:nvSpPr>
              <p:cNvPr id="2" name="Rectangle 1"/>
              <p:cNvSpPr/>
              <p:nvPr/>
            </p:nvSpPr>
            <p:spPr>
              <a:xfrm>
                <a:off x="264121" y="787201"/>
                <a:ext cx="8656855" cy="3317511"/>
              </a:xfrm>
              <a:prstGeom prst="rect">
                <a:avLst/>
              </a:prstGeom>
              <a:solidFill>
                <a:schemeClr val="bg1"/>
              </a:solidFill>
              <a:ln>
                <a:solidFill>
                  <a:schemeClr val="bg1"/>
                </a:solidFill>
              </a:ln>
            </p:spPr>
            <p:txBody>
              <a:bodyPr wrap="square">
                <a:spAutoFit/>
              </a:bodyPr>
              <a:lstStyle/>
              <a:p>
                <a:pPr marL="609600" lvl="0" indent="-609600" eaLnBrk="0" fontAlgn="base" hangingPunct="0">
                  <a:spcBef>
                    <a:spcPct val="20000"/>
                  </a:spcBef>
                  <a:spcAft>
                    <a:spcPct val="0"/>
                  </a:spcAft>
                  <a:buClrTx/>
                  <a:defRPr/>
                </a:pPr>
                <a:r>
                  <a:rPr lang="en-US" altLang="en-US" sz="2000" i="1" dirty="0"/>
                  <a:t>You have 1.00 M </a:t>
                </a:r>
                <a:r>
                  <a:rPr lang="en-US" altLang="en-US" sz="2000" i="1" dirty="0" err="1"/>
                  <a:t>HOAc</a:t>
                </a:r>
                <a:r>
                  <a:rPr lang="en-US" altLang="en-US" sz="2000" i="1" dirty="0"/>
                  <a:t>. Calc. the equilibrium concentrations of </a:t>
                </a:r>
                <a:r>
                  <a:rPr lang="en-US" altLang="en-US" sz="2000" i="1" dirty="0" err="1"/>
                  <a:t>HOAc</a:t>
                </a:r>
                <a:r>
                  <a:rPr lang="en-US" altLang="en-US" sz="2000" i="1" dirty="0"/>
                  <a:t>, </a:t>
                </a:r>
              </a:p>
              <a:p>
                <a:pPr marL="609600" lvl="0" indent="-609600" eaLnBrk="0" fontAlgn="base" hangingPunct="0">
                  <a:spcBef>
                    <a:spcPct val="20000"/>
                  </a:spcBef>
                  <a:spcAft>
                    <a:spcPct val="0"/>
                  </a:spcAft>
                  <a:buClrTx/>
                  <a:defRPr/>
                </a:pPr>
                <a:r>
                  <a:rPr lang="en-US" altLang="en-US" sz="2000" i="1" dirty="0"/>
                  <a:t>H</a:t>
                </a:r>
                <a:r>
                  <a:rPr lang="en-US" altLang="en-US" sz="2000" i="1" baseline="-25000" dirty="0"/>
                  <a:t>3</a:t>
                </a:r>
                <a:r>
                  <a:rPr lang="en-US" altLang="en-US" sz="2000" i="1" dirty="0"/>
                  <a:t>O</a:t>
                </a:r>
                <a:r>
                  <a:rPr lang="en-US" altLang="en-US" sz="2000" i="1" baseline="30000" dirty="0"/>
                  <a:t>+</a:t>
                </a:r>
                <a:r>
                  <a:rPr lang="en-US" altLang="en-US" sz="2000" i="1" dirty="0"/>
                  <a:t>, </a:t>
                </a:r>
                <a:r>
                  <a:rPr lang="en-US" altLang="en-US" sz="2000" i="1" dirty="0" err="1"/>
                  <a:t>OAc</a:t>
                </a:r>
                <a:r>
                  <a:rPr lang="en-US" altLang="en-US" sz="2000" i="1" baseline="30000" dirty="0"/>
                  <a:t>-</a:t>
                </a:r>
                <a:r>
                  <a:rPr lang="en-US" altLang="en-US" sz="2000" i="1" dirty="0"/>
                  <a:t>, and the pH if </a:t>
                </a:r>
                <a:r>
                  <a:rPr lang="en-US" altLang="en-US" sz="2000" i="1" dirty="0" err="1"/>
                  <a:t>Ka</a:t>
                </a:r>
                <a:r>
                  <a:rPr lang="en-US" altLang="en-US" sz="2000" i="1" dirty="0"/>
                  <a:t> = 1.8x10</a:t>
                </a:r>
                <a:r>
                  <a:rPr lang="en-US" altLang="en-US" sz="2000" i="1" baseline="30000" dirty="0"/>
                  <a:t>-5</a:t>
                </a:r>
                <a:r>
                  <a:rPr lang="en-US" altLang="en-US" sz="2000" i="1" dirty="0"/>
                  <a:t>.  </a:t>
                </a:r>
                <a:r>
                  <a:rPr lang="en-US" altLang="en-US" sz="2000" i="1" dirty="0" err="1"/>
                  <a:t>HOAc</a:t>
                </a:r>
                <a:r>
                  <a:rPr lang="en-US" altLang="en-US" sz="2000" i="1" dirty="0"/>
                  <a:t> + H</a:t>
                </a:r>
                <a:r>
                  <a:rPr lang="en-US" altLang="en-US" sz="2000" i="1" baseline="-25000" dirty="0"/>
                  <a:t>2</a:t>
                </a:r>
                <a:r>
                  <a:rPr lang="en-US" altLang="en-US" sz="2000" i="1" dirty="0"/>
                  <a:t>O </a:t>
                </a:r>
                <a:r>
                  <a:rPr lang="en-US" altLang="en-US" sz="2000" i="1" dirty="0">
                    <a:latin typeface="Calibri" panose="020F0502020204030204" pitchFamily="34" charset="0"/>
                    <a:cs typeface="Calibri" panose="020F0502020204030204" pitchFamily="34" charset="0"/>
                    <a:sym typeface="Wingdings" panose="05000000000000000000" pitchFamily="2" charset="2"/>
                  </a:rPr>
                  <a:t>↔</a:t>
                </a:r>
                <a:r>
                  <a:rPr lang="en-US" altLang="en-US" sz="2000" i="1" dirty="0">
                    <a:sym typeface="Wingdings" panose="05000000000000000000" pitchFamily="2" charset="2"/>
                  </a:rPr>
                  <a:t> H</a:t>
                </a:r>
                <a:r>
                  <a:rPr lang="en-US" altLang="en-US" sz="2000" i="1" baseline="-25000" dirty="0">
                    <a:sym typeface="Wingdings" panose="05000000000000000000" pitchFamily="2" charset="2"/>
                  </a:rPr>
                  <a:t>3</a:t>
                </a:r>
                <a:r>
                  <a:rPr lang="en-US" altLang="en-US" sz="2000" i="1" dirty="0">
                    <a:sym typeface="Wingdings" panose="05000000000000000000" pitchFamily="2" charset="2"/>
                  </a:rPr>
                  <a:t>O + </a:t>
                </a:r>
                <a:r>
                  <a:rPr lang="en-US" altLang="en-US" sz="2000" i="1" dirty="0" err="1">
                    <a:sym typeface="Wingdings" panose="05000000000000000000" pitchFamily="2" charset="2"/>
                  </a:rPr>
                  <a:t>OAc</a:t>
                </a:r>
                <a:r>
                  <a:rPr lang="en-US" altLang="en-US" sz="2000" i="1" baseline="30000" dirty="0"/>
                  <a:t>-</a:t>
                </a:r>
                <a:r>
                  <a:rPr lang="en-US" altLang="en-US" sz="2800" dirty="0"/>
                  <a:t>	</a:t>
                </a:r>
                <a:endParaRPr lang="en-US" altLang="en-US" sz="2000" dirty="0">
                  <a:sym typeface="Wingdings" panose="05000000000000000000" pitchFamily="2" charset="2"/>
                </a:endParaRPr>
              </a:p>
              <a:p>
                <a:pPr marL="609600" lvl="0" indent="-609600" algn="ctr" eaLnBrk="0" fontAlgn="base" hangingPunct="0">
                  <a:spcBef>
                    <a:spcPct val="20000"/>
                  </a:spcBef>
                  <a:spcAft>
                    <a:spcPct val="0"/>
                  </a:spcAft>
                  <a:buClrTx/>
                  <a:defRPr/>
                </a:pPr>
                <a:r>
                  <a:rPr lang="en-US" altLang="en-US" sz="2800" b="1" dirty="0">
                    <a:sym typeface="Wingdings" panose="05000000000000000000" pitchFamily="2" charset="2"/>
                  </a:rPr>
                  <a:t>Check that the 5% Rule is Valid!</a:t>
                </a:r>
              </a:p>
              <a:p>
                <a:pPr marL="609600" lvl="0" indent="-609600" algn="ctr" eaLnBrk="0" fontAlgn="base" hangingPunct="0">
                  <a:spcBef>
                    <a:spcPct val="20000"/>
                  </a:spcBef>
                  <a:spcAft>
                    <a:spcPct val="0"/>
                  </a:spcAft>
                  <a:buClrTx/>
                  <a:defRPr/>
                </a:pPr>
                <a14:m>
                  <m:oMathPara xmlns:m="http://schemas.openxmlformats.org/officeDocument/2006/math">
                    <m:oMathParaPr>
                      <m:jc m:val="centerGroup"/>
                    </m:oMathParaPr>
                    <m:oMath xmlns:m="http://schemas.openxmlformats.org/officeDocument/2006/math">
                      <m:r>
                        <a:rPr lang="en-US" altLang="en-US" sz="2400" b="0" i="1" smtClean="0">
                          <a:latin typeface="Cambria Math" panose="02040503050406030204" pitchFamily="18" charset="0"/>
                          <a:sym typeface="Wingdings" panose="05000000000000000000" pitchFamily="2" charset="2"/>
                        </a:rPr>
                        <m:t>𝑥</m:t>
                      </m:r>
                      <m:r>
                        <a:rPr lang="en-US" altLang="en-US" sz="2400" b="0" i="1" smtClean="0">
                          <a:latin typeface="Cambria Math" panose="02040503050406030204" pitchFamily="18" charset="0"/>
                          <a:sym typeface="Wingdings" panose="05000000000000000000" pitchFamily="2" charset="2"/>
                        </a:rPr>
                        <m:t>= </m:t>
                      </m:r>
                      <m:f>
                        <m:fPr>
                          <m:ctrlPr>
                            <a:rPr lang="en-US" altLang="en-US" sz="2400" b="0" i="1" smtClean="0">
                              <a:latin typeface="Cambria Math" panose="02040503050406030204" pitchFamily="18" charset="0"/>
                              <a:sym typeface="Wingdings" panose="05000000000000000000" pitchFamily="2" charset="2"/>
                            </a:rPr>
                          </m:ctrlPr>
                        </m:fPr>
                        <m:num>
                          <m:r>
                            <a:rPr lang="en-US" altLang="en-US" sz="2400" b="0" i="1" smtClean="0">
                              <a:latin typeface="Cambria Math" panose="02040503050406030204" pitchFamily="18" charset="0"/>
                              <a:sym typeface="Wingdings" panose="05000000000000000000" pitchFamily="2" charset="2"/>
                            </a:rPr>
                            <m:t>𝑥</m:t>
                          </m:r>
                        </m:num>
                        <m:den>
                          <m:r>
                            <a:rPr lang="en-US" altLang="en-US" sz="2400" b="0" i="1" smtClean="0">
                              <a:latin typeface="Cambria Math" panose="02040503050406030204" pitchFamily="18" charset="0"/>
                              <a:sym typeface="Wingdings" panose="05000000000000000000" pitchFamily="2" charset="2"/>
                            </a:rPr>
                            <m:t>[</m:t>
                          </m:r>
                          <m:r>
                            <a:rPr lang="en-US" altLang="en-US" sz="2400" b="0" i="1" smtClean="0">
                              <a:latin typeface="Cambria Math" panose="02040503050406030204" pitchFamily="18" charset="0"/>
                              <a:sym typeface="Wingdings" panose="05000000000000000000" pitchFamily="2" charset="2"/>
                            </a:rPr>
                            <m:t>𝑖𝑛𝑖𝑡𝑖𝑎𝑙</m:t>
                          </m:r>
                          <m:r>
                            <a:rPr lang="en-US" altLang="en-US" sz="2400" b="0" i="1" smtClean="0">
                              <a:latin typeface="Cambria Math" panose="02040503050406030204" pitchFamily="18" charset="0"/>
                              <a:sym typeface="Wingdings" panose="05000000000000000000" pitchFamily="2" charset="2"/>
                            </a:rPr>
                            <m:t>]</m:t>
                          </m:r>
                        </m:den>
                      </m:f>
                      <m:r>
                        <a:rPr lang="en-US" altLang="en-US" sz="2400" b="0" i="1" smtClean="0">
                          <a:latin typeface="Cambria Math" panose="02040503050406030204" pitchFamily="18" charset="0"/>
                          <a:sym typeface="Wingdings" panose="05000000000000000000" pitchFamily="2" charset="2"/>
                        </a:rPr>
                        <m:t> </m:t>
                      </m:r>
                      <m:r>
                        <a:rPr lang="en-US" altLang="en-US" sz="2400" b="0" i="1" smtClean="0">
                          <a:latin typeface="Cambria Math" panose="02040503050406030204" pitchFamily="18" charset="0"/>
                          <a:sym typeface="Wingdings" panose="05000000000000000000" pitchFamily="2" charset="2"/>
                        </a:rPr>
                        <m:t>𝑥</m:t>
                      </m:r>
                      <m:r>
                        <a:rPr lang="en-US" altLang="en-US" sz="2400" b="0" i="1" smtClean="0">
                          <a:latin typeface="Cambria Math" panose="02040503050406030204" pitchFamily="18" charset="0"/>
                          <a:sym typeface="Wingdings" panose="05000000000000000000" pitchFamily="2" charset="2"/>
                        </a:rPr>
                        <m:t> 100 ≤5%</m:t>
                      </m:r>
                    </m:oMath>
                  </m:oMathPara>
                </a14:m>
                <a:endParaRPr lang="en-US" altLang="en-US" sz="2400" dirty="0">
                  <a:sym typeface="Wingdings" panose="05000000000000000000" pitchFamily="2" charset="2"/>
                </a:endParaRPr>
              </a:p>
              <a:p>
                <a:pPr marL="609600" lvl="0" indent="-609600" algn="ctr" eaLnBrk="0" fontAlgn="base" hangingPunct="0">
                  <a:spcBef>
                    <a:spcPct val="20000"/>
                  </a:spcBef>
                  <a:spcAft>
                    <a:spcPct val="0"/>
                  </a:spcAft>
                  <a:buClrTx/>
                  <a:defRPr/>
                </a:pPr>
                <a:endParaRPr lang="en-US" altLang="en-US" sz="2400" dirty="0">
                  <a:sym typeface="Wingdings" panose="05000000000000000000" pitchFamily="2" charset="2"/>
                </a:endParaRPr>
              </a:p>
              <a:p>
                <a:pPr marL="609600" indent="-609600" algn="ctr" eaLnBrk="0" fontAlgn="base" hangingPunct="0">
                  <a:spcBef>
                    <a:spcPct val="20000"/>
                  </a:spcBef>
                  <a:spcAft>
                    <a:spcPct val="0"/>
                  </a:spcAft>
                  <a:buClrTx/>
                  <a:defRPr/>
                </a:pPr>
                <a14:m>
                  <m:oMathPara xmlns:m="http://schemas.openxmlformats.org/officeDocument/2006/math">
                    <m:oMathParaPr>
                      <m:jc m:val="centerGroup"/>
                    </m:oMathParaPr>
                    <m:oMath xmlns:m="http://schemas.openxmlformats.org/officeDocument/2006/math">
                      <m:r>
                        <a:rPr lang="en-US" altLang="en-US" sz="2400" i="1">
                          <a:latin typeface="Cambria Math" panose="02040503050406030204" pitchFamily="18" charset="0"/>
                          <a:sym typeface="Wingdings" panose="05000000000000000000" pitchFamily="2" charset="2"/>
                        </a:rPr>
                        <m:t>𝑥</m:t>
                      </m:r>
                      <m:r>
                        <a:rPr lang="en-US" altLang="en-US" sz="2400" i="1">
                          <a:latin typeface="Cambria Math" panose="02040503050406030204" pitchFamily="18" charset="0"/>
                          <a:sym typeface="Wingdings" panose="05000000000000000000" pitchFamily="2" charset="2"/>
                        </a:rPr>
                        <m:t>= </m:t>
                      </m:r>
                      <m:f>
                        <m:fPr>
                          <m:ctrlPr>
                            <a:rPr lang="en-US" altLang="en-US" sz="2400" i="1" smtClean="0">
                              <a:latin typeface="Cambria Math" panose="02040503050406030204" pitchFamily="18" charset="0"/>
                              <a:sym typeface="Wingdings" panose="05000000000000000000" pitchFamily="2" charset="2"/>
                            </a:rPr>
                          </m:ctrlPr>
                        </m:fPr>
                        <m:num>
                          <m:r>
                            <a:rPr lang="en-US" altLang="en-US" sz="2400" b="0" i="1" smtClean="0">
                              <a:latin typeface="Cambria Math" panose="02040503050406030204" pitchFamily="18" charset="0"/>
                              <a:sym typeface="Wingdings" panose="05000000000000000000" pitchFamily="2" charset="2"/>
                            </a:rPr>
                            <m:t>4.2 </m:t>
                          </m:r>
                          <m:r>
                            <a:rPr lang="en-US" altLang="en-US" sz="2400" b="0" i="1" smtClean="0">
                              <a:latin typeface="Cambria Math" panose="02040503050406030204" pitchFamily="18" charset="0"/>
                              <a:sym typeface="Wingdings" panose="05000000000000000000" pitchFamily="2" charset="2"/>
                            </a:rPr>
                            <m:t>𝑥</m:t>
                          </m:r>
                          <m:r>
                            <a:rPr lang="en-US" altLang="en-US" sz="2400" b="0" i="1" smtClean="0">
                              <a:latin typeface="Cambria Math" panose="02040503050406030204" pitchFamily="18" charset="0"/>
                              <a:sym typeface="Wingdings" panose="05000000000000000000" pitchFamily="2" charset="2"/>
                            </a:rPr>
                            <m:t> </m:t>
                          </m:r>
                          <m:sSup>
                            <m:sSupPr>
                              <m:ctrlPr>
                                <a:rPr lang="en-US" altLang="en-US" sz="2400" b="0" i="1" smtClean="0">
                                  <a:latin typeface="Cambria Math" panose="02040503050406030204" pitchFamily="18" charset="0"/>
                                  <a:sym typeface="Wingdings" panose="05000000000000000000" pitchFamily="2" charset="2"/>
                                </a:rPr>
                              </m:ctrlPr>
                            </m:sSupPr>
                            <m:e>
                              <m:r>
                                <a:rPr lang="en-US" altLang="en-US" sz="2400" b="0" i="1" smtClean="0">
                                  <a:latin typeface="Cambria Math" panose="02040503050406030204" pitchFamily="18" charset="0"/>
                                  <a:sym typeface="Wingdings" panose="05000000000000000000" pitchFamily="2" charset="2"/>
                                </a:rPr>
                                <m:t>10</m:t>
                              </m:r>
                            </m:e>
                            <m:sup>
                              <m:r>
                                <a:rPr lang="en-US" altLang="en-US" sz="2400" b="0" i="1" smtClean="0">
                                  <a:latin typeface="Cambria Math" panose="02040503050406030204" pitchFamily="18" charset="0"/>
                                  <a:sym typeface="Wingdings" panose="05000000000000000000" pitchFamily="2" charset="2"/>
                                </a:rPr>
                                <m:t>−3</m:t>
                              </m:r>
                            </m:sup>
                          </m:sSup>
                        </m:num>
                        <m:den>
                          <m:r>
                            <a:rPr lang="en-US" altLang="en-US" sz="2400" b="0" i="1" smtClean="0">
                              <a:latin typeface="Cambria Math" panose="02040503050406030204" pitchFamily="18" charset="0"/>
                              <a:sym typeface="Wingdings" panose="05000000000000000000" pitchFamily="2" charset="2"/>
                            </a:rPr>
                            <m:t>1.00</m:t>
                          </m:r>
                        </m:den>
                      </m:f>
                      <m:r>
                        <a:rPr lang="en-US" altLang="en-US" sz="2400" i="1">
                          <a:latin typeface="Cambria Math" panose="02040503050406030204" pitchFamily="18" charset="0"/>
                          <a:sym typeface="Wingdings" panose="05000000000000000000" pitchFamily="2" charset="2"/>
                        </a:rPr>
                        <m:t> </m:t>
                      </m:r>
                      <m:r>
                        <a:rPr lang="en-US" altLang="en-US" sz="2400" i="1">
                          <a:latin typeface="Cambria Math" panose="02040503050406030204" pitchFamily="18" charset="0"/>
                          <a:sym typeface="Wingdings" panose="05000000000000000000" pitchFamily="2" charset="2"/>
                        </a:rPr>
                        <m:t>𝑥</m:t>
                      </m:r>
                      <m:r>
                        <a:rPr lang="en-US" altLang="en-US" sz="2400" i="1">
                          <a:latin typeface="Cambria Math" panose="02040503050406030204" pitchFamily="18" charset="0"/>
                          <a:sym typeface="Wingdings" panose="05000000000000000000" pitchFamily="2" charset="2"/>
                        </a:rPr>
                        <m:t> 100=0.42%</m:t>
                      </m:r>
                    </m:oMath>
                  </m:oMathPara>
                </a14:m>
                <a:endParaRPr lang="en-US" altLang="en-US" sz="2400" dirty="0">
                  <a:sym typeface="Wingdings" panose="05000000000000000000" pitchFamily="2" charset="2"/>
                </a:endParaRPr>
              </a:p>
            </p:txBody>
          </p:sp>
        </mc:Choice>
        <mc:Fallback xmlns="">
          <p:sp>
            <p:nvSpPr>
              <p:cNvPr id="2" name="Rectangle 1"/>
              <p:cNvSpPr>
                <a:spLocks noRot="1" noChangeAspect="1" noMove="1" noResize="1" noEditPoints="1" noAdjustHandles="1" noChangeArrowheads="1" noChangeShapeType="1" noTextEdit="1"/>
              </p:cNvSpPr>
              <p:nvPr/>
            </p:nvSpPr>
            <p:spPr>
              <a:xfrm>
                <a:off x="264121" y="787201"/>
                <a:ext cx="8656855" cy="3317511"/>
              </a:xfrm>
              <a:prstGeom prst="rect">
                <a:avLst/>
              </a:prstGeom>
              <a:blipFill>
                <a:blip r:embed="rId3"/>
                <a:stretch>
                  <a:fillRect l="-633" t="-549"/>
                </a:stretch>
              </a:blipFill>
              <a:ln>
                <a:solidFill>
                  <a:schemeClr val="bg1"/>
                </a:solidFill>
              </a:ln>
            </p:spPr>
            <p:txBody>
              <a:bodyPr/>
              <a:lstStyle/>
              <a:p>
                <a:r>
                  <a:rPr lang="en-US">
                    <a:noFill/>
                  </a:rPr>
                  <a:t> </a:t>
                </a:r>
              </a:p>
            </p:txBody>
          </p:sp>
        </mc:Fallback>
      </mc:AlternateContent>
      <p:sp>
        <p:nvSpPr>
          <p:cNvPr id="9" name="TextBox 8"/>
          <p:cNvSpPr txBox="1"/>
          <p:nvPr/>
        </p:nvSpPr>
        <p:spPr>
          <a:xfrm>
            <a:off x="6755157" y="3235481"/>
            <a:ext cx="968991" cy="923330"/>
          </a:xfrm>
          <a:prstGeom prst="rect">
            <a:avLst/>
          </a:prstGeom>
          <a:noFill/>
        </p:spPr>
        <p:txBody>
          <a:bodyPr wrap="square" rtlCol="0">
            <a:spAutoFit/>
          </a:bodyPr>
          <a:lstStyle/>
          <a:p>
            <a:r>
              <a:rPr lang="en-US" sz="5400" dirty="0">
                <a:solidFill>
                  <a:srgbClr val="3796BF"/>
                </a:solidFill>
                <a:sym typeface="Wingdings" panose="05000000000000000000" pitchFamily="2" charset="2"/>
              </a:rPr>
              <a:t></a:t>
            </a:r>
            <a:endParaRPr lang="en-US" sz="5400" dirty="0">
              <a:solidFill>
                <a:srgbClr val="3796BF"/>
              </a:solidFill>
            </a:endParaRPr>
          </a:p>
        </p:txBody>
      </p:sp>
    </p:spTree>
    <p:extLst>
      <p:ext uri="{BB962C8B-B14F-4D97-AF65-F5344CB8AC3E}">
        <p14:creationId xmlns:p14="http://schemas.microsoft.com/office/powerpoint/2010/main" val="3974280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p:sp>
        <p:nvSpPr>
          <p:cNvPr id="2" name="Rectangle 1"/>
          <p:cNvSpPr/>
          <p:nvPr/>
        </p:nvSpPr>
        <p:spPr>
          <a:xfrm>
            <a:off x="264121" y="787201"/>
            <a:ext cx="8601099" cy="3280898"/>
          </a:xfrm>
          <a:prstGeom prst="rect">
            <a:avLst/>
          </a:prstGeom>
          <a:solidFill>
            <a:schemeClr val="bg1"/>
          </a:solidFill>
          <a:ln>
            <a:solidFill>
              <a:schemeClr val="bg1"/>
            </a:solidFill>
          </a:ln>
        </p:spPr>
        <p:txBody>
          <a:bodyPr wrap="square">
            <a:spAutoFit/>
          </a:bodyPr>
          <a:lstStyle/>
          <a:p>
            <a:pPr marL="609600" lvl="0" indent="-609600" eaLnBrk="0" fontAlgn="base" hangingPunct="0">
              <a:spcBef>
                <a:spcPct val="20000"/>
              </a:spcBef>
              <a:spcAft>
                <a:spcPct val="0"/>
              </a:spcAft>
              <a:buClrTx/>
              <a:defRPr/>
            </a:pPr>
            <a:r>
              <a:rPr lang="en-US" altLang="en-US" sz="2000" i="1" dirty="0"/>
              <a:t>You have 1.00 M </a:t>
            </a:r>
            <a:r>
              <a:rPr lang="en-US" altLang="en-US" sz="2000" i="1" dirty="0" err="1"/>
              <a:t>HOAc</a:t>
            </a:r>
            <a:r>
              <a:rPr lang="en-US" altLang="en-US" sz="2000" i="1" dirty="0"/>
              <a:t>. Calc. the equilibrium concentrations of </a:t>
            </a:r>
            <a:r>
              <a:rPr lang="en-US" altLang="en-US" sz="2000" i="1" dirty="0" err="1"/>
              <a:t>HOAc</a:t>
            </a:r>
            <a:r>
              <a:rPr lang="en-US" altLang="en-US" sz="2000" i="1" dirty="0"/>
              <a:t>, </a:t>
            </a:r>
          </a:p>
          <a:p>
            <a:pPr marL="609600" lvl="0" indent="-609600" eaLnBrk="0" fontAlgn="base" hangingPunct="0">
              <a:spcBef>
                <a:spcPct val="20000"/>
              </a:spcBef>
              <a:spcAft>
                <a:spcPct val="0"/>
              </a:spcAft>
              <a:buClrTx/>
              <a:defRPr/>
            </a:pPr>
            <a:r>
              <a:rPr lang="en-US" altLang="en-US" sz="2000" i="1" dirty="0"/>
              <a:t>H</a:t>
            </a:r>
            <a:r>
              <a:rPr lang="en-US" altLang="en-US" sz="2000" i="1" baseline="-25000" dirty="0"/>
              <a:t>3</a:t>
            </a:r>
            <a:r>
              <a:rPr lang="en-US" altLang="en-US" sz="2000" i="1" dirty="0"/>
              <a:t>O</a:t>
            </a:r>
            <a:r>
              <a:rPr lang="en-US" altLang="en-US" sz="2000" i="1" baseline="30000" dirty="0"/>
              <a:t>+</a:t>
            </a:r>
            <a:r>
              <a:rPr lang="en-US" altLang="en-US" sz="2000" i="1" dirty="0"/>
              <a:t>, </a:t>
            </a:r>
            <a:r>
              <a:rPr lang="en-US" altLang="en-US" sz="2000" i="1" dirty="0" err="1"/>
              <a:t>OAc</a:t>
            </a:r>
            <a:r>
              <a:rPr lang="en-US" altLang="en-US" sz="2000" i="1" baseline="30000" dirty="0"/>
              <a:t>-</a:t>
            </a:r>
            <a:r>
              <a:rPr lang="en-US" altLang="en-US" sz="2000" i="1" dirty="0"/>
              <a:t>, and the pH if </a:t>
            </a:r>
            <a:r>
              <a:rPr lang="en-US" altLang="en-US" sz="2000" i="1" dirty="0" err="1"/>
              <a:t>Ka</a:t>
            </a:r>
            <a:r>
              <a:rPr lang="en-US" altLang="en-US" sz="2000" i="1" dirty="0"/>
              <a:t> = 1.8x10</a:t>
            </a:r>
            <a:r>
              <a:rPr lang="en-US" altLang="en-US" sz="2000" i="1" baseline="30000" dirty="0"/>
              <a:t>-5</a:t>
            </a:r>
            <a:r>
              <a:rPr lang="en-US" altLang="en-US" sz="2000" i="1" dirty="0"/>
              <a:t>.  </a:t>
            </a:r>
            <a:r>
              <a:rPr lang="en-US" altLang="en-US" sz="2000" i="1" dirty="0" err="1"/>
              <a:t>HOAc</a:t>
            </a:r>
            <a:r>
              <a:rPr lang="en-US" altLang="en-US" sz="2000" i="1" dirty="0"/>
              <a:t> + H</a:t>
            </a:r>
            <a:r>
              <a:rPr lang="en-US" altLang="en-US" sz="2000" i="1" baseline="-25000" dirty="0"/>
              <a:t>2</a:t>
            </a:r>
            <a:r>
              <a:rPr lang="en-US" altLang="en-US" sz="2000" i="1" dirty="0"/>
              <a:t>O </a:t>
            </a:r>
            <a:r>
              <a:rPr lang="en-US" altLang="en-US" sz="2000" i="1" dirty="0">
                <a:latin typeface="Calibri" panose="020F0502020204030204" pitchFamily="34" charset="0"/>
                <a:cs typeface="Calibri" panose="020F0502020204030204" pitchFamily="34" charset="0"/>
                <a:sym typeface="Wingdings" panose="05000000000000000000" pitchFamily="2" charset="2"/>
              </a:rPr>
              <a:t>↔ </a:t>
            </a:r>
            <a:r>
              <a:rPr lang="en-US" altLang="en-US" sz="2000" i="1" dirty="0">
                <a:sym typeface="Wingdings" panose="05000000000000000000" pitchFamily="2" charset="2"/>
              </a:rPr>
              <a:t>H</a:t>
            </a:r>
            <a:r>
              <a:rPr lang="en-US" altLang="en-US" sz="2000" i="1" baseline="-25000" dirty="0">
                <a:sym typeface="Wingdings" panose="05000000000000000000" pitchFamily="2" charset="2"/>
              </a:rPr>
              <a:t>3</a:t>
            </a:r>
            <a:r>
              <a:rPr lang="en-US" altLang="en-US" sz="2000" i="1" dirty="0">
                <a:sym typeface="Wingdings" panose="05000000000000000000" pitchFamily="2" charset="2"/>
              </a:rPr>
              <a:t>O + </a:t>
            </a:r>
            <a:r>
              <a:rPr lang="en-US" altLang="en-US" sz="2000" i="1" dirty="0" err="1">
                <a:sym typeface="Wingdings" panose="05000000000000000000" pitchFamily="2" charset="2"/>
              </a:rPr>
              <a:t>OAc</a:t>
            </a:r>
            <a:r>
              <a:rPr lang="en-US" altLang="en-US" sz="2000" i="1" baseline="30000" dirty="0"/>
              <a:t>-</a:t>
            </a:r>
            <a:endParaRPr lang="en-US" altLang="en-US" sz="1800" dirty="0">
              <a:sym typeface="Wingdings" panose="05000000000000000000" pitchFamily="2" charset="2"/>
            </a:endParaRPr>
          </a:p>
          <a:p>
            <a:pPr marL="609600" lvl="0" indent="-609600" algn="ctr" eaLnBrk="0" fontAlgn="base" hangingPunct="0">
              <a:spcBef>
                <a:spcPct val="20000"/>
              </a:spcBef>
              <a:spcAft>
                <a:spcPct val="0"/>
              </a:spcAft>
              <a:buClrTx/>
              <a:defRPr/>
            </a:pPr>
            <a:r>
              <a:rPr lang="en-US" altLang="en-US" sz="2800" b="1" dirty="0">
                <a:sym typeface="Wingdings" panose="05000000000000000000" pitchFamily="2" charset="2"/>
              </a:rPr>
              <a:t>Now Solve for pH – Don’t forget!!!</a:t>
            </a:r>
          </a:p>
          <a:p>
            <a:pPr marL="609600" lvl="0" indent="-609600" algn="ctr" eaLnBrk="0" fontAlgn="base" hangingPunct="0">
              <a:spcBef>
                <a:spcPct val="20000"/>
              </a:spcBef>
              <a:spcAft>
                <a:spcPct val="0"/>
              </a:spcAft>
              <a:buClrTx/>
              <a:defRPr/>
            </a:pPr>
            <a:endParaRPr lang="en-US" altLang="en-US" sz="2400" dirty="0">
              <a:sym typeface="Wingdings" panose="05000000000000000000" pitchFamily="2" charset="2"/>
            </a:endParaRPr>
          </a:p>
          <a:p>
            <a:pPr marL="609600" indent="-609600" algn="ctr" eaLnBrk="0" fontAlgn="base" hangingPunct="0">
              <a:spcBef>
                <a:spcPct val="20000"/>
              </a:spcBef>
              <a:spcAft>
                <a:spcPct val="0"/>
              </a:spcAft>
              <a:buClrTx/>
              <a:defRPr/>
            </a:pPr>
            <a:r>
              <a:rPr lang="pt-BR" altLang="en-US" sz="2800" dirty="0"/>
              <a:t>	pH = - log [H</a:t>
            </a:r>
            <a:r>
              <a:rPr lang="pt-BR" altLang="en-US" sz="2800" baseline="-25000" dirty="0"/>
              <a:t>3</a:t>
            </a:r>
            <a:r>
              <a:rPr lang="pt-BR" altLang="en-US" sz="2800" dirty="0"/>
              <a:t>O</a:t>
            </a:r>
            <a:r>
              <a:rPr lang="pt-BR" altLang="en-US" sz="2800" baseline="30000" dirty="0"/>
              <a:t>+</a:t>
            </a:r>
            <a:r>
              <a:rPr lang="pt-BR" altLang="en-US" sz="2800" dirty="0"/>
              <a:t>]</a:t>
            </a:r>
          </a:p>
          <a:p>
            <a:pPr marL="609600" indent="-609600" algn="ctr" eaLnBrk="0" fontAlgn="base" hangingPunct="0">
              <a:spcBef>
                <a:spcPct val="20000"/>
              </a:spcBef>
              <a:spcAft>
                <a:spcPct val="0"/>
              </a:spcAft>
              <a:buClrTx/>
              <a:defRPr/>
            </a:pPr>
            <a:r>
              <a:rPr lang="pt-BR" altLang="en-US" sz="2800" dirty="0"/>
              <a:t>pH =  -log (4.2 x 10</a:t>
            </a:r>
            <a:r>
              <a:rPr lang="pt-BR" altLang="en-US" sz="2800" baseline="30000" dirty="0"/>
              <a:t>-3</a:t>
            </a:r>
            <a:r>
              <a:rPr lang="pt-BR" altLang="en-US" sz="2800" dirty="0"/>
              <a:t>)</a:t>
            </a:r>
          </a:p>
          <a:p>
            <a:pPr marL="609600" indent="-609600" algn="ctr" eaLnBrk="0" fontAlgn="base" hangingPunct="0">
              <a:spcBef>
                <a:spcPct val="20000"/>
              </a:spcBef>
              <a:spcAft>
                <a:spcPct val="0"/>
              </a:spcAft>
              <a:buClrTx/>
              <a:defRPr/>
            </a:pPr>
            <a:r>
              <a:rPr lang="pt-BR" altLang="en-US" sz="2800" dirty="0"/>
              <a:t>pH =  2.37</a:t>
            </a:r>
          </a:p>
        </p:txBody>
      </p:sp>
    </p:spTree>
    <p:extLst>
      <p:ext uri="{BB962C8B-B14F-4D97-AF65-F5344CB8AC3E}">
        <p14:creationId xmlns:p14="http://schemas.microsoft.com/office/powerpoint/2010/main" val="422522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p:sp>
        <p:nvSpPr>
          <p:cNvPr id="2" name="Rectangle 1"/>
          <p:cNvSpPr/>
          <p:nvPr/>
        </p:nvSpPr>
        <p:spPr>
          <a:xfrm>
            <a:off x="386951" y="733102"/>
            <a:ext cx="8355605" cy="904863"/>
          </a:xfrm>
          <a:prstGeom prst="rect">
            <a:avLst/>
          </a:prstGeom>
          <a:solidFill>
            <a:schemeClr val="bg1"/>
          </a:solidFill>
          <a:ln>
            <a:solidFill>
              <a:schemeClr val="bg1"/>
            </a:solidFill>
          </a:ln>
        </p:spPr>
        <p:txBody>
          <a:bodyPr wrap="square">
            <a:spAutoFit/>
          </a:bodyPr>
          <a:lstStyle/>
          <a:p>
            <a:pPr marL="609600" indent="-609600" eaLnBrk="0" fontAlgn="base" hangingPunct="0">
              <a:spcBef>
                <a:spcPct val="20000"/>
              </a:spcBef>
              <a:spcAft>
                <a:spcPct val="0"/>
              </a:spcAft>
              <a:buClrTx/>
              <a:defRPr/>
            </a:pPr>
            <a:r>
              <a:rPr lang="en-US" altLang="en-US" sz="2400" b="1" dirty="0"/>
              <a:t>You have 0.010 M NH</a:t>
            </a:r>
            <a:r>
              <a:rPr lang="en-US" altLang="en-US" sz="2400" b="1" baseline="-25000" dirty="0"/>
              <a:t>3</a:t>
            </a:r>
            <a:r>
              <a:rPr lang="en-US" altLang="en-US" sz="2400" b="1" dirty="0"/>
              <a:t>. Calculate the </a:t>
            </a:r>
            <a:r>
              <a:rPr lang="en-US" altLang="en-US" sz="2400" b="1" dirty="0" err="1"/>
              <a:t>pH.</a:t>
            </a:r>
            <a:r>
              <a:rPr lang="en-US" altLang="en-US" sz="2400" b="1" dirty="0"/>
              <a:t> K</a:t>
            </a:r>
            <a:r>
              <a:rPr lang="en-US" altLang="en-US" sz="2400" b="1" baseline="-25000" dirty="0"/>
              <a:t>b</a:t>
            </a:r>
            <a:r>
              <a:rPr lang="en-US" altLang="en-US" sz="2400" b="1" dirty="0"/>
              <a:t> = 1.8 x 10</a:t>
            </a:r>
            <a:r>
              <a:rPr lang="en-US" altLang="en-US" sz="2400" b="1" baseline="30000" dirty="0"/>
              <a:t>-5</a:t>
            </a:r>
          </a:p>
          <a:p>
            <a:pPr marL="609600" indent="-609600" algn="ctr" eaLnBrk="0" fontAlgn="base" hangingPunct="0">
              <a:spcBef>
                <a:spcPct val="20000"/>
              </a:spcBef>
              <a:spcAft>
                <a:spcPct val="0"/>
              </a:spcAft>
              <a:buClrTx/>
              <a:defRPr/>
            </a:pPr>
            <a:r>
              <a:rPr lang="en-US" altLang="en-US" sz="2400" dirty="0"/>
              <a:t> 	NH</a:t>
            </a:r>
            <a:r>
              <a:rPr lang="en-US" altLang="en-US" sz="2400" baseline="-25000" dirty="0"/>
              <a:t>3</a:t>
            </a:r>
            <a:r>
              <a:rPr lang="en-US" altLang="en-US" sz="2400" dirty="0"/>
              <a:t> + H</a:t>
            </a:r>
            <a:r>
              <a:rPr lang="en-US" altLang="en-US" sz="2400" baseline="-25000" dirty="0"/>
              <a:t>2</a:t>
            </a:r>
            <a:r>
              <a:rPr lang="en-US" altLang="en-US" sz="2400" dirty="0"/>
              <a:t>O  </a:t>
            </a:r>
            <a:r>
              <a:rPr lang="en-US" altLang="en-US" sz="2400" dirty="0">
                <a:latin typeface="Calibri" panose="020F0502020204030204" pitchFamily="34" charset="0"/>
                <a:cs typeface="Calibri" panose="020F0502020204030204" pitchFamily="34" charset="0"/>
                <a:sym typeface="Wingdings" panose="05000000000000000000" pitchFamily="2" charset="2"/>
              </a:rPr>
              <a:t>↔</a:t>
            </a:r>
            <a:r>
              <a:rPr lang="en-US" altLang="en-US" sz="2400" dirty="0"/>
              <a:t>  NH</a:t>
            </a:r>
            <a:r>
              <a:rPr lang="en-US" altLang="en-US" sz="2400" baseline="-25000" dirty="0"/>
              <a:t>4</a:t>
            </a:r>
            <a:r>
              <a:rPr lang="en-US" altLang="en-US" sz="2400" baseline="30000" dirty="0"/>
              <a:t>+</a:t>
            </a:r>
            <a:r>
              <a:rPr lang="en-US" altLang="en-US" sz="2400" dirty="0"/>
              <a:t> +  OH</a:t>
            </a:r>
            <a:r>
              <a:rPr lang="en-US" altLang="en-US" sz="2400" baseline="30000" dirty="0"/>
              <a:t>-</a:t>
            </a:r>
          </a:p>
        </p:txBody>
      </p:sp>
      <p:graphicFrame>
        <p:nvGraphicFramePr>
          <p:cNvPr id="5" name="Table 4"/>
          <p:cNvGraphicFramePr>
            <a:graphicFrameLocks noGrp="1"/>
          </p:cNvGraphicFramePr>
          <p:nvPr>
            <p:extLst>
              <p:ext uri="{D42A27DB-BD31-4B8C-83A1-F6EECF244321}">
                <p14:modId xmlns:p14="http://schemas.microsoft.com/office/powerpoint/2010/main" val="1258096620"/>
              </p:ext>
            </p:extLst>
          </p:nvPr>
        </p:nvGraphicFramePr>
        <p:xfrm>
          <a:off x="419146" y="1808253"/>
          <a:ext cx="6865260" cy="2840592"/>
        </p:xfrm>
        <a:graphic>
          <a:graphicData uri="http://schemas.openxmlformats.org/drawingml/2006/table">
            <a:tbl>
              <a:tblPr firstRow="1" bandRow="1">
                <a:tableStyleId>{9E732CC0-120B-4FA6-BE68-D85E119D773C}</a:tableStyleId>
              </a:tblPr>
              <a:tblGrid>
                <a:gridCol w="1716315">
                  <a:extLst>
                    <a:ext uri="{9D8B030D-6E8A-4147-A177-3AD203B41FA5}">
                      <a16:colId xmlns:a16="http://schemas.microsoft.com/office/drawing/2014/main" val="2566162489"/>
                    </a:ext>
                  </a:extLst>
                </a:gridCol>
                <a:gridCol w="1716315">
                  <a:extLst>
                    <a:ext uri="{9D8B030D-6E8A-4147-A177-3AD203B41FA5}">
                      <a16:colId xmlns:a16="http://schemas.microsoft.com/office/drawing/2014/main" val="643586482"/>
                    </a:ext>
                  </a:extLst>
                </a:gridCol>
                <a:gridCol w="1716315">
                  <a:extLst>
                    <a:ext uri="{9D8B030D-6E8A-4147-A177-3AD203B41FA5}">
                      <a16:colId xmlns:a16="http://schemas.microsoft.com/office/drawing/2014/main" val="3129263908"/>
                    </a:ext>
                  </a:extLst>
                </a:gridCol>
                <a:gridCol w="1716315">
                  <a:extLst>
                    <a:ext uri="{9D8B030D-6E8A-4147-A177-3AD203B41FA5}">
                      <a16:colId xmlns:a16="http://schemas.microsoft.com/office/drawing/2014/main" val="1649409173"/>
                    </a:ext>
                  </a:extLst>
                </a:gridCol>
              </a:tblGrid>
              <a:tr h="473432">
                <a:tc>
                  <a:txBody>
                    <a:bodyPr/>
                    <a:lstStyle/>
                    <a:p>
                      <a:pPr algn="ctr"/>
                      <a:r>
                        <a:rPr lang="en-US" sz="2000" b="1" dirty="0"/>
                        <a:t>Reaction</a:t>
                      </a:r>
                    </a:p>
                  </a:txBody>
                  <a:tcPr anchor="ctr">
                    <a:solidFill>
                      <a:schemeClr val="accent1">
                        <a:lumMod val="20000"/>
                        <a:lumOff val="80000"/>
                      </a:schemeClr>
                    </a:solidFill>
                  </a:tcPr>
                </a:tc>
                <a:tc>
                  <a:txBody>
                    <a:bodyPr/>
                    <a:lstStyle/>
                    <a:p>
                      <a:pPr algn="ctr"/>
                      <a:r>
                        <a:rPr lang="en-US" sz="2000" b="1" dirty="0"/>
                        <a:t>[</a:t>
                      </a:r>
                      <a:r>
                        <a:rPr lang="en-US" altLang="en-US" sz="2000" b="1" dirty="0"/>
                        <a:t>NH</a:t>
                      </a:r>
                      <a:r>
                        <a:rPr lang="en-US" altLang="en-US" sz="2000" b="1" baseline="-25000" dirty="0"/>
                        <a:t>3</a:t>
                      </a:r>
                      <a:r>
                        <a:rPr lang="en-US" sz="2000" b="1" dirty="0"/>
                        <a:t>]</a:t>
                      </a:r>
                    </a:p>
                  </a:txBody>
                  <a:tcPr anchor="ctr">
                    <a:solidFill>
                      <a:schemeClr val="accent1">
                        <a:lumMod val="20000"/>
                        <a:lumOff val="80000"/>
                      </a:schemeClr>
                    </a:solidFill>
                  </a:tcPr>
                </a:tc>
                <a:tc>
                  <a:txBody>
                    <a:bodyPr/>
                    <a:lstStyle/>
                    <a:p>
                      <a:pPr algn="ctr"/>
                      <a:r>
                        <a:rPr lang="en-US" sz="2000" b="1" dirty="0"/>
                        <a:t>[</a:t>
                      </a:r>
                      <a:r>
                        <a:rPr lang="en-US" altLang="en-US" sz="2000" b="1" dirty="0"/>
                        <a:t>NH</a:t>
                      </a:r>
                      <a:r>
                        <a:rPr lang="en-US" altLang="en-US" sz="2000" b="1" baseline="-25000" dirty="0"/>
                        <a:t>4</a:t>
                      </a:r>
                      <a:r>
                        <a:rPr lang="en-US" altLang="en-US" sz="2000" b="1" baseline="30000" dirty="0"/>
                        <a:t>+</a:t>
                      </a:r>
                      <a:r>
                        <a:rPr lang="en-US" sz="20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000" b="1" dirty="0"/>
                        <a:t>[</a:t>
                      </a:r>
                      <a:r>
                        <a:rPr lang="en-US" altLang="en-US" sz="2000" b="1" dirty="0"/>
                        <a:t>OH</a:t>
                      </a:r>
                      <a:r>
                        <a:rPr lang="en-US" altLang="en-US" sz="2000" b="1" baseline="30000" dirty="0"/>
                        <a:t>-</a:t>
                      </a:r>
                      <a:r>
                        <a:rPr lang="en-US" sz="2000" b="1" dirty="0"/>
                        <a:t>]</a:t>
                      </a:r>
                    </a:p>
                  </a:txBody>
                  <a:tcPr anchor="ctr">
                    <a:solidFill>
                      <a:schemeClr val="accent1">
                        <a:lumMod val="20000"/>
                        <a:lumOff val="80000"/>
                      </a:schemeClr>
                    </a:solidFill>
                  </a:tcPr>
                </a:tc>
                <a:extLst>
                  <a:ext uri="{0D108BD9-81ED-4DB2-BD59-A6C34878D82A}">
                    <a16:rowId xmlns:a16="http://schemas.microsoft.com/office/drawing/2014/main" val="341491685"/>
                  </a:ext>
                </a:extLst>
              </a:tr>
              <a:tr h="473432">
                <a:tc>
                  <a:txBody>
                    <a:bodyPr/>
                    <a:lstStyle/>
                    <a:p>
                      <a:pPr algn="ctr"/>
                      <a:r>
                        <a:rPr lang="en-US" sz="2000" b="1" dirty="0"/>
                        <a:t>I</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758101855"/>
                  </a:ext>
                </a:extLst>
              </a:tr>
              <a:tr h="473432">
                <a:tc>
                  <a:txBody>
                    <a:bodyPr/>
                    <a:lstStyle/>
                    <a:p>
                      <a:pPr algn="ctr"/>
                      <a:r>
                        <a:rPr lang="en-US" sz="2000" b="1" dirty="0"/>
                        <a:t>C</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159249212"/>
                  </a:ext>
                </a:extLst>
              </a:tr>
              <a:tr h="473432">
                <a:tc>
                  <a:txBody>
                    <a:bodyPr/>
                    <a:lstStyle/>
                    <a:p>
                      <a:pPr algn="ctr"/>
                      <a:r>
                        <a:rPr lang="en-US" sz="2000" b="1" dirty="0"/>
                        <a:t>E</a:t>
                      </a:r>
                    </a:p>
                  </a:txBody>
                  <a:tcPr>
                    <a:solidFill>
                      <a:schemeClr val="bg1"/>
                    </a:solidFill>
                  </a:tcPr>
                </a:tc>
                <a:tc>
                  <a:txBody>
                    <a:bodyPr/>
                    <a:lstStyle/>
                    <a:p>
                      <a:pPr algn="ctr"/>
                      <a:endParaRPr lang="en-US" sz="2000" b="1"/>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554628484"/>
                  </a:ext>
                </a:extLst>
              </a:tr>
              <a:tr h="473432">
                <a:tc>
                  <a:txBody>
                    <a:bodyPr/>
                    <a:lstStyle/>
                    <a:p>
                      <a:pPr algn="ctr"/>
                      <a:r>
                        <a:rPr lang="en-US" sz="2000" b="1" dirty="0"/>
                        <a:t>5%</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659076540"/>
                  </a:ext>
                </a:extLst>
              </a:tr>
              <a:tr h="473432">
                <a:tc>
                  <a:txBody>
                    <a:bodyPr/>
                    <a:lstStyle/>
                    <a:p>
                      <a:pPr algn="ctr"/>
                      <a:r>
                        <a:rPr lang="en-US" sz="2000" b="1" dirty="0"/>
                        <a:t>Answer</a:t>
                      </a:r>
                    </a:p>
                  </a:txBody>
                  <a:tcPr>
                    <a:solidFill>
                      <a:schemeClr val="bg1"/>
                    </a:solidFill>
                  </a:tcPr>
                </a:tc>
                <a:tc>
                  <a:txBody>
                    <a:bodyPr/>
                    <a:lstStyle/>
                    <a:p>
                      <a:pPr algn="ctr"/>
                      <a:endParaRPr lang="en-US" sz="2000" b="1"/>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pt-BR" altLang="en-US" sz="2000" b="1" i="0" u="none" strike="noStrike" cap="none" dirty="0">
                        <a:solidFill>
                          <a:srgbClr val="000000"/>
                        </a:solidFill>
                        <a:latin typeface="Arial"/>
                        <a:ea typeface="Arial"/>
                        <a:cs typeface="Arial"/>
                        <a:sym typeface="Arial"/>
                      </a:endParaRPr>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4101824791"/>
                  </a:ext>
                </a:extLst>
              </a:tr>
            </a:tbl>
          </a:graphicData>
        </a:graphic>
      </p:graphicFrame>
      <p:sp>
        <p:nvSpPr>
          <p:cNvPr id="6" name="TextBox 5"/>
          <p:cNvSpPr txBox="1"/>
          <p:nvPr/>
        </p:nvSpPr>
        <p:spPr>
          <a:xfrm>
            <a:off x="2227427" y="2314077"/>
            <a:ext cx="1418896" cy="461665"/>
          </a:xfrm>
          <a:prstGeom prst="rect">
            <a:avLst/>
          </a:prstGeom>
          <a:noFill/>
        </p:spPr>
        <p:txBody>
          <a:bodyPr wrap="square" rtlCol="0">
            <a:spAutoFit/>
          </a:bodyPr>
          <a:lstStyle/>
          <a:p>
            <a:pPr algn="ctr"/>
            <a:r>
              <a:rPr lang="en-US" sz="2400" b="1" dirty="0"/>
              <a:t>0.010</a:t>
            </a:r>
          </a:p>
        </p:txBody>
      </p:sp>
      <p:sp>
        <p:nvSpPr>
          <p:cNvPr id="7" name="TextBox 6"/>
          <p:cNvSpPr txBox="1"/>
          <p:nvPr/>
        </p:nvSpPr>
        <p:spPr>
          <a:xfrm>
            <a:off x="4031313" y="2314077"/>
            <a:ext cx="1418896" cy="461665"/>
          </a:xfrm>
          <a:prstGeom prst="rect">
            <a:avLst/>
          </a:prstGeom>
          <a:noFill/>
        </p:spPr>
        <p:txBody>
          <a:bodyPr wrap="square" rtlCol="0">
            <a:spAutoFit/>
          </a:bodyPr>
          <a:lstStyle/>
          <a:p>
            <a:pPr algn="ctr"/>
            <a:r>
              <a:rPr lang="en-US" sz="2400" b="1" dirty="0"/>
              <a:t>0.00</a:t>
            </a:r>
          </a:p>
        </p:txBody>
      </p:sp>
      <p:sp>
        <p:nvSpPr>
          <p:cNvPr id="8" name="TextBox 7"/>
          <p:cNvSpPr txBox="1"/>
          <p:nvPr/>
        </p:nvSpPr>
        <p:spPr>
          <a:xfrm>
            <a:off x="5657859" y="2314077"/>
            <a:ext cx="1418896" cy="461665"/>
          </a:xfrm>
          <a:prstGeom prst="rect">
            <a:avLst/>
          </a:prstGeom>
          <a:noFill/>
        </p:spPr>
        <p:txBody>
          <a:bodyPr wrap="square" rtlCol="0">
            <a:spAutoFit/>
          </a:bodyPr>
          <a:lstStyle/>
          <a:p>
            <a:pPr algn="ctr"/>
            <a:r>
              <a:rPr lang="en-US" sz="2400" b="1" dirty="0"/>
              <a:t>0.00</a:t>
            </a:r>
          </a:p>
        </p:txBody>
      </p:sp>
      <p:sp>
        <p:nvSpPr>
          <p:cNvPr id="9" name="TextBox 8"/>
          <p:cNvSpPr txBox="1"/>
          <p:nvPr/>
        </p:nvSpPr>
        <p:spPr>
          <a:xfrm>
            <a:off x="2260320" y="2819901"/>
            <a:ext cx="1418896" cy="461665"/>
          </a:xfrm>
          <a:prstGeom prst="rect">
            <a:avLst/>
          </a:prstGeom>
          <a:noFill/>
        </p:spPr>
        <p:txBody>
          <a:bodyPr wrap="square" rtlCol="0">
            <a:spAutoFit/>
          </a:bodyPr>
          <a:lstStyle/>
          <a:p>
            <a:pPr algn="ctr"/>
            <a:r>
              <a:rPr lang="en-US" sz="2400" b="1" dirty="0"/>
              <a:t>-x</a:t>
            </a:r>
          </a:p>
        </p:txBody>
      </p:sp>
      <p:sp>
        <p:nvSpPr>
          <p:cNvPr id="10" name="TextBox 9"/>
          <p:cNvSpPr txBox="1"/>
          <p:nvPr/>
        </p:nvSpPr>
        <p:spPr>
          <a:xfrm>
            <a:off x="3936720" y="2819901"/>
            <a:ext cx="1418896" cy="461665"/>
          </a:xfrm>
          <a:prstGeom prst="rect">
            <a:avLst/>
          </a:prstGeom>
          <a:noFill/>
        </p:spPr>
        <p:txBody>
          <a:bodyPr wrap="square" rtlCol="0">
            <a:spAutoFit/>
          </a:bodyPr>
          <a:lstStyle/>
          <a:p>
            <a:pPr algn="ctr"/>
            <a:r>
              <a:rPr lang="en-US" sz="2400" b="1" dirty="0"/>
              <a:t>+x</a:t>
            </a:r>
          </a:p>
        </p:txBody>
      </p:sp>
      <p:sp>
        <p:nvSpPr>
          <p:cNvPr id="11" name="TextBox 10"/>
          <p:cNvSpPr txBox="1"/>
          <p:nvPr/>
        </p:nvSpPr>
        <p:spPr>
          <a:xfrm>
            <a:off x="5781286" y="2819901"/>
            <a:ext cx="1418896" cy="461665"/>
          </a:xfrm>
          <a:prstGeom prst="rect">
            <a:avLst/>
          </a:prstGeom>
          <a:noFill/>
        </p:spPr>
        <p:txBody>
          <a:bodyPr wrap="square" rtlCol="0">
            <a:spAutoFit/>
          </a:bodyPr>
          <a:lstStyle/>
          <a:p>
            <a:pPr algn="ctr"/>
            <a:r>
              <a:rPr lang="en-US" sz="2400" b="1" dirty="0"/>
              <a:t>+x</a:t>
            </a:r>
          </a:p>
        </p:txBody>
      </p:sp>
      <p:sp>
        <p:nvSpPr>
          <p:cNvPr id="12" name="TextBox 11"/>
          <p:cNvSpPr txBox="1"/>
          <p:nvPr/>
        </p:nvSpPr>
        <p:spPr>
          <a:xfrm>
            <a:off x="2260320" y="3281406"/>
            <a:ext cx="1418896" cy="461665"/>
          </a:xfrm>
          <a:prstGeom prst="rect">
            <a:avLst/>
          </a:prstGeom>
          <a:noFill/>
        </p:spPr>
        <p:txBody>
          <a:bodyPr wrap="square" rtlCol="0">
            <a:spAutoFit/>
          </a:bodyPr>
          <a:lstStyle/>
          <a:p>
            <a:pPr algn="ctr"/>
            <a:r>
              <a:rPr lang="en-US" sz="2400" b="1" dirty="0"/>
              <a:t>0.010-x</a:t>
            </a:r>
          </a:p>
        </p:txBody>
      </p:sp>
      <p:sp>
        <p:nvSpPr>
          <p:cNvPr id="13" name="TextBox 12"/>
          <p:cNvSpPr txBox="1"/>
          <p:nvPr/>
        </p:nvSpPr>
        <p:spPr>
          <a:xfrm>
            <a:off x="3991566" y="3228549"/>
            <a:ext cx="1418896" cy="461665"/>
          </a:xfrm>
          <a:prstGeom prst="rect">
            <a:avLst/>
          </a:prstGeom>
          <a:noFill/>
        </p:spPr>
        <p:txBody>
          <a:bodyPr wrap="square" rtlCol="0">
            <a:spAutoFit/>
          </a:bodyPr>
          <a:lstStyle/>
          <a:p>
            <a:pPr algn="ctr"/>
            <a:r>
              <a:rPr lang="en-US" sz="2400" b="1" dirty="0"/>
              <a:t>x</a:t>
            </a:r>
          </a:p>
        </p:txBody>
      </p:sp>
      <p:sp>
        <p:nvSpPr>
          <p:cNvPr id="14" name="TextBox 13"/>
          <p:cNvSpPr txBox="1"/>
          <p:nvPr/>
        </p:nvSpPr>
        <p:spPr>
          <a:xfrm>
            <a:off x="5777894" y="3220011"/>
            <a:ext cx="1418896" cy="461665"/>
          </a:xfrm>
          <a:prstGeom prst="rect">
            <a:avLst/>
          </a:prstGeom>
          <a:noFill/>
        </p:spPr>
        <p:txBody>
          <a:bodyPr wrap="square" rtlCol="0">
            <a:spAutoFit/>
          </a:bodyPr>
          <a:lstStyle/>
          <a:p>
            <a:pPr algn="ctr"/>
            <a:r>
              <a:rPr lang="en-US" sz="2400" b="1" dirty="0"/>
              <a:t>x</a:t>
            </a:r>
          </a:p>
        </p:txBody>
      </p:sp>
      <p:sp>
        <p:nvSpPr>
          <p:cNvPr id="15" name="TextBox 14"/>
          <p:cNvSpPr txBox="1"/>
          <p:nvPr/>
        </p:nvSpPr>
        <p:spPr>
          <a:xfrm>
            <a:off x="2322020" y="3765070"/>
            <a:ext cx="1418896" cy="461665"/>
          </a:xfrm>
          <a:prstGeom prst="rect">
            <a:avLst/>
          </a:prstGeom>
          <a:noFill/>
        </p:spPr>
        <p:txBody>
          <a:bodyPr wrap="square" rtlCol="0">
            <a:spAutoFit/>
          </a:bodyPr>
          <a:lstStyle/>
          <a:p>
            <a:pPr algn="ctr"/>
            <a:r>
              <a:rPr lang="en-US" sz="2400" b="1" dirty="0"/>
              <a:t>0.010</a:t>
            </a:r>
          </a:p>
        </p:txBody>
      </p:sp>
      <p:sp>
        <p:nvSpPr>
          <p:cNvPr id="17" name="TextBox 16"/>
          <p:cNvSpPr txBox="1"/>
          <p:nvPr/>
        </p:nvSpPr>
        <p:spPr>
          <a:xfrm>
            <a:off x="5777894" y="3717297"/>
            <a:ext cx="1418896" cy="461665"/>
          </a:xfrm>
          <a:prstGeom prst="rect">
            <a:avLst/>
          </a:prstGeom>
          <a:noFill/>
        </p:spPr>
        <p:txBody>
          <a:bodyPr wrap="square" rtlCol="0">
            <a:spAutoFit/>
          </a:bodyPr>
          <a:lstStyle/>
          <a:p>
            <a:pPr algn="ctr"/>
            <a:r>
              <a:rPr lang="en-US" sz="2400" b="1" dirty="0"/>
              <a:t>x</a:t>
            </a:r>
          </a:p>
        </p:txBody>
      </p:sp>
      <p:sp>
        <p:nvSpPr>
          <p:cNvPr id="18" name="TextBox 17"/>
          <p:cNvSpPr txBox="1"/>
          <p:nvPr/>
        </p:nvSpPr>
        <p:spPr>
          <a:xfrm>
            <a:off x="3991566" y="3742911"/>
            <a:ext cx="1418896" cy="461665"/>
          </a:xfrm>
          <a:prstGeom prst="rect">
            <a:avLst/>
          </a:prstGeom>
          <a:noFill/>
        </p:spPr>
        <p:txBody>
          <a:bodyPr wrap="square" rtlCol="0">
            <a:spAutoFit/>
          </a:bodyPr>
          <a:lstStyle/>
          <a:p>
            <a:pPr algn="ctr"/>
            <a:r>
              <a:rPr lang="en-US" sz="2400" b="1" dirty="0"/>
              <a:t>x</a:t>
            </a:r>
          </a:p>
        </p:txBody>
      </p:sp>
    </p:spTree>
    <p:extLst>
      <p:ext uri="{BB962C8B-B14F-4D97-AF65-F5344CB8AC3E}">
        <p14:creationId xmlns:p14="http://schemas.microsoft.com/office/powerpoint/2010/main" val="215230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mc:AlternateContent xmlns:mc="http://schemas.openxmlformats.org/markup-compatibility/2006" xmlns:a14="http://schemas.microsoft.com/office/drawing/2010/main">
        <mc:Choice Requires="a14">
          <p:sp>
            <p:nvSpPr>
              <p:cNvPr id="2" name="Rectangle 1"/>
              <p:cNvSpPr/>
              <p:nvPr/>
            </p:nvSpPr>
            <p:spPr>
              <a:xfrm>
                <a:off x="264121" y="787201"/>
                <a:ext cx="8292663" cy="3509038"/>
              </a:xfrm>
              <a:prstGeom prst="rect">
                <a:avLst/>
              </a:prstGeom>
              <a:solidFill>
                <a:schemeClr val="bg1"/>
              </a:solidFill>
              <a:ln>
                <a:solidFill>
                  <a:schemeClr val="bg1"/>
                </a:solidFill>
              </a:ln>
            </p:spPr>
            <p:txBody>
              <a:bodyPr wrap="square">
                <a:spAutoFit/>
              </a:bodyPr>
              <a:lstStyle/>
              <a:p>
                <a:pPr marL="609600" indent="-609600" eaLnBrk="0" fontAlgn="base" hangingPunct="0">
                  <a:spcBef>
                    <a:spcPct val="20000"/>
                  </a:spcBef>
                  <a:spcAft>
                    <a:spcPct val="0"/>
                  </a:spcAft>
                  <a:buClrTx/>
                  <a:defRPr/>
                </a:pPr>
                <a:r>
                  <a:rPr lang="en-US" altLang="en-US" sz="2400" b="1" dirty="0"/>
                  <a:t>You have 0.010 M NH</a:t>
                </a:r>
                <a:r>
                  <a:rPr lang="en-US" altLang="en-US" sz="2400" b="1" baseline="-25000" dirty="0"/>
                  <a:t>3</a:t>
                </a:r>
                <a:r>
                  <a:rPr lang="en-US" altLang="en-US" sz="2400" b="1" dirty="0"/>
                  <a:t>. Calculate the </a:t>
                </a:r>
                <a:r>
                  <a:rPr lang="en-US" altLang="en-US" sz="2400" b="1" dirty="0" err="1"/>
                  <a:t>pH.</a:t>
                </a:r>
                <a:r>
                  <a:rPr lang="en-US" altLang="en-US" sz="2400" b="1" dirty="0"/>
                  <a:t> K</a:t>
                </a:r>
                <a:r>
                  <a:rPr lang="en-US" altLang="en-US" sz="2400" b="1" baseline="-25000" dirty="0"/>
                  <a:t>b</a:t>
                </a:r>
                <a:r>
                  <a:rPr lang="en-US" altLang="en-US" sz="2400" b="1" dirty="0"/>
                  <a:t> = 1.8 x 10</a:t>
                </a:r>
                <a:r>
                  <a:rPr lang="en-US" altLang="en-US" sz="2400" b="1" baseline="30000" dirty="0"/>
                  <a:t>-5</a:t>
                </a:r>
              </a:p>
              <a:p>
                <a:pPr marL="609600" indent="-609600" algn="ctr" eaLnBrk="0" fontAlgn="base" hangingPunct="0">
                  <a:spcBef>
                    <a:spcPct val="20000"/>
                  </a:spcBef>
                  <a:spcAft>
                    <a:spcPct val="0"/>
                  </a:spcAft>
                  <a:buClrTx/>
                  <a:defRPr/>
                </a:pPr>
                <a:r>
                  <a:rPr lang="en-US" altLang="en-US" sz="2400" dirty="0"/>
                  <a:t> 	NH</a:t>
                </a:r>
                <a:r>
                  <a:rPr lang="en-US" altLang="en-US" sz="2400" baseline="-25000" dirty="0"/>
                  <a:t>3</a:t>
                </a:r>
                <a:r>
                  <a:rPr lang="en-US" altLang="en-US" sz="2400" dirty="0"/>
                  <a:t> + H</a:t>
                </a:r>
                <a:r>
                  <a:rPr lang="en-US" altLang="en-US" sz="2400" baseline="-25000" dirty="0"/>
                  <a:t>2</a:t>
                </a:r>
                <a:r>
                  <a:rPr lang="en-US" altLang="en-US" sz="2400" dirty="0"/>
                  <a:t>O  </a:t>
                </a:r>
                <a:r>
                  <a:rPr lang="en-US" altLang="en-US" sz="2400" dirty="0">
                    <a:latin typeface="Calibri" panose="020F0502020204030204" pitchFamily="34" charset="0"/>
                    <a:cs typeface="Calibri" panose="020F0502020204030204" pitchFamily="34" charset="0"/>
                    <a:sym typeface="Wingdings" panose="05000000000000000000" pitchFamily="2" charset="2"/>
                  </a:rPr>
                  <a:t>↔</a:t>
                </a:r>
                <a:r>
                  <a:rPr lang="en-US" altLang="en-US" sz="2400" dirty="0"/>
                  <a:t>  NH</a:t>
                </a:r>
                <a:r>
                  <a:rPr lang="en-US" altLang="en-US" sz="2400" baseline="-25000" dirty="0"/>
                  <a:t>4</a:t>
                </a:r>
                <a:r>
                  <a:rPr lang="en-US" altLang="en-US" sz="2400" baseline="30000" dirty="0"/>
                  <a:t>+</a:t>
                </a:r>
                <a:r>
                  <a:rPr lang="en-US" altLang="en-US" sz="2400" dirty="0"/>
                  <a:t> +  OH</a:t>
                </a:r>
                <a:r>
                  <a:rPr lang="en-US" altLang="en-US" sz="2400" baseline="30000" dirty="0"/>
                  <a:t>-</a:t>
                </a:r>
              </a:p>
              <a:p>
                <a:pPr marL="609600" indent="-609600" algn="ctr" eaLnBrk="0" fontAlgn="base" hangingPunct="0">
                  <a:spcBef>
                    <a:spcPct val="20000"/>
                  </a:spcBef>
                  <a:spcAft>
                    <a:spcPct val="0"/>
                  </a:spcAft>
                  <a:buClrTx/>
                  <a:defRPr/>
                </a:pPr>
                <a:br>
                  <a:rPr lang="en-US" altLang="en-US" sz="2400" baseline="30000" dirty="0"/>
                </a:br>
                <a:endParaRPr lang="en-US" altLang="en-US" sz="2400" baseline="30000" dirty="0"/>
              </a:p>
              <a:p>
                <a:pPr marL="609600" indent="-609600" algn="ctr" eaLnBrk="0" fontAlgn="base" hangingPunct="0">
                  <a:spcBef>
                    <a:spcPct val="20000"/>
                  </a:spcBef>
                  <a:spcAft>
                    <a:spcPct val="0"/>
                  </a:spcAft>
                  <a:buClrTx/>
                  <a:defRPr/>
                </a:pPr>
                <a14:m>
                  <m:oMathPara xmlns:m="http://schemas.openxmlformats.org/officeDocument/2006/math">
                    <m:oMathParaPr>
                      <m:jc m:val="left"/>
                    </m:oMathParaPr>
                    <m:oMath xmlns:m="http://schemas.openxmlformats.org/officeDocument/2006/math">
                      <m:r>
                        <a:rPr lang="en-US" sz="2400" b="1" i="1">
                          <a:latin typeface="Cambria Math" panose="02040503050406030204" pitchFamily="18" charset="0"/>
                        </a:rPr>
                        <m:t>𝑲</m:t>
                      </m:r>
                      <m:r>
                        <a:rPr lang="en-US" sz="2400" b="1" i="1" smtClean="0">
                          <a:latin typeface="Cambria Math" panose="02040503050406030204" pitchFamily="18" charset="0"/>
                        </a:rPr>
                        <m:t>𝒃</m:t>
                      </m:r>
                      <m:r>
                        <a:rPr lang="en-US" sz="2400" b="1" i="1">
                          <a:latin typeface="Cambria Math" panose="02040503050406030204" pitchFamily="18" charset="0"/>
                        </a:rPr>
                        <m:t>= </m:t>
                      </m:r>
                      <m:f>
                        <m:fPr>
                          <m:ctrlPr>
                            <a:rPr lang="en-US" sz="2400" b="1" i="1">
                              <a:latin typeface="Cambria Math" panose="02040503050406030204" pitchFamily="18" charset="0"/>
                            </a:rPr>
                          </m:ctrlPr>
                        </m:fPr>
                        <m:num>
                          <m:r>
                            <a:rPr lang="en-US" sz="2400" b="1" i="1" smtClean="0">
                              <a:latin typeface="Cambria Math" panose="02040503050406030204" pitchFamily="18" charset="0"/>
                            </a:rPr>
                            <m:t>[</m:t>
                          </m:r>
                          <m:sSubSup>
                            <m:sSubSupPr>
                              <m:ctrlPr>
                                <a:rPr lang="en-US" sz="2400" b="1" i="1" smtClean="0">
                                  <a:latin typeface="Cambria Math" panose="02040503050406030204" pitchFamily="18" charset="0"/>
                                </a:rPr>
                              </m:ctrlPr>
                            </m:sSubSupPr>
                            <m:e>
                              <m:r>
                                <a:rPr lang="en-US" sz="2400" b="1" i="1" smtClean="0">
                                  <a:latin typeface="Cambria Math" panose="02040503050406030204" pitchFamily="18" charset="0"/>
                                </a:rPr>
                                <m:t>𝑵𝑯</m:t>
                              </m:r>
                            </m:e>
                            <m:sub>
                              <m:r>
                                <a:rPr lang="en-US" sz="2400" b="1" i="1" smtClean="0">
                                  <a:latin typeface="Cambria Math" panose="02040503050406030204" pitchFamily="18" charset="0"/>
                                </a:rPr>
                                <m:t>𝟒</m:t>
                              </m:r>
                            </m:sub>
                            <m:sup>
                              <m:r>
                                <a:rPr lang="en-US" sz="2400" b="1" i="1" smtClean="0">
                                  <a:latin typeface="Cambria Math" panose="02040503050406030204" pitchFamily="18" charset="0"/>
                                </a:rPr>
                                <m:t>+</m:t>
                              </m:r>
                            </m:sup>
                          </m:sSubSup>
                          <m:r>
                            <a:rPr lang="en-US" sz="2400" b="1" i="1" smtClean="0">
                              <a:latin typeface="Cambria Math" panose="02040503050406030204" pitchFamily="18" charset="0"/>
                            </a:rPr>
                            <m:t>] </m:t>
                          </m:r>
                          <m:r>
                            <a:rPr lang="en-US" sz="2400" b="1" i="1">
                              <a:latin typeface="Cambria Math" panose="02040503050406030204" pitchFamily="18" charset="0"/>
                            </a:rPr>
                            <m:t>[</m:t>
                          </m:r>
                          <m:sSup>
                            <m:sSupPr>
                              <m:ctrlPr>
                                <a:rPr lang="en-US" sz="2400" b="1" i="1">
                                  <a:latin typeface="Cambria Math" panose="02040503050406030204" pitchFamily="18" charset="0"/>
                                </a:rPr>
                              </m:ctrlPr>
                            </m:sSupPr>
                            <m:e>
                              <m:r>
                                <a:rPr lang="en-US" sz="2400" b="1" i="1">
                                  <a:latin typeface="Cambria Math" panose="02040503050406030204" pitchFamily="18" charset="0"/>
                                </a:rPr>
                                <m:t>𝑶</m:t>
                              </m:r>
                              <m:r>
                                <a:rPr lang="en-US" sz="2400" b="1" i="1" smtClean="0">
                                  <a:latin typeface="Cambria Math" panose="02040503050406030204" pitchFamily="18" charset="0"/>
                                </a:rPr>
                                <m:t>𝑯</m:t>
                              </m:r>
                            </m:e>
                            <m:sup>
                              <m:r>
                                <a:rPr lang="en-US" sz="2400" b="1" i="1">
                                  <a:latin typeface="Cambria Math" panose="02040503050406030204" pitchFamily="18" charset="0"/>
                                </a:rPr>
                                <m:t>−</m:t>
                              </m:r>
                            </m:sup>
                          </m:sSup>
                          <m:r>
                            <a:rPr lang="en-US" sz="2400" b="1" i="1">
                              <a:latin typeface="Cambria Math" panose="02040503050406030204" pitchFamily="18" charset="0"/>
                            </a:rPr>
                            <m:t>]</m:t>
                          </m:r>
                        </m:num>
                        <m:den>
                          <m:r>
                            <a:rPr lang="en-US" sz="2400" b="1" i="1">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𝑵𝑯</m:t>
                              </m:r>
                            </m:e>
                            <m:sub>
                              <m:r>
                                <a:rPr lang="en-US" sz="2400" b="1" i="1" smtClean="0">
                                  <a:latin typeface="Cambria Math" panose="02040503050406030204" pitchFamily="18" charset="0"/>
                                </a:rPr>
                                <m:t>𝟑</m:t>
                              </m:r>
                            </m:sub>
                          </m:sSub>
                          <m:r>
                            <a:rPr lang="en-US" sz="2400" b="1" i="1">
                              <a:latin typeface="Cambria Math" panose="02040503050406030204" pitchFamily="18" charset="0"/>
                            </a:rPr>
                            <m:t>]</m:t>
                          </m:r>
                        </m:den>
                      </m:f>
                    </m:oMath>
                  </m:oMathPara>
                </a14:m>
                <a:endParaRPr lang="en-US" altLang="en-US" sz="2400" baseline="30000" dirty="0"/>
              </a:p>
              <a:p>
                <a:pPr marL="609600" lvl="0" indent="-609600" algn="ctr" eaLnBrk="0" fontAlgn="base" hangingPunct="0">
                  <a:spcBef>
                    <a:spcPct val="20000"/>
                  </a:spcBef>
                  <a:spcAft>
                    <a:spcPct val="0"/>
                  </a:spcAft>
                  <a:buClrTx/>
                  <a:defRPr/>
                </a:pPr>
                <a:endParaRPr lang="en-US" altLang="en-US" sz="1200" dirty="0"/>
              </a:p>
              <a:p>
                <a:pPr marL="609600" indent="-609600" algn="ctr" eaLnBrk="0" fontAlgn="base" hangingPunct="0">
                  <a:spcBef>
                    <a:spcPct val="20000"/>
                  </a:spcBef>
                  <a:spcAft>
                    <a:spcPct val="0"/>
                  </a:spcAft>
                  <a:buClrTx/>
                  <a:defRPr/>
                </a:pPr>
                <a:endParaRPr lang="en-US" altLang="en-US" sz="2400" dirty="0">
                  <a:sym typeface="Wingdings" panose="05000000000000000000" pitchFamily="2" charset="2"/>
                </a:endParaRPr>
              </a:p>
              <a:p>
                <a:pPr marL="609600" indent="-609600" algn="ctr" eaLnBrk="0" fontAlgn="base" hangingPunct="0">
                  <a:spcBef>
                    <a:spcPct val="20000"/>
                  </a:spcBef>
                  <a:spcAft>
                    <a:spcPct val="0"/>
                  </a:spcAft>
                  <a:buClrTx/>
                  <a:defRPr/>
                </a:pPr>
                <a:r>
                  <a:rPr lang="pt-BR" altLang="en-US" sz="3200" b="1" dirty="0"/>
                  <a:t>x  =  4.2 x 10</a:t>
                </a:r>
                <a:r>
                  <a:rPr lang="pt-BR" altLang="en-US" sz="3200" b="1" baseline="30000" dirty="0"/>
                  <a:t>-4</a:t>
                </a:r>
                <a:r>
                  <a:rPr lang="pt-BR" altLang="en-US" sz="3200" b="1" dirty="0"/>
                  <a:t> </a:t>
                </a:r>
              </a:p>
            </p:txBody>
          </p:sp>
        </mc:Choice>
        <mc:Fallback xmlns="">
          <p:sp>
            <p:nvSpPr>
              <p:cNvPr id="2" name="Rectangle 1"/>
              <p:cNvSpPr>
                <a:spLocks noRot="1" noChangeAspect="1" noMove="1" noResize="1" noEditPoints="1" noAdjustHandles="1" noChangeArrowheads="1" noChangeShapeType="1" noTextEdit="1"/>
              </p:cNvSpPr>
              <p:nvPr/>
            </p:nvSpPr>
            <p:spPr>
              <a:xfrm>
                <a:off x="264121" y="787201"/>
                <a:ext cx="8292663" cy="3509038"/>
              </a:xfrm>
              <a:prstGeom prst="rect">
                <a:avLst/>
              </a:prstGeom>
              <a:blipFill>
                <a:blip r:embed="rId3"/>
                <a:stretch>
                  <a:fillRect l="-1027" t="-1038" b="-4498"/>
                </a:stretch>
              </a:blipFill>
              <a:ln>
                <a:solidFill>
                  <a:schemeClr val="bg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4722686" y="1998365"/>
                <a:ext cx="3428835" cy="93897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1.8 </m:t>
                      </m:r>
                      <m:r>
                        <a:rPr lang="en-US" sz="2800" b="0" i="1" smtClean="0">
                          <a:latin typeface="Cambria Math" panose="02040503050406030204" pitchFamily="18" charset="0"/>
                        </a:rPr>
                        <m:t>𝑥</m:t>
                      </m:r>
                      <m:r>
                        <a:rPr lang="en-US" sz="2800" b="0" i="1" smtClean="0">
                          <a:latin typeface="Cambria Math" panose="02040503050406030204" pitchFamily="18" charset="0"/>
                        </a:rPr>
                        <m:t>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10</m:t>
                          </m:r>
                        </m:e>
                        <m:sup>
                          <m:r>
                            <a:rPr lang="en-US" sz="2800" b="0" i="1" smtClean="0">
                              <a:latin typeface="Cambria Math" panose="02040503050406030204" pitchFamily="18" charset="0"/>
                            </a:rPr>
                            <m:t>−5</m:t>
                          </m:r>
                        </m:sup>
                      </m:sSup>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𝑥</m:t>
                              </m:r>
                            </m:e>
                          </m:d>
                          <m:r>
                            <a:rPr lang="en-US" sz="2800" b="0" i="1" smtClean="0">
                              <a:latin typeface="Cambria Math" panose="02040503050406030204" pitchFamily="18" charset="0"/>
                            </a:rPr>
                            <m:t>[</m:t>
                          </m:r>
                          <m:r>
                            <a:rPr lang="en-US" sz="2800" b="0" i="1" smtClean="0">
                              <a:latin typeface="Cambria Math" panose="02040503050406030204" pitchFamily="18" charset="0"/>
                            </a:rPr>
                            <m:t>𝑥</m:t>
                          </m:r>
                          <m:r>
                            <a:rPr lang="en-US" sz="2800" b="0" i="1" smtClean="0">
                              <a:latin typeface="Cambria Math" panose="02040503050406030204" pitchFamily="18" charset="0"/>
                            </a:rPr>
                            <m:t>]</m:t>
                          </m:r>
                        </m:num>
                        <m:den>
                          <m:r>
                            <a:rPr lang="en-US" sz="2800" b="0" i="1" smtClean="0">
                              <a:latin typeface="Cambria Math" panose="02040503050406030204" pitchFamily="18" charset="0"/>
                            </a:rPr>
                            <m:t>0.010</m:t>
                          </m:r>
                        </m:den>
                      </m:f>
                    </m:oMath>
                  </m:oMathPara>
                </a14:m>
                <a:endParaRPr lang="en-US" sz="2800" dirty="0"/>
              </a:p>
            </p:txBody>
          </p:sp>
        </mc:Choice>
        <mc:Fallback xmlns="">
          <p:sp>
            <p:nvSpPr>
              <p:cNvPr id="7" name="TextBox 6"/>
              <p:cNvSpPr txBox="1">
                <a:spLocks noRot="1" noChangeAspect="1" noMove="1" noResize="1" noEditPoints="1" noAdjustHandles="1" noChangeArrowheads="1" noChangeShapeType="1" noTextEdit="1"/>
              </p:cNvSpPr>
              <p:nvPr/>
            </p:nvSpPr>
            <p:spPr>
              <a:xfrm>
                <a:off x="4722686" y="1998365"/>
                <a:ext cx="3428835" cy="93897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077129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p:sp>
        <p:nvSpPr>
          <p:cNvPr id="2" name="Rectangle 1"/>
          <p:cNvSpPr/>
          <p:nvPr/>
        </p:nvSpPr>
        <p:spPr>
          <a:xfrm>
            <a:off x="386951" y="733102"/>
            <a:ext cx="8292663" cy="904863"/>
          </a:xfrm>
          <a:prstGeom prst="rect">
            <a:avLst/>
          </a:prstGeom>
          <a:solidFill>
            <a:schemeClr val="bg1"/>
          </a:solidFill>
          <a:ln>
            <a:solidFill>
              <a:schemeClr val="bg1"/>
            </a:solidFill>
          </a:ln>
        </p:spPr>
        <p:txBody>
          <a:bodyPr wrap="square">
            <a:spAutoFit/>
          </a:bodyPr>
          <a:lstStyle/>
          <a:p>
            <a:pPr marL="609600" indent="-609600" eaLnBrk="0" fontAlgn="base" hangingPunct="0">
              <a:spcBef>
                <a:spcPct val="20000"/>
              </a:spcBef>
              <a:spcAft>
                <a:spcPct val="0"/>
              </a:spcAft>
              <a:buClrTx/>
              <a:defRPr/>
            </a:pPr>
            <a:r>
              <a:rPr lang="en-US" altLang="en-US" sz="2400" b="1" dirty="0"/>
              <a:t>You have 0.010 M NH</a:t>
            </a:r>
            <a:r>
              <a:rPr lang="en-US" altLang="en-US" sz="2400" b="1" baseline="-25000" dirty="0"/>
              <a:t>3</a:t>
            </a:r>
            <a:r>
              <a:rPr lang="en-US" altLang="en-US" sz="2400" b="1" dirty="0"/>
              <a:t>. Calculate the </a:t>
            </a:r>
            <a:r>
              <a:rPr lang="en-US" altLang="en-US" sz="2400" b="1" dirty="0" err="1"/>
              <a:t>pH.</a:t>
            </a:r>
            <a:r>
              <a:rPr lang="en-US" altLang="en-US" sz="2400" b="1" dirty="0"/>
              <a:t> K</a:t>
            </a:r>
            <a:r>
              <a:rPr lang="en-US" altLang="en-US" sz="2400" b="1" baseline="-25000" dirty="0"/>
              <a:t>b</a:t>
            </a:r>
            <a:r>
              <a:rPr lang="en-US" altLang="en-US" sz="2400" b="1" dirty="0"/>
              <a:t> = 1.8 x 10</a:t>
            </a:r>
            <a:r>
              <a:rPr lang="en-US" altLang="en-US" sz="2400" b="1" baseline="30000" dirty="0"/>
              <a:t>-5</a:t>
            </a:r>
          </a:p>
          <a:p>
            <a:pPr marL="609600" indent="-609600" algn="ctr" eaLnBrk="0" fontAlgn="base" hangingPunct="0">
              <a:spcBef>
                <a:spcPct val="20000"/>
              </a:spcBef>
              <a:spcAft>
                <a:spcPct val="0"/>
              </a:spcAft>
              <a:buClrTx/>
              <a:defRPr/>
            </a:pPr>
            <a:r>
              <a:rPr lang="en-US" altLang="en-US" sz="2400" dirty="0"/>
              <a:t> 	NH</a:t>
            </a:r>
            <a:r>
              <a:rPr lang="en-US" altLang="en-US" sz="2400" baseline="-25000" dirty="0"/>
              <a:t>3</a:t>
            </a:r>
            <a:r>
              <a:rPr lang="en-US" altLang="en-US" sz="2400" dirty="0"/>
              <a:t> + H</a:t>
            </a:r>
            <a:r>
              <a:rPr lang="en-US" altLang="en-US" sz="2400" baseline="-25000" dirty="0"/>
              <a:t>2</a:t>
            </a:r>
            <a:r>
              <a:rPr lang="en-US" altLang="en-US" sz="2400" dirty="0"/>
              <a:t>O  </a:t>
            </a:r>
            <a:r>
              <a:rPr lang="en-US" altLang="en-US" sz="2400" dirty="0">
                <a:latin typeface="Calibri" panose="020F0502020204030204" pitchFamily="34" charset="0"/>
                <a:cs typeface="Calibri" panose="020F0502020204030204" pitchFamily="34" charset="0"/>
                <a:sym typeface="Wingdings" panose="05000000000000000000" pitchFamily="2" charset="2"/>
              </a:rPr>
              <a:t>↔</a:t>
            </a:r>
            <a:r>
              <a:rPr lang="en-US" altLang="en-US" sz="2400" dirty="0"/>
              <a:t>  NH</a:t>
            </a:r>
            <a:r>
              <a:rPr lang="en-US" altLang="en-US" sz="2400" baseline="-25000" dirty="0"/>
              <a:t>4</a:t>
            </a:r>
            <a:r>
              <a:rPr lang="en-US" altLang="en-US" sz="2400" baseline="30000" dirty="0"/>
              <a:t>+</a:t>
            </a:r>
            <a:r>
              <a:rPr lang="en-US" altLang="en-US" sz="2400" dirty="0"/>
              <a:t> +  OH</a:t>
            </a:r>
            <a:r>
              <a:rPr lang="en-US" altLang="en-US" sz="2400" baseline="30000" dirty="0"/>
              <a:t>-</a:t>
            </a:r>
          </a:p>
        </p:txBody>
      </p:sp>
      <p:graphicFrame>
        <p:nvGraphicFramePr>
          <p:cNvPr id="5" name="Table 4"/>
          <p:cNvGraphicFramePr>
            <a:graphicFrameLocks noGrp="1"/>
          </p:cNvGraphicFramePr>
          <p:nvPr>
            <p:extLst>
              <p:ext uri="{D42A27DB-BD31-4B8C-83A1-F6EECF244321}">
                <p14:modId xmlns:p14="http://schemas.microsoft.com/office/powerpoint/2010/main" val="1587639707"/>
              </p:ext>
            </p:extLst>
          </p:nvPr>
        </p:nvGraphicFramePr>
        <p:xfrm>
          <a:off x="396841" y="1886309"/>
          <a:ext cx="6865260" cy="2840592"/>
        </p:xfrm>
        <a:graphic>
          <a:graphicData uri="http://schemas.openxmlformats.org/drawingml/2006/table">
            <a:tbl>
              <a:tblPr firstRow="1" bandRow="1">
                <a:tableStyleId>{9E732CC0-120B-4FA6-BE68-D85E119D773C}</a:tableStyleId>
              </a:tblPr>
              <a:tblGrid>
                <a:gridCol w="1716315">
                  <a:extLst>
                    <a:ext uri="{9D8B030D-6E8A-4147-A177-3AD203B41FA5}">
                      <a16:colId xmlns:a16="http://schemas.microsoft.com/office/drawing/2014/main" val="2566162489"/>
                    </a:ext>
                  </a:extLst>
                </a:gridCol>
                <a:gridCol w="1716315">
                  <a:extLst>
                    <a:ext uri="{9D8B030D-6E8A-4147-A177-3AD203B41FA5}">
                      <a16:colId xmlns:a16="http://schemas.microsoft.com/office/drawing/2014/main" val="643586482"/>
                    </a:ext>
                  </a:extLst>
                </a:gridCol>
                <a:gridCol w="1716315">
                  <a:extLst>
                    <a:ext uri="{9D8B030D-6E8A-4147-A177-3AD203B41FA5}">
                      <a16:colId xmlns:a16="http://schemas.microsoft.com/office/drawing/2014/main" val="3129263908"/>
                    </a:ext>
                  </a:extLst>
                </a:gridCol>
                <a:gridCol w="1716315">
                  <a:extLst>
                    <a:ext uri="{9D8B030D-6E8A-4147-A177-3AD203B41FA5}">
                      <a16:colId xmlns:a16="http://schemas.microsoft.com/office/drawing/2014/main" val="1649409173"/>
                    </a:ext>
                  </a:extLst>
                </a:gridCol>
              </a:tblGrid>
              <a:tr h="473432">
                <a:tc>
                  <a:txBody>
                    <a:bodyPr/>
                    <a:lstStyle/>
                    <a:p>
                      <a:pPr algn="ctr"/>
                      <a:r>
                        <a:rPr lang="en-US" sz="2000" b="1" dirty="0"/>
                        <a:t>Reaction</a:t>
                      </a:r>
                    </a:p>
                  </a:txBody>
                  <a:tcPr anchor="ctr">
                    <a:solidFill>
                      <a:schemeClr val="accent1">
                        <a:lumMod val="20000"/>
                        <a:lumOff val="80000"/>
                      </a:schemeClr>
                    </a:solidFill>
                  </a:tcPr>
                </a:tc>
                <a:tc>
                  <a:txBody>
                    <a:bodyPr/>
                    <a:lstStyle/>
                    <a:p>
                      <a:pPr algn="ctr"/>
                      <a:r>
                        <a:rPr lang="en-US" sz="2000" b="1" dirty="0"/>
                        <a:t>[</a:t>
                      </a:r>
                      <a:r>
                        <a:rPr lang="en-US" altLang="en-US" sz="2000" b="1" dirty="0"/>
                        <a:t>NH</a:t>
                      </a:r>
                      <a:r>
                        <a:rPr lang="en-US" altLang="en-US" sz="2000" b="1" baseline="-25000" dirty="0"/>
                        <a:t>3</a:t>
                      </a:r>
                      <a:r>
                        <a:rPr lang="en-US" sz="2000" b="1" dirty="0"/>
                        <a:t>]</a:t>
                      </a:r>
                    </a:p>
                  </a:txBody>
                  <a:tcPr anchor="ctr">
                    <a:solidFill>
                      <a:schemeClr val="accent1">
                        <a:lumMod val="20000"/>
                        <a:lumOff val="80000"/>
                      </a:schemeClr>
                    </a:solidFill>
                  </a:tcPr>
                </a:tc>
                <a:tc>
                  <a:txBody>
                    <a:bodyPr/>
                    <a:lstStyle/>
                    <a:p>
                      <a:pPr algn="ctr"/>
                      <a:r>
                        <a:rPr lang="en-US" sz="2000" b="1" dirty="0"/>
                        <a:t>[</a:t>
                      </a:r>
                      <a:r>
                        <a:rPr lang="en-US" altLang="en-US" sz="2000" b="1" dirty="0"/>
                        <a:t>NH</a:t>
                      </a:r>
                      <a:r>
                        <a:rPr lang="en-US" altLang="en-US" sz="2000" b="1" baseline="-25000" dirty="0"/>
                        <a:t>4</a:t>
                      </a:r>
                      <a:r>
                        <a:rPr lang="en-US" altLang="en-US" sz="2000" b="1" baseline="30000" dirty="0"/>
                        <a:t>+</a:t>
                      </a:r>
                      <a:r>
                        <a:rPr lang="en-US" sz="20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000" b="1" dirty="0"/>
                        <a:t>[</a:t>
                      </a:r>
                      <a:r>
                        <a:rPr lang="en-US" altLang="en-US" sz="2000" b="1" dirty="0"/>
                        <a:t>OH</a:t>
                      </a:r>
                      <a:r>
                        <a:rPr lang="en-US" altLang="en-US" sz="2000" b="1" baseline="30000" dirty="0"/>
                        <a:t>-</a:t>
                      </a:r>
                      <a:r>
                        <a:rPr lang="en-US" sz="2000" b="1" dirty="0"/>
                        <a:t>]</a:t>
                      </a:r>
                    </a:p>
                  </a:txBody>
                  <a:tcPr anchor="ctr">
                    <a:solidFill>
                      <a:schemeClr val="accent1">
                        <a:lumMod val="20000"/>
                        <a:lumOff val="80000"/>
                      </a:schemeClr>
                    </a:solidFill>
                  </a:tcPr>
                </a:tc>
                <a:extLst>
                  <a:ext uri="{0D108BD9-81ED-4DB2-BD59-A6C34878D82A}">
                    <a16:rowId xmlns:a16="http://schemas.microsoft.com/office/drawing/2014/main" val="341491685"/>
                  </a:ext>
                </a:extLst>
              </a:tr>
              <a:tr h="473432">
                <a:tc>
                  <a:txBody>
                    <a:bodyPr/>
                    <a:lstStyle/>
                    <a:p>
                      <a:pPr algn="ctr"/>
                      <a:r>
                        <a:rPr lang="en-US" sz="2000" b="1" dirty="0"/>
                        <a:t>I</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758101855"/>
                  </a:ext>
                </a:extLst>
              </a:tr>
              <a:tr h="473432">
                <a:tc>
                  <a:txBody>
                    <a:bodyPr/>
                    <a:lstStyle/>
                    <a:p>
                      <a:pPr algn="ctr"/>
                      <a:r>
                        <a:rPr lang="en-US" sz="2000" b="1" dirty="0"/>
                        <a:t>C</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159249212"/>
                  </a:ext>
                </a:extLst>
              </a:tr>
              <a:tr h="473432">
                <a:tc>
                  <a:txBody>
                    <a:bodyPr/>
                    <a:lstStyle/>
                    <a:p>
                      <a:pPr algn="ctr"/>
                      <a:r>
                        <a:rPr lang="en-US" sz="2000" b="1" dirty="0"/>
                        <a:t>E</a:t>
                      </a:r>
                    </a:p>
                  </a:txBody>
                  <a:tcPr>
                    <a:solidFill>
                      <a:schemeClr val="bg1"/>
                    </a:solidFill>
                  </a:tcPr>
                </a:tc>
                <a:tc>
                  <a:txBody>
                    <a:bodyPr/>
                    <a:lstStyle/>
                    <a:p>
                      <a:pPr algn="ctr"/>
                      <a:endParaRPr lang="en-US" sz="2000" b="1"/>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554628484"/>
                  </a:ext>
                </a:extLst>
              </a:tr>
              <a:tr h="473432">
                <a:tc>
                  <a:txBody>
                    <a:bodyPr/>
                    <a:lstStyle/>
                    <a:p>
                      <a:pPr algn="ctr"/>
                      <a:r>
                        <a:rPr lang="en-US" sz="2000" b="1" dirty="0"/>
                        <a:t>5%</a:t>
                      </a:r>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1659076540"/>
                  </a:ext>
                </a:extLst>
              </a:tr>
              <a:tr h="473432">
                <a:tc>
                  <a:txBody>
                    <a:bodyPr/>
                    <a:lstStyle/>
                    <a:p>
                      <a:pPr algn="ctr"/>
                      <a:r>
                        <a:rPr lang="en-US" sz="2000" b="1" dirty="0"/>
                        <a:t>Answer</a:t>
                      </a:r>
                    </a:p>
                  </a:txBody>
                  <a:tcPr>
                    <a:solidFill>
                      <a:schemeClr val="bg1"/>
                    </a:solidFill>
                  </a:tcPr>
                </a:tc>
                <a:tc>
                  <a:txBody>
                    <a:bodyPr/>
                    <a:lstStyle/>
                    <a:p>
                      <a:pPr algn="ctr"/>
                      <a:endParaRPr lang="en-US" sz="2000" b="1"/>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pt-BR" altLang="en-US" sz="2000" b="1" i="0" u="none" strike="noStrike" cap="none" dirty="0">
                        <a:solidFill>
                          <a:srgbClr val="000000"/>
                        </a:solidFill>
                        <a:latin typeface="Arial"/>
                        <a:ea typeface="Arial"/>
                        <a:cs typeface="Arial"/>
                        <a:sym typeface="Arial"/>
                      </a:endParaRPr>
                    </a:p>
                  </a:txBody>
                  <a:tcPr>
                    <a:solidFill>
                      <a:schemeClr val="bg1"/>
                    </a:solidFill>
                  </a:tcPr>
                </a:tc>
                <a:tc>
                  <a:txBody>
                    <a:bodyPr/>
                    <a:lstStyle/>
                    <a:p>
                      <a:pPr algn="ctr"/>
                      <a:endParaRPr lang="en-US" sz="2000" b="1" dirty="0"/>
                    </a:p>
                  </a:txBody>
                  <a:tcPr>
                    <a:solidFill>
                      <a:schemeClr val="bg1"/>
                    </a:solidFill>
                  </a:tcPr>
                </a:tc>
                <a:extLst>
                  <a:ext uri="{0D108BD9-81ED-4DB2-BD59-A6C34878D82A}">
                    <a16:rowId xmlns:a16="http://schemas.microsoft.com/office/drawing/2014/main" val="4101824791"/>
                  </a:ext>
                </a:extLst>
              </a:tr>
            </a:tbl>
          </a:graphicData>
        </a:graphic>
      </p:graphicFrame>
      <p:sp>
        <p:nvSpPr>
          <p:cNvPr id="6" name="TextBox 5"/>
          <p:cNvSpPr txBox="1"/>
          <p:nvPr/>
        </p:nvSpPr>
        <p:spPr>
          <a:xfrm>
            <a:off x="2205122" y="2392133"/>
            <a:ext cx="1418896" cy="461665"/>
          </a:xfrm>
          <a:prstGeom prst="rect">
            <a:avLst/>
          </a:prstGeom>
          <a:noFill/>
        </p:spPr>
        <p:txBody>
          <a:bodyPr wrap="square" rtlCol="0">
            <a:spAutoFit/>
          </a:bodyPr>
          <a:lstStyle/>
          <a:p>
            <a:pPr algn="ctr"/>
            <a:r>
              <a:rPr lang="en-US" sz="2400" b="1" dirty="0"/>
              <a:t>0.010</a:t>
            </a:r>
          </a:p>
        </p:txBody>
      </p:sp>
      <p:sp>
        <p:nvSpPr>
          <p:cNvPr id="7" name="TextBox 6"/>
          <p:cNvSpPr txBox="1"/>
          <p:nvPr/>
        </p:nvSpPr>
        <p:spPr>
          <a:xfrm>
            <a:off x="4009008" y="2392133"/>
            <a:ext cx="1418896" cy="461665"/>
          </a:xfrm>
          <a:prstGeom prst="rect">
            <a:avLst/>
          </a:prstGeom>
          <a:noFill/>
        </p:spPr>
        <p:txBody>
          <a:bodyPr wrap="square" rtlCol="0">
            <a:spAutoFit/>
          </a:bodyPr>
          <a:lstStyle/>
          <a:p>
            <a:pPr algn="ctr"/>
            <a:r>
              <a:rPr lang="en-US" sz="2400" b="1" dirty="0"/>
              <a:t>0.00</a:t>
            </a:r>
          </a:p>
        </p:txBody>
      </p:sp>
      <p:sp>
        <p:nvSpPr>
          <p:cNvPr id="8" name="TextBox 7"/>
          <p:cNvSpPr txBox="1"/>
          <p:nvPr/>
        </p:nvSpPr>
        <p:spPr>
          <a:xfrm>
            <a:off x="5635554" y="2392133"/>
            <a:ext cx="1418896" cy="461665"/>
          </a:xfrm>
          <a:prstGeom prst="rect">
            <a:avLst/>
          </a:prstGeom>
          <a:noFill/>
        </p:spPr>
        <p:txBody>
          <a:bodyPr wrap="square" rtlCol="0">
            <a:spAutoFit/>
          </a:bodyPr>
          <a:lstStyle/>
          <a:p>
            <a:pPr algn="ctr"/>
            <a:r>
              <a:rPr lang="en-US" sz="2400" b="1" dirty="0"/>
              <a:t>0.00</a:t>
            </a:r>
          </a:p>
        </p:txBody>
      </p:sp>
      <p:sp>
        <p:nvSpPr>
          <p:cNvPr id="9" name="TextBox 8"/>
          <p:cNvSpPr txBox="1"/>
          <p:nvPr/>
        </p:nvSpPr>
        <p:spPr>
          <a:xfrm>
            <a:off x="2238015" y="2897957"/>
            <a:ext cx="1418896" cy="461665"/>
          </a:xfrm>
          <a:prstGeom prst="rect">
            <a:avLst/>
          </a:prstGeom>
          <a:noFill/>
        </p:spPr>
        <p:txBody>
          <a:bodyPr wrap="square" rtlCol="0">
            <a:spAutoFit/>
          </a:bodyPr>
          <a:lstStyle/>
          <a:p>
            <a:pPr algn="ctr"/>
            <a:r>
              <a:rPr lang="en-US" sz="2400" b="1" dirty="0"/>
              <a:t>-x</a:t>
            </a:r>
          </a:p>
        </p:txBody>
      </p:sp>
      <p:sp>
        <p:nvSpPr>
          <p:cNvPr id="10" name="TextBox 9"/>
          <p:cNvSpPr txBox="1"/>
          <p:nvPr/>
        </p:nvSpPr>
        <p:spPr>
          <a:xfrm>
            <a:off x="3914415" y="2897957"/>
            <a:ext cx="1418896" cy="461665"/>
          </a:xfrm>
          <a:prstGeom prst="rect">
            <a:avLst/>
          </a:prstGeom>
          <a:noFill/>
        </p:spPr>
        <p:txBody>
          <a:bodyPr wrap="square" rtlCol="0">
            <a:spAutoFit/>
          </a:bodyPr>
          <a:lstStyle/>
          <a:p>
            <a:pPr algn="ctr"/>
            <a:r>
              <a:rPr lang="en-US" sz="2400" b="1" dirty="0"/>
              <a:t>+x</a:t>
            </a:r>
          </a:p>
        </p:txBody>
      </p:sp>
      <p:sp>
        <p:nvSpPr>
          <p:cNvPr id="11" name="TextBox 10"/>
          <p:cNvSpPr txBox="1"/>
          <p:nvPr/>
        </p:nvSpPr>
        <p:spPr>
          <a:xfrm>
            <a:off x="5758981" y="2897957"/>
            <a:ext cx="1418896" cy="461665"/>
          </a:xfrm>
          <a:prstGeom prst="rect">
            <a:avLst/>
          </a:prstGeom>
          <a:noFill/>
        </p:spPr>
        <p:txBody>
          <a:bodyPr wrap="square" rtlCol="0">
            <a:spAutoFit/>
          </a:bodyPr>
          <a:lstStyle/>
          <a:p>
            <a:pPr algn="ctr"/>
            <a:r>
              <a:rPr lang="en-US" sz="2400" b="1" dirty="0"/>
              <a:t>+x</a:t>
            </a:r>
          </a:p>
        </p:txBody>
      </p:sp>
      <p:sp>
        <p:nvSpPr>
          <p:cNvPr id="12" name="TextBox 11"/>
          <p:cNvSpPr txBox="1"/>
          <p:nvPr/>
        </p:nvSpPr>
        <p:spPr>
          <a:xfrm>
            <a:off x="2238015" y="3359462"/>
            <a:ext cx="1418896" cy="461665"/>
          </a:xfrm>
          <a:prstGeom prst="rect">
            <a:avLst/>
          </a:prstGeom>
          <a:noFill/>
        </p:spPr>
        <p:txBody>
          <a:bodyPr wrap="square" rtlCol="0">
            <a:spAutoFit/>
          </a:bodyPr>
          <a:lstStyle/>
          <a:p>
            <a:pPr algn="ctr"/>
            <a:r>
              <a:rPr lang="en-US" sz="2400" b="1" dirty="0"/>
              <a:t>0.010-x</a:t>
            </a:r>
          </a:p>
        </p:txBody>
      </p:sp>
      <p:sp>
        <p:nvSpPr>
          <p:cNvPr id="13" name="TextBox 12"/>
          <p:cNvSpPr txBox="1"/>
          <p:nvPr/>
        </p:nvSpPr>
        <p:spPr>
          <a:xfrm>
            <a:off x="3969261" y="3306605"/>
            <a:ext cx="1418896" cy="461665"/>
          </a:xfrm>
          <a:prstGeom prst="rect">
            <a:avLst/>
          </a:prstGeom>
          <a:noFill/>
        </p:spPr>
        <p:txBody>
          <a:bodyPr wrap="square" rtlCol="0">
            <a:spAutoFit/>
          </a:bodyPr>
          <a:lstStyle/>
          <a:p>
            <a:pPr algn="ctr"/>
            <a:r>
              <a:rPr lang="en-US" sz="2400" b="1" dirty="0"/>
              <a:t>x</a:t>
            </a:r>
          </a:p>
        </p:txBody>
      </p:sp>
      <p:sp>
        <p:nvSpPr>
          <p:cNvPr id="14" name="TextBox 13"/>
          <p:cNvSpPr txBox="1"/>
          <p:nvPr/>
        </p:nvSpPr>
        <p:spPr>
          <a:xfrm>
            <a:off x="5755589" y="3298067"/>
            <a:ext cx="1418896" cy="461665"/>
          </a:xfrm>
          <a:prstGeom prst="rect">
            <a:avLst/>
          </a:prstGeom>
          <a:noFill/>
        </p:spPr>
        <p:txBody>
          <a:bodyPr wrap="square" rtlCol="0">
            <a:spAutoFit/>
          </a:bodyPr>
          <a:lstStyle/>
          <a:p>
            <a:pPr algn="ctr"/>
            <a:r>
              <a:rPr lang="en-US" sz="2400" b="1" dirty="0"/>
              <a:t>x</a:t>
            </a:r>
          </a:p>
        </p:txBody>
      </p:sp>
      <p:sp>
        <p:nvSpPr>
          <p:cNvPr id="15" name="TextBox 14"/>
          <p:cNvSpPr txBox="1"/>
          <p:nvPr/>
        </p:nvSpPr>
        <p:spPr>
          <a:xfrm>
            <a:off x="2299715" y="3843126"/>
            <a:ext cx="1418896" cy="461665"/>
          </a:xfrm>
          <a:prstGeom prst="rect">
            <a:avLst/>
          </a:prstGeom>
          <a:noFill/>
        </p:spPr>
        <p:txBody>
          <a:bodyPr wrap="square" rtlCol="0">
            <a:spAutoFit/>
          </a:bodyPr>
          <a:lstStyle/>
          <a:p>
            <a:pPr algn="ctr"/>
            <a:r>
              <a:rPr lang="en-US" sz="2400" b="1" dirty="0"/>
              <a:t>0.010</a:t>
            </a:r>
          </a:p>
        </p:txBody>
      </p:sp>
      <p:sp>
        <p:nvSpPr>
          <p:cNvPr id="16" name="TextBox 15"/>
          <p:cNvSpPr txBox="1"/>
          <p:nvPr/>
        </p:nvSpPr>
        <p:spPr>
          <a:xfrm>
            <a:off x="5755589" y="4260396"/>
            <a:ext cx="1535442" cy="461665"/>
          </a:xfrm>
          <a:prstGeom prst="rect">
            <a:avLst/>
          </a:prstGeom>
          <a:noFill/>
        </p:spPr>
        <p:txBody>
          <a:bodyPr wrap="square" rtlCol="0">
            <a:spAutoFit/>
          </a:bodyPr>
          <a:lstStyle/>
          <a:p>
            <a:pPr algn="ctr"/>
            <a:r>
              <a:rPr lang="pt-BR" altLang="en-US" sz="2400" b="1" dirty="0"/>
              <a:t>4.2 x 10</a:t>
            </a:r>
            <a:r>
              <a:rPr lang="pt-BR" altLang="en-US" sz="2400" b="1" baseline="30000" dirty="0"/>
              <a:t>-4</a:t>
            </a:r>
            <a:r>
              <a:rPr lang="pt-BR" altLang="en-US" sz="2400" b="1" dirty="0"/>
              <a:t> </a:t>
            </a:r>
          </a:p>
        </p:txBody>
      </p:sp>
      <p:sp>
        <p:nvSpPr>
          <p:cNvPr id="17" name="TextBox 16"/>
          <p:cNvSpPr txBox="1"/>
          <p:nvPr/>
        </p:nvSpPr>
        <p:spPr>
          <a:xfrm>
            <a:off x="5755589" y="3795353"/>
            <a:ext cx="1418896" cy="461665"/>
          </a:xfrm>
          <a:prstGeom prst="rect">
            <a:avLst/>
          </a:prstGeom>
          <a:noFill/>
        </p:spPr>
        <p:txBody>
          <a:bodyPr wrap="square" rtlCol="0">
            <a:spAutoFit/>
          </a:bodyPr>
          <a:lstStyle/>
          <a:p>
            <a:pPr algn="ctr"/>
            <a:r>
              <a:rPr lang="en-US" sz="2400" b="1" dirty="0"/>
              <a:t>x</a:t>
            </a:r>
          </a:p>
        </p:txBody>
      </p:sp>
      <p:sp>
        <p:nvSpPr>
          <p:cNvPr id="18" name="TextBox 17"/>
          <p:cNvSpPr txBox="1"/>
          <p:nvPr/>
        </p:nvSpPr>
        <p:spPr>
          <a:xfrm>
            <a:off x="3969261" y="3820967"/>
            <a:ext cx="1418896" cy="461665"/>
          </a:xfrm>
          <a:prstGeom prst="rect">
            <a:avLst/>
          </a:prstGeom>
          <a:noFill/>
        </p:spPr>
        <p:txBody>
          <a:bodyPr wrap="square" rtlCol="0">
            <a:spAutoFit/>
          </a:bodyPr>
          <a:lstStyle/>
          <a:p>
            <a:pPr algn="ctr"/>
            <a:r>
              <a:rPr lang="en-US" sz="2400" b="1" dirty="0"/>
              <a:t>x</a:t>
            </a:r>
          </a:p>
        </p:txBody>
      </p:sp>
      <p:sp>
        <p:nvSpPr>
          <p:cNvPr id="19" name="TextBox 18"/>
          <p:cNvSpPr txBox="1"/>
          <p:nvPr/>
        </p:nvSpPr>
        <p:spPr>
          <a:xfrm>
            <a:off x="3969261" y="4243236"/>
            <a:ext cx="1561744" cy="461665"/>
          </a:xfrm>
          <a:prstGeom prst="rect">
            <a:avLst/>
          </a:prstGeom>
          <a:noFill/>
        </p:spPr>
        <p:txBody>
          <a:bodyPr wrap="square" rtlCol="0">
            <a:spAutoFit/>
          </a:bodyPr>
          <a:lstStyle/>
          <a:p>
            <a:pPr algn="ctr"/>
            <a:r>
              <a:rPr lang="pt-BR" altLang="en-US" sz="2400" b="1" dirty="0"/>
              <a:t>4.2 x 10</a:t>
            </a:r>
            <a:r>
              <a:rPr lang="pt-BR" altLang="en-US" sz="2400" b="1" baseline="30000" dirty="0"/>
              <a:t>-4</a:t>
            </a:r>
            <a:r>
              <a:rPr lang="pt-BR" altLang="en-US" sz="2400" b="1" dirty="0"/>
              <a:t> </a:t>
            </a:r>
          </a:p>
        </p:txBody>
      </p:sp>
      <p:sp>
        <p:nvSpPr>
          <p:cNvPr id="20" name="TextBox 19"/>
          <p:cNvSpPr txBox="1"/>
          <p:nvPr/>
        </p:nvSpPr>
        <p:spPr>
          <a:xfrm>
            <a:off x="2299715" y="4312059"/>
            <a:ext cx="1418896" cy="461665"/>
          </a:xfrm>
          <a:prstGeom prst="rect">
            <a:avLst/>
          </a:prstGeom>
          <a:noFill/>
        </p:spPr>
        <p:txBody>
          <a:bodyPr wrap="square" rtlCol="0">
            <a:spAutoFit/>
          </a:bodyPr>
          <a:lstStyle/>
          <a:p>
            <a:pPr algn="ctr"/>
            <a:r>
              <a:rPr lang="en-US" sz="2400" b="1" dirty="0"/>
              <a:t>0.010</a:t>
            </a:r>
          </a:p>
        </p:txBody>
      </p:sp>
    </p:spTree>
    <p:extLst>
      <p:ext uri="{BB962C8B-B14F-4D97-AF65-F5344CB8AC3E}">
        <p14:creationId xmlns:p14="http://schemas.microsoft.com/office/powerpoint/2010/main" val="55210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5"/>
          <p:cNvSpPr txBox="1">
            <a:spLocks noGrp="1"/>
          </p:cNvSpPr>
          <p:nvPr>
            <p:ph type="ctrTitle"/>
          </p:nvPr>
        </p:nvSpPr>
        <p:spPr>
          <a:xfrm>
            <a:off x="2701159" y="54100"/>
            <a:ext cx="6442841" cy="6790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Practice with Weak Acid/Bases</a:t>
            </a:r>
            <a:endParaRPr dirty="0"/>
          </a:p>
        </p:txBody>
      </p:sp>
      <p:sp>
        <p:nvSpPr>
          <p:cNvPr id="2" name="Rectangle 1"/>
          <p:cNvSpPr/>
          <p:nvPr/>
        </p:nvSpPr>
        <p:spPr>
          <a:xfrm>
            <a:off x="386951" y="733102"/>
            <a:ext cx="8377908" cy="3711785"/>
          </a:xfrm>
          <a:prstGeom prst="rect">
            <a:avLst/>
          </a:prstGeom>
          <a:solidFill>
            <a:schemeClr val="bg1"/>
          </a:solidFill>
          <a:ln>
            <a:solidFill>
              <a:schemeClr val="bg1"/>
            </a:solidFill>
          </a:ln>
        </p:spPr>
        <p:txBody>
          <a:bodyPr wrap="square">
            <a:spAutoFit/>
          </a:bodyPr>
          <a:lstStyle/>
          <a:p>
            <a:pPr marL="609600" indent="-609600" eaLnBrk="0" fontAlgn="base" hangingPunct="0">
              <a:spcBef>
                <a:spcPct val="20000"/>
              </a:spcBef>
              <a:spcAft>
                <a:spcPct val="0"/>
              </a:spcAft>
              <a:buClrTx/>
              <a:defRPr/>
            </a:pPr>
            <a:r>
              <a:rPr lang="en-US" altLang="en-US" sz="2400" b="1" dirty="0"/>
              <a:t>You have 0.010 M NH</a:t>
            </a:r>
            <a:r>
              <a:rPr lang="en-US" altLang="en-US" sz="2400" b="1" baseline="-25000" dirty="0"/>
              <a:t>3</a:t>
            </a:r>
            <a:r>
              <a:rPr lang="en-US" altLang="en-US" sz="2400" b="1" dirty="0"/>
              <a:t>. Calculate the </a:t>
            </a:r>
            <a:r>
              <a:rPr lang="en-US" altLang="en-US" sz="2400" b="1" dirty="0" err="1"/>
              <a:t>pH.</a:t>
            </a:r>
            <a:r>
              <a:rPr lang="en-US" altLang="en-US" sz="2400" b="1" dirty="0"/>
              <a:t> K</a:t>
            </a:r>
            <a:r>
              <a:rPr lang="en-US" altLang="en-US" sz="2400" b="1" baseline="-25000" dirty="0"/>
              <a:t>b</a:t>
            </a:r>
            <a:r>
              <a:rPr lang="en-US" altLang="en-US" sz="2400" b="1" dirty="0"/>
              <a:t> = 1.8 x 10</a:t>
            </a:r>
            <a:r>
              <a:rPr lang="en-US" altLang="en-US" sz="2400" b="1" baseline="30000" dirty="0"/>
              <a:t>-5</a:t>
            </a:r>
          </a:p>
          <a:p>
            <a:pPr marL="609600" indent="-609600" algn="ctr" eaLnBrk="0" fontAlgn="base" hangingPunct="0">
              <a:spcBef>
                <a:spcPct val="20000"/>
              </a:spcBef>
              <a:spcAft>
                <a:spcPct val="0"/>
              </a:spcAft>
              <a:buClrTx/>
              <a:defRPr/>
            </a:pPr>
            <a:r>
              <a:rPr lang="en-US" altLang="en-US" sz="2400" dirty="0"/>
              <a:t> 	NH</a:t>
            </a:r>
            <a:r>
              <a:rPr lang="en-US" altLang="en-US" sz="2400" baseline="-25000" dirty="0"/>
              <a:t>3</a:t>
            </a:r>
            <a:r>
              <a:rPr lang="en-US" altLang="en-US" sz="2400" dirty="0"/>
              <a:t> + H</a:t>
            </a:r>
            <a:r>
              <a:rPr lang="en-US" altLang="en-US" sz="2400" baseline="-25000" dirty="0"/>
              <a:t>2</a:t>
            </a:r>
            <a:r>
              <a:rPr lang="en-US" altLang="en-US" sz="2400" dirty="0"/>
              <a:t>O  </a:t>
            </a:r>
            <a:r>
              <a:rPr lang="en-US" altLang="en-US" sz="2400" dirty="0">
                <a:latin typeface="Calibri" panose="020F0502020204030204" pitchFamily="34" charset="0"/>
                <a:cs typeface="Calibri" panose="020F0502020204030204" pitchFamily="34" charset="0"/>
                <a:sym typeface="Wingdings" panose="05000000000000000000" pitchFamily="2" charset="2"/>
              </a:rPr>
              <a:t>↔</a:t>
            </a:r>
            <a:r>
              <a:rPr lang="en-US" altLang="en-US" sz="2400" dirty="0"/>
              <a:t>  NH</a:t>
            </a:r>
            <a:r>
              <a:rPr lang="en-US" altLang="en-US" sz="2400" baseline="-25000" dirty="0"/>
              <a:t>4</a:t>
            </a:r>
            <a:r>
              <a:rPr lang="en-US" altLang="en-US" sz="2400" baseline="30000" dirty="0"/>
              <a:t>+</a:t>
            </a:r>
            <a:r>
              <a:rPr lang="en-US" altLang="en-US" sz="2400" dirty="0"/>
              <a:t> +  OH</a:t>
            </a:r>
            <a:r>
              <a:rPr lang="en-US" altLang="en-US" sz="2400" baseline="30000" dirty="0"/>
              <a:t>-</a:t>
            </a:r>
          </a:p>
          <a:p>
            <a:pPr marL="609600" indent="-609600" algn="ctr" eaLnBrk="0" fontAlgn="base" hangingPunct="0">
              <a:spcBef>
                <a:spcPct val="20000"/>
              </a:spcBef>
              <a:spcAft>
                <a:spcPct val="0"/>
              </a:spcAft>
              <a:buClrTx/>
              <a:defRPr/>
            </a:pPr>
            <a:endParaRPr lang="en-US" altLang="en-US" sz="2400" baseline="30000" dirty="0"/>
          </a:p>
          <a:p>
            <a:pPr marL="609600" indent="-609600" algn="ctr" eaLnBrk="0" fontAlgn="base" hangingPunct="0">
              <a:spcBef>
                <a:spcPct val="20000"/>
              </a:spcBef>
              <a:spcAft>
                <a:spcPct val="0"/>
              </a:spcAft>
              <a:buClrTx/>
              <a:defRPr/>
            </a:pPr>
            <a:r>
              <a:rPr lang="en-US" altLang="en-US" sz="3600" b="1" baseline="30000" dirty="0"/>
              <a:t>Now Calculate pH!</a:t>
            </a:r>
          </a:p>
          <a:p>
            <a:pPr marL="609600" indent="-609600" algn="ctr" eaLnBrk="0" fontAlgn="base" hangingPunct="0">
              <a:spcBef>
                <a:spcPct val="20000"/>
              </a:spcBef>
              <a:spcAft>
                <a:spcPct val="0"/>
              </a:spcAft>
              <a:buClrTx/>
              <a:defRPr/>
            </a:pPr>
            <a:r>
              <a:rPr lang="en-US" altLang="en-US" sz="2800" dirty="0"/>
              <a:t>[OH</a:t>
            </a:r>
            <a:r>
              <a:rPr lang="en-US" altLang="en-US" sz="2800" baseline="30000" dirty="0"/>
              <a:t>-</a:t>
            </a:r>
            <a:r>
              <a:rPr lang="en-US" altLang="en-US" sz="2800" dirty="0"/>
              <a:t>] =  4.2 x 10</a:t>
            </a:r>
            <a:r>
              <a:rPr lang="en-US" altLang="en-US" sz="2800" baseline="30000" dirty="0"/>
              <a:t>-4</a:t>
            </a:r>
            <a:r>
              <a:rPr lang="en-US" altLang="en-US" sz="2800" dirty="0"/>
              <a:t> M</a:t>
            </a:r>
          </a:p>
          <a:p>
            <a:pPr marL="609600" indent="-609600" algn="ctr" eaLnBrk="0" fontAlgn="base" hangingPunct="0">
              <a:spcBef>
                <a:spcPct val="20000"/>
              </a:spcBef>
              <a:spcAft>
                <a:spcPct val="0"/>
              </a:spcAft>
              <a:buClrTx/>
              <a:defRPr/>
            </a:pPr>
            <a:r>
              <a:rPr lang="en-US" altLang="en-US" sz="2800" dirty="0"/>
              <a:t>pOH = - log [OH</a:t>
            </a:r>
            <a:r>
              <a:rPr lang="en-US" altLang="en-US" sz="2800" baseline="30000" dirty="0"/>
              <a:t>-</a:t>
            </a:r>
            <a:r>
              <a:rPr lang="en-US" altLang="en-US" sz="2800" dirty="0"/>
              <a:t>]  =  3.37</a:t>
            </a:r>
          </a:p>
          <a:p>
            <a:pPr marL="609600" indent="-609600" algn="ctr" eaLnBrk="0" fontAlgn="base" hangingPunct="0">
              <a:spcBef>
                <a:spcPct val="20000"/>
              </a:spcBef>
              <a:spcAft>
                <a:spcPct val="0"/>
              </a:spcAft>
              <a:buClrTx/>
              <a:defRPr/>
            </a:pPr>
            <a:r>
              <a:rPr lang="en-US" altLang="en-US" sz="2800" dirty="0"/>
              <a:t>pH + pOH = 14 </a:t>
            </a:r>
            <a:r>
              <a:rPr lang="en-US" altLang="en-US" sz="2800" dirty="0">
                <a:sym typeface="Wingdings" panose="05000000000000000000" pitchFamily="2" charset="2"/>
              </a:rPr>
              <a:t></a:t>
            </a:r>
            <a:r>
              <a:rPr lang="en-US" altLang="en-US" sz="2800" dirty="0"/>
              <a:t> 14 = pH + 3.37 </a:t>
            </a:r>
          </a:p>
          <a:p>
            <a:pPr marL="609600" indent="-609600" algn="ctr" eaLnBrk="0" fontAlgn="base" hangingPunct="0">
              <a:spcBef>
                <a:spcPct val="20000"/>
              </a:spcBef>
              <a:spcAft>
                <a:spcPct val="0"/>
              </a:spcAft>
              <a:buClrTx/>
              <a:defRPr/>
            </a:pPr>
            <a:r>
              <a:rPr lang="en-US" altLang="en-US" sz="2800" b="1" dirty="0"/>
              <a:t>pH = 10.63</a:t>
            </a:r>
          </a:p>
        </p:txBody>
      </p:sp>
    </p:spTree>
    <p:extLst>
      <p:ext uri="{BB962C8B-B14F-4D97-AF65-F5344CB8AC3E}">
        <p14:creationId xmlns:p14="http://schemas.microsoft.com/office/powerpoint/2010/main" val="192219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2"/>
          <p:cNvSpPr txBox="1">
            <a:spLocks noGrp="1"/>
          </p:cNvSpPr>
          <p:nvPr>
            <p:ph type="ctrTitle"/>
          </p:nvPr>
        </p:nvSpPr>
        <p:spPr>
          <a:xfrm>
            <a:off x="1019504" y="735839"/>
            <a:ext cx="7650072" cy="11598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u="sng" dirty="0"/>
              <a:t>N-48</a:t>
            </a:r>
            <a:r>
              <a:rPr lang="en" dirty="0"/>
              <a:t> </a:t>
            </a:r>
            <a:br>
              <a:rPr lang="en" dirty="0"/>
            </a:br>
            <a:r>
              <a:rPr lang="en" dirty="0"/>
              <a:t>Weak Acid/Base Equilibria</a:t>
            </a:r>
            <a:endParaRPr dirty="0"/>
          </a:p>
        </p:txBody>
      </p:sp>
      <p:sp>
        <p:nvSpPr>
          <p:cNvPr id="2" name="TextBox 1"/>
          <p:cNvSpPr txBox="1"/>
          <p:nvPr/>
        </p:nvSpPr>
        <p:spPr>
          <a:xfrm>
            <a:off x="310054" y="1853116"/>
            <a:ext cx="8523891" cy="2554545"/>
          </a:xfrm>
          <a:prstGeom prst="rect">
            <a:avLst/>
          </a:prstGeom>
          <a:solidFill>
            <a:schemeClr val="bg1"/>
          </a:solidFill>
          <a:ln w="76200">
            <a:solidFill>
              <a:schemeClr val="accent1"/>
            </a:solidFill>
          </a:ln>
        </p:spPr>
        <p:txBody>
          <a:bodyPr wrap="square" rtlCol="0">
            <a:spAutoFit/>
          </a:bodyPr>
          <a:lstStyle/>
          <a:p>
            <a:r>
              <a:rPr lang="en-US" sz="3200" b="1" u="sng" dirty="0">
                <a:solidFill>
                  <a:srgbClr val="FF0000"/>
                </a:solidFill>
                <a:latin typeface="Oswald" panose="020B0604020202020204" charset="0"/>
              </a:rPr>
              <a:t>Target</a:t>
            </a:r>
            <a:br>
              <a:rPr lang="en-US" sz="3200" dirty="0">
                <a:solidFill>
                  <a:srgbClr val="FF0000"/>
                </a:solidFill>
                <a:latin typeface="Oswald" panose="020B0604020202020204" charset="0"/>
              </a:rPr>
            </a:br>
            <a:r>
              <a:rPr lang="en-US" sz="3200" dirty="0">
                <a:solidFill>
                  <a:srgbClr val="FF0000"/>
                </a:solidFill>
                <a:latin typeface="Oswald" panose="020B0604020202020204" charset="0"/>
              </a:rPr>
              <a:t>I can use equilibrium expressions and ICE tables to calculate the concentrations of reactants and products at equilibrium for acids and bases, and can use that information to find the pH or other related values.</a:t>
            </a:r>
            <a:endParaRPr lang="en-US" sz="1600" dirty="0">
              <a:solidFill>
                <a:srgbClr val="FF0000"/>
              </a:solidFill>
              <a:latin typeface="Oswald" panose="020B0604020202020204" charset="0"/>
            </a:endParaRPr>
          </a:p>
        </p:txBody>
      </p:sp>
      <p:sp>
        <p:nvSpPr>
          <p:cNvPr id="4" name="TextBox 3">
            <a:extLst>
              <a:ext uri="{FF2B5EF4-FFF2-40B4-BE49-F238E27FC236}">
                <a16:creationId xmlns:a16="http://schemas.microsoft.com/office/drawing/2014/main" id="{C226CA80-2AE8-728D-3ED3-93EB6BD14582}"/>
              </a:ext>
            </a:extLst>
          </p:cNvPr>
          <p:cNvSpPr txBox="1"/>
          <p:nvPr/>
        </p:nvSpPr>
        <p:spPr>
          <a:xfrm>
            <a:off x="0" y="4752847"/>
            <a:ext cx="9144000" cy="400110"/>
          </a:xfrm>
          <a:prstGeom prst="rect">
            <a:avLst/>
          </a:prstGeom>
          <a:solidFill>
            <a:schemeClr val="bg1"/>
          </a:solidFill>
        </p:spPr>
        <p:txBody>
          <a:bodyPr wrap="square">
            <a:spAutoFit/>
          </a:bodyPr>
          <a:lstStyle/>
          <a:p>
            <a:r>
              <a:rPr lang="en-US" sz="2000" b="1" dirty="0"/>
              <a:t>Link to YouTube Presentation: </a:t>
            </a:r>
            <a:r>
              <a:rPr lang="en-US" sz="2000" dirty="0">
                <a:hlinkClick r:id="rId3"/>
              </a:rPr>
              <a:t>https://youtu.be/fkc4USA25l8</a:t>
            </a:r>
            <a:r>
              <a:rPr lang="en-US" sz="20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p:sp>
        <p:nvSpPr>
          <p:cNvPr id="7" name="Rectangle 3"/>
          <p:cNvSpPr txBox="1">
            <a:spLocks noChangeArrowheads="1"/>
          </p:cNvSpPr>
          <p:nvPr/>
        </p:nvSpPr>
        <p:spPr bwMode="auto">
          <a:xfrm>
            <a:off x="250724" y="1856140"/>
            <a:ext cx="7787148" cy="769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 typeface="Arial"/>
              <a:buNone/>
              <a:tabLst/>
              <a:defRPr/>
            </a:pPr>
            <a:r>
              <a:rPr kumimoji="0" lang="pt-BR" altLang="en-US" sz="2800" b="1" i="0" u="none" strike="noStrike" kern="0" cap="none" spc="0" normalizeH="0" baseline="0" noProof="0" dirty="0">
                <a:ln>
                  <a:noFill/>
                </a:ln>
                <a:solidFill>
                  <a:srgbClr val="000000"/>
                </a:solidFill>
                <a:effectLst/>
                <a:uLnTx/>
                <a:uFillTx/>
                <a:latin typeface="Arial"/>
                <a:ea typeface="+mn-ea"/>
                <a:cs typeface="+mn-cs"/>
                <a:sym typeface="Arial"/>
              </a:rPr>
              <a:t>The % dissociation INCREASES</a:t>
            </a:r>
            <a:r>
              <a:rPr kumimoji="0" lang="pt-BR" altLang="en-US" sz="2800" b="1" i="0" u="none" strike="noStrike" kern="0" cap="none" spc="0" normalizeH="0" noProof="0" dirty="0">
                <a:ln>
                  <a:noFill/>
                </a:ln>
                <a:solidFill>
                  <a:srgbClr val="000000"/>
                </a:solidFill>
                <a:effectLst/>
                <a:uLnTx/>
                <a:uFillTx/>
                <a:latin typeface="Arial"/>
                <a:ea typeface="+mn-ea"/>
                <a:cs typeface="+mn-cs"/>
                <a:sym typeface="Arial"/>
              </a:rPr>
              <a:t> as the concentration of the </a:t>
            </a:r>
            <a:br>
              <a:rPr kumimoji="0" lang="pt-BR" altLang="en-US" sz="2800" b="1" i="0" u="none" strike="noStrike" kern="0" cap="none" spc="0" normalizeH="0" noProof="0" dirty="0">
                <a:ln>
                  <a:noFill/>
                </a:ln>
                <a:solidFill>
                  <a:srgbClr val="000000"/>
                </a:solidFill>
                <a:effectLst/>
                <a:uLnTx/>
                <a:uFillTx/>
                <a:latin typeface="Arial"/>
                <a:ea typeface="+mn-ea"/>
                <a:cs typeface="+mn-cs"/>
                <a:sym typeface="Arial"/>
              </a:rPr>
            </a:br>
            <a:r>
              <a:rPr kumimoji="0" lang="pt-BR" altLang="en-US" sz="2800" b="1" i="0" u="none" strike="noStrike" kern="0" cap="none" spc="0" normalizeH="0" noProof="0" dirty="0">
                <a:ln>
                  <a:noFill/>
                </a:ln>
                <a:solidFill>
                  <a:srgbClr val="000000"/>
                </a:solidFill>
                <a:effectLst/>
                <a:uLnTx/>
                <a:uFillTx/>
                <a:latin typeface="Arial"/>
                <a:ea typeface="+mn-ea"/>
                <a:cs typeface="+mn-cs"/>
                <a:sym typeface="Arial"/>
              </a:rPr>
              <a:t>weak acid or weak base DECREASES!</a:t>
            </a:r>
            <a:endParaRPr kumimoji="0" lang="pt-BR" altLang="en-US" sz="2800" b="1" i="0" u="none" strike="noStrike" kern="0" cap="none" spc="0" normalizeH="0" baseline="0" noProof="0" dirty="0">
              <a:ln>
                <a:noFill/>
              </a:ln>
              <a:solidFill>
                <a:srgbClr val="000000"/>
              </a:solidFill>
              <a:effectLst/>
              <a:uLnTx/>
              <a:uFillTx/>
              <a:latin typeface="Arial"/>
              <a:ea typeface="+mn-ea"/>
              <a:cs typeface="+mn-cs"/>
              <a:sym typeface="Arial"/>
            </a:endParaRPr>
          </a:p>
        </p:txBody>
      </p:sp>
    </p:spTree>
    <p:extLst>
      <p:ext uri="{BB962C8B-B14F-4D97-AF65-F5344CB8AC3E}">
        <p14:creationId xmlns:p14="http://schemas.microsoft.com/office/powerpoint/2010/main" val="209514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mc:AlternateContent xmlns:mc="http://schemas.openxmlformats.org/markup-compatibility/2006" xmlns:a14="http://schemas.microsoft.com/office/drawing/2010/main">
        <mc:Choice Requires="a14">
          <p:sp>
            <p:nvSpPr>
              <p:cNvPr id="7" name="Rectangle 3"/>
              <p:cNvSpPr txBox="1">
                <a:spLocks noChangeArrowheads="1"/>
              </p:cNvSpPr>
              <p:nvPr/>
            </p:nvSpPr>
            <p:spPr bwMode="auto">
              <a:xfrm>
                <a:off x="250724" y="1856140"/>
                <a:ext cx="7787148" cy="249463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0" marR="0" lvl="0" indent="0" defTabSz="914400" rtl="0" eaLnBrk="0" fontAlgn="base" latinLnBrk="0" hangingPunct="0">
                  <a:lnSpc>
                    <a:spcPct val="100000"/>
                  </a:lnSpc>
                  <a:spcBef>
                    <a:spcPct val="20000"/>
                  </a:spcBef>
                  <a:spcAft>
                    <a:spcPct val="0"/>
                  </a:spcAft>
                  <a:buClrTx/>
                  <a:buSzTx/>
                  <a:buFont typeface="Arial"/>
                  <a:buNone/>
                  <a:tabLst/>
                  <a:defRPr/>
                </a:pPr>
                <a:r>
                  <a:rPr lang="pt-BR" altLang="en-US" sz="3600" b="1" dirty="0">
                    <a:solidFill>
                      <a:srgbClr val="000000"/>
                    </a:solidFill>
                    <a:latin typeface="Arial"/>
                  </a:rPr>
                  <a:t>HA </a:t>
                </a:r>
                <a:r>
                  <a:rPr lang="pt-BR" altLang="en-US" sz="3600" b="1" dirty="0">
                    <a:solidFill>
                      <a:srgbClr val="000000"/>
                    </a:solidFill>
                    <a:latin typeface="Arial"/>
                    <a:sym typeface="Wingdings" panose="05000000000000000000" pitchFamily="2" charset="2"/>
                  </a:rPr>
                  <a:t> H</a:t>
                </a:r>
                <a:r>
                  <a:rPr lang="pt-BR" altLang="en-US" sz="3600" b="1" baseline="30000" dirty="0">
                    <a:solidFill>
                      <a:srgbClr val="000000"/>
                    </a:solidFill>
                    <a:latin typeface="Arial"/>
                    <a:sym typeface="Wingdings" panose="05000000000000000000" pitchFamily="2" charset="2"/>
                  </a:rPr>
                  <a:t>+</a:t>
                </a:r>
                <a:r>
                  <a:rPr lang="pt-BR" altLang="en-US" sz="3600" b="1" dirty="0">
                    <a:solidFill>
                      <a:srgbClr val="000000"/>
                    </a:solidFill>
                    <a:latin typeface="Arial"/>
                    <a:sym typeface="Wingdings" panose="05000000000000000000" pitchFamily="2" charset="2"/>
                  </a:rPr>
                  <a:t> + A</a:t>
                </a:r>
                <a:r>
                  <a:rPr lang="pt-BR" altLang="en-US" sz="3600" b="1" baseline="30000" dirty="0">
                    <a:solidFill>
                      <a:srgbClr val="000000"/>
                    </a:solidFill>
                    <a:latin typeface="Arial"/>
                    <a:sym typeface="Wingdings" panose="05000000000000000000" pitchFamily="2" charset="2"/>
                  </a:rPr>
                  <a:t>-</a:t>
                </a:r>
                <a:endParaRPr lang="pt-BR" altLang="en-US" sz="3600" b="1" dirty="0">
                  <a:solidFill>
                    <a:srgbClr val="000000"/>
                  </a:solidFill>
                  <a:latin typeface="Arial"/>
                  <a:sym typeface="Wingdings" panose="05000000000000000000" pitchFamily="2" charset="2"/>
                </a:endParaRPr>
              </a:p>
              <a:p>
                <a:pPr marL="0" marR="0" lvl="0" indent="0" algn="l" defTabSz="914400" rtl="0" eaLnBrk="0" fontAlgn="base" latinLnBrk="0" hangingPunct="0">
                  <a:lnSpc>
                    <a:spcPct val="100000"/>
                  </a:lnSpc>
                  <a:spcBef>
                    <a:spcPct val="20000"/>
                  </a:spcBef>
                  <a:spcAft>
                    <a:spcPct val="0"/>
                  </a:spcAft>
                  <a:buClrTx/>
                  <a:buSzTx/>
                  <a:buFont typeface="Arial"/>
                  <a:buNone/>
                  <a:tabLst/>
                  <a:defRPr/>
                </a:pPr>
                <a:r>
                  <a:rPr lang="pt-BR" altLang="en-US" sz="3600" b="1" dirty="0">
                    <a:solidFill>
                      <a:srgbClr val="000000"/>
                    </a:solidFill>
                    <a:latin typeface="Arial"/>
                    <a:sym typeface="Wingdings" panose="05000000000000000000" pitchFamily="2" charset="2"/>
                  </a:rPr>
                  <a:t>% dissociation = </a:t>
                </a:r>
                <a14:m>
                  <m:oMath xmlns:m="http://schemas.openxmlformats.org/officeDocument/2006/math">
                    <m:f>
                      <m:fPr>
                        <m:ctrlPr>
                          <a:rPr lang="pt-BR" altLang="en-US" sz="3600" b="1" i="1" smtClean="0">
                            <a:solidFill>
                              <a:srgbClr val="000000"/>
                            </a:solidFill>
                            <a:latin typeface="Cambria Math" panose="02040503050406030204" pitchFamily="18" charset="0"/>
                            <a:sym typeface="Wingdings" panose="05000000000000000000" pitchFamily="2" charset="2"/>
                          </a:rPr>
                        </m:ctrlPr>
                      </m:fPr>
                      <m:num>
                        <m:r>
                          <a:rPr lang="en-US" altLang="en-US" sz="3600" b="1" i="1" smtClean="0">
                            <a:solidFill>
                              <a:srgbClr val="000000"/>
                            </a:solidFill>
                            <a:latin typeface="Cambria Math" panose="02040503050406030204" pitchFamily="18" charset="0"/>
                            <a:sym typeface="Wingdings" panose="05000000000000000000" pitchFamily="2" charset="2"/>
                          </a:rPr>
                          <m:t>[</m:t>
                        </m:r>
                        <m:r>
                          <a:rPr lang="en-US" altLang="en-US" sz="3600" b="1" i="1" smtClean="0">
                            <a:solidFill>
                              <a:srgbClr val="000000"/>
                            </a:solidFill>
                            <a:latin typeface="Cambria Math" panose="02040503050406030204" pitchFamily="18" charset="0"/>
                            <a:sym typeface="Wingdings" panose="05000000000000000000" pitchFamily="2" charset="2"/>
                          </a:rPr>
                          <m:t>𝒊𝒐𝒏𝒔</m:t>
                        </m:r>
                        <m:r>
                          <a:rPr lang="en-US" altLang="en-US" sz="3600" b="1" i="1" smtClean="0">
                            <a:solidFill>
                              <a:srgbClr val="000000"/>
                            </a:solidFill>
                            <a:latin typeface="Cambria Math" panose="02040503050406030204" pitchFamily="18" charset="0"/>
                            <a:sym typeface="Wingdings" panose="05000000000000000000" pitchFamily="2" charset="2"/>
                          </a:rPr>
                          <m:t>]</m:t>
                        </m:r>
                      </m:num>
                      <m:den>
                        <m:r>
                          <a:rPr lang="en-US" altLang="en-US" sz="3600" b="1" i="1" smtClean="0">
                            <a:solidFill>
                              <a:srgbClr val="000000"/>
                            </a:solidFill>
                            <a:latin typeface="Cambria Math" panose="02040503050406030204" pitchFamily="18" charset="0"/>
                            <a:sym typeface="Wingdings" panose="05000000000000000000" pitchFamily="2" charset="2"/>
                          </a:rPr>
                          <m:t>[</m:t>
                        </m:r>
                        <m:r>
                          <a:rPr lang="en-US" altLang="en-US" sz="3600" b="1" i="1" smtClean="0">
                            <a:solidFill>
                              <a:srgbClr val="000000"/>
                            </a:solidFill>
                            <a:latin typeface="Cambria Math" panose="02040503050406030204" pitchFamily="18" charset="0"/>
                            <a:sym typeface="Wingdings" panose="05000000000000000000" pitchFamily="2" charset="2"/>
                          </a:rPr>
                          <m:t>𝒖𝒏𝒅𝒊𝒔𝒔𝒐𝒄𝒊𝒂𝒕𝒆𝒅</m:t>
                        </m:r>
                        <m:r>
                          <a:rPr lang="en-US" altLang="en-US" sz="3600" b="1" i="1" smtClean="0">
                            <a:solidFill>
                              <a:srgbClr val="000000"/>
                            </a:solidFill>
                            <a:latin typeface="Cambria Math" panose="02040503050406030204" pitchFamily="18" charset="0"/>
                            <a:sym typeface="Wingdings" panose="05000000000000000000" pitchFamily="2" charset="2"/>
                          </a:rPr>
                          <m:t>]</m:t>
                        </m:r>
                      </m:den>
                    </m:f>
                    <m:r>
                      <a:rPr lang="en-US" altLang="en-US" sz="3600" b="1" i="1" smtClean="0">
                        <a:solidFill>
                          <a:srgbClr val="000000"/>
                        </a:solidFill>
                        <a:latin typeface="Cambria Math" panose="02040503050406030204" pitchFamily="18" charset="0"/>
                        <a:sym typeface="Wingdings" panose="05000000000000000000" pitchFamily="2" charset="2"/>
                      </a:rPr>
                      <m:t>𝒙</m:t>
                    </m:r>
                    <m:r>
                      <a:rPr lang="en-US" altLang="en-US" sz="3600" b="1" i="1" smtClean="0">
                        <a:solidFill>
                          <a:srgbClr val="000000"/>
                        </a:solidFill>
                        <a:latin typeface="Cambria Math" panose="02040503050406030204" pitchFamily="18" charset="0"/>
                        <a:sym typeface="Wingdings" panose="05000000000000000000" pitchFamily="2" charset="2"/>
                      </a:rPr>
                      <m:t> </m:t>
                    </m:r>
                    <m:r>
                      <a:rPr lang="en-US" altLang="en-US" sz="3600" b="1" i="1" smtClean="0">
                        <a:solidFill>
                          <a:srgbClr val="000000"/>
                        </a:solidFill>
                        <a:latin typeface="Cambria Math" panose="02040503050406030204" pitchFamily="18" charset="0"/>
                        <a:sym typeface="Wingdings" panose="05000000000000000000" pitchFamily="2" charset="2"/>
                      </a:rPr>
                      <m:t>𝟏𝟎𝟎</m:t>
                    </m:r>
                  </m:oMath>
                </a14:m>
                <a:endParaRPr lang="pt-BR" altLang="en-US" sz="3600" b="1" dirty="0">
                  <a:solidFill>
                    <a:srgbClr val="000000"/>
                  </a:solidFill>
                  <a:latin typeface="Arial"/>
                  <a:sym typeface="Wingdings" panose="05000000000000000000" pitchFamily="2" charset="2"/>
                </a:endParaRPr>
              </a:p>
              <a:p>
                <a:pPr marL="0" marR="0" lvl="0" indent="0" algn="l" defTabSz="914400" rtl="0" eaLnBrk="0" fontAlgn="base" latinLnBrk="0" hangingPunct="0">
                  <a:lnSpc>
                    <a:spcPct val="100000"/>
                  </a:lnSpc>
                  <a:spcBef>
                    <a:spcPct val="20000"/>
                  </a:spcBef>
                  <a:spcAft>
                    <a:spcPct val="0"/>
                  </a:spcAft>
                  <a:buClrTx/>
                  <a:buSzTx/>
                  <a:buFont typeface="Arial"/>
                  <a:buNone/>
                  <a:tabLst/>
                  <a:defRPr/>
                </a:pPr>
                <a:endParaRPr kumimoji="0" lang="pt-BR" altLang="en-US" sz="3600" b="1" i="0" u="none" strike="noStrike" kern="0" cap="none" spc="0" normalizeH="0" noProof="0" dirty="0">
                  <a:ln>
                    <a:noFill/>
                  </a:ln>
                  <a:solidFill>
                    <a:srgbClr val="000000"/>
                  </a:solidFill>
                  <a:effectLst/>
                  <a:uLnTx/>
                  <a:uFillTx/>
                  <a:latin typeface="Arial"/>
                  <a:sym typeface="Wingdings" panose="05000000000000000000" pitchFamily="2" charset="2"/>
                </a:endParaRPr>
              </a:p>
              <a:p>
                <a:pPr marL="0" marR="0" lvl="0" indent="0" defTabSz="914400" rtl="0" eaLnBrk="0" fontAlgn="base" latinLnBrk="0" hangingPunct="0">
                  <a:lnSpc>
                    <a:spcPct val="100000"/>
                  </a:lnSpc>
                  <a:spcBef>
                    <a:spcPct val="20000"/>
                  </a:spcBef>
                  <a:spcAft>
                    <a:spcPct val="0"/>
                  </a:spcAft>
                  <a:buClrTx/>
                  <a:buSzTx/>
                  <a:buFont typeface="Arial"/>
                  <a:buNone/>
                  <a:tabLst/>
                  <a:defRPr/>
                </a:pPr>
                <a:r>
                  <a:rPr lang="pt-BR" altLang="en-US" sz="3600" b="1" dirty="0">
                    <a:solidFill>
                      <a:srgbClr val="000000"/>
                    </a:solidFill>
                    <a:latin typeface="Arial"/>
                    <a:sym typeface="Wingdings" panose="05000000000000000000" pitchFamily="2" charset="2"/>
                  </a:rPr>
                  <a:t>WHICH IS LIKE....</a:t>
                </a:r>
              </a:p>
              <a:p>
                <a:pPr marL="0" marR="0" lvl="0" indent="0" defTabSz="914400" rtl="0" eaLnBrk="0" fontAlgn="base" latinLnBrk="0" hangingPunct="0">
                  <a:lnSpc>
                    <a:spcPct val="100000"/>
                  </a:lnSpc>
                  <a:spcBef>
                    <a:spcPct val="20000"/>
                  </a:spcBef>
                  <a:spcAft>
                    <a:spcPct val="0"/>
                  </a:spcAft>
                  <a:buClrTx/>
                  <a:buSzTx/>
                  <a:buFont typeface="Arial"/>
                  <a:buNone/>
                  <a:tabLst/>
                  <a:defRPr/>
                </a:pPr>
                <a:r>
                  <a:rPr kumimoji="0" lang="pt-BR" altLang="en-US" sz="3600" b="1" i="0" u="none" strike="noStrike" kern="0" cap="none" spc="0" normalizeH="0" noProof="0" dirty="0">
                    <a:ln>
                      <a:noFill/>
                    </a:ln>
                    <a:solidFill>
                      <a:srgbClr val="000000"/>
                    </a:solidFill>
                    <a:effectLst/>
                    <a:uLnTx/>
                    <a:uFillTx/>
                    <a:latin typeface="Arial"/>
                    <a:sym typeface="Wingdings" panose="05000000000000000000" pitchFamily="2" charset="2"/>
                  </a:rPr>
                  <a:t>K</a:t>
                </a:r>
                <a:r>
                  <a:rPr kumimoji="0" lang="pt-BR" altLang="en-US" sz="3600" b="1" i="0" u="none" strike="noStrike" kern="0" cap="none" spc="0" normalizeH="0" baseline="-25000" noProof="0" dirty="0">
                    <a:ln>
                      <a:noFill/>
                    </a:ln>
                    <a:solidFill>
                      <a:srgbClr val="000000"/>
                    </a:solidFill>
                    <a:effectLst/>
                    <a:uLnTx/>
                    <a:uFillTx/>
                    <a:latin typeface="Arial"/>
                    <a:sym typeface="Wingdings" panose="05000000000000000000" pitchFamily="2" charset="2"/>
                  </a:rPr>
                  <a:t>a</a:t>
                </a:r>
                <a:r>
                  <a:rPr kumimoji="0" lang="pt-BR" altLang="en-US" sz="3600" b="1" i="0" u="none" strike="noStrike" kern="0" cap="none" spc="0" normalizeH="0" noProof="0" dirty="0">
                    <a:ln>
                      <a:noFill/>
                    </a:ln>
                    <a:solidFill>
                      <a:srgbClr val="000000"/>
                    </a:solidFill>
                    <a:effectLst/>
                    <a:uLnTx/>
                    <a:uFillTx/>
                    <a:latin typeface="Arial"/>
                    <a:sym typeface="Wingdings" panose="05000000000000000000" pitchFamily="2" charset="2"/>
                  </a:rPr>
                  <a:t> = </a:t>
                </a:r>
                <a14:m>
                  <m:oMath xmlns:m="http://schemas.openxmlformats.org/officeDocument/2006/math">
                    <m:f>
                      <m:fPr>
                        <m:ctrlPr>
                          <a:rPr kumimoji="0" lang="pt-BR"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ctrlPr>
                      </m:fPr>
                      <m:num>
                        <m:d>
                          <m:dPr>
                            <m:begChr m:val="["/>
                            <m:endChr m:val="]"/>
                            <m:ctrlP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ctrlPr>
                          </m:dPr>
                          <m:e>
                            <m:sSup>
                              <m:sSupPr>
                                <m:ctrlP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ctrlPr>
                              </m:sSupPr>
                              <m:e>
                                <m: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t>𝑯</m:t>
                                </m:r>
                              </m:e>
                              <m:sup>
                                <m: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t>+</m:t>
                                </m:r>
                              </m:sup>
                            </m:sSup>
                          </m:e>
                        </m:d>
                        <m: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t>[</m:t>
                        </m:r>
                        <m:sSup>
                          <m:sSupPr>
                            <m:ctrlP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ctrlPr>
                          </m:sSupPr>
                          <m:e>
                            <m: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t>𝑨</m:t>
                            </m:r>
                          </m:e>
                          <m:sup>
                            <m: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t>−</m:t>
                            </m:r>
                          </m:sup>
                        </m:sSup>
                        <m: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t>]</m:t>
                        </m:r>
                      </m:num>
                      <m:den>
                        <m:r>
                          <a:rPr kumimoji="0" lang="en-US" altLang="en-US" sz="3600" b="1" i="1" u="none" strike="noStrike" kern="0" cap="none" spc="0" normalizeH="0" noProof="0" smtClean="0">
                            <a:ln>
                              <a:noFill/>
                            </a:ln>
                            <a:solidFill>
                              <a:srgbClr val="000000"/>
                            </a:solidFill>
                            <a:effectLst/>
                            <a:uLnTx/>
                            <a:uFillTx/>
                            <a:latin typeface="Cambria Math" panose="02040503050406030204" pitchFamily="18" charset="0"/>
                            <a:sym typeface="Wingdings" panose="05000000000000000000" pitchFamily="2" charset="2"/>
                          </a:rPr>
                          <m:t>𝑯𝑨</m:t>
                        </m:r>
                      </m:den>
                    </m:f>
                  </m:oMath>
                </a14:m>
                <a:endParaRPr kumimoji="0" lang="pt-BR" altLang="en-US" sz="2800" b="1" i="0" u="none" strike="noStrike" kern="0" cap="none" spc="0" normalizeH="0" noProof="0" dirty="0">
                  <a:ln>
                    <a:noFill/>
                  </a:ln>
                  <a:solidFill>
                    <a:srgbClr val="000000"/>
                  </a:solidFill>
                  <a:effectLst/>
                  <a:uLnTx/>
                  <a:uFillTx/>
                  <a:latin typeface="Arial"/>
                  <a:sym typeface="Arial"/>
                </a:endParaRPr>
              </a:p>
            </p:txBody>
          </p:sp>
        </mc:Choice>
        <mc:Fallback xmlns="">
          <p:sp>
            <p:nvSpPr>
              <p:cNvPr id="7" name="Rectangle 3"/>
              <p:cNvSpPr txBox="1">
                <a:spLocks noRot="1" noChangeAspect="1" noMove="1" noResize="1" noEditPoints="1" noAdjustHandles="1" noChangeArrowheads="1" noChangeShapeType="1" noTextEdit="1"/>
              </p:cNvSpPr>
              <p:nvPr/>
            </p:nvSpPr>
            <p:spPr bwMode="auto">
              <a:xfrm>
                <a:off x="250724" y="1856140"/>
                <a:ext cx="7787148" cy="2494634"/>
              </a:xfrm>
              <a:prstGeom prst="rect">
                <a:avLst/>
              </a:prstGeom>
              <a:blipFill>
                <a:blip r:embed="rId3"/>
                <a:stretch>
                  <a:fillRect l="-2347" t="-34390" b="-3487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17980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0">
          <a:extLst>
            <a:ext uri="{FF2B5EF4-FFF2-40B4-BE49-F238E27FC236}">
              <a16:creationId xmlns:a16="http://schemas.microsoft.com/office/drawing/2014/main" id="{693F9585-08FA-B8FD-3C09-D3E2B772EDE6}"/>
            </a:ext>
          </a:extLst>
        </p:cNvPr>
        <p:cNvGrpSpPr/>
        <p:nvPr/>
      </p:nvGrpSpPr>
      <p:grpSpPr>
        <a:xfrm>
          <a:off x="0" y="0"/>
          <a:ext cx="0" cy="0"/>
          <a:chOff x="0" y="0"/>
          <a:chExt cx="0" cy="0"/>
        </a:xfrm>
      </p:grpSpPr>
      <p:sp>
        <p:nvSpPr>
          <p:cNvPr id="181" name="Google Shape;181;p14">
            <a:extLst>
              <a:ext uri="{FF2B5EF4-FFF2-40B4-BE49-F238E27FC236}">
                <a16:creationId xmlns:a16="http://schemas.microsoft.com/office/drawing/2014/main" id="{4DFBD3A7-A16D-671B-69A8-954948274373}"/>
              </a:ext>
            </a:extLst>
          </p:cNvPr>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mc:AlternateContent xmlns:mc="http://schemas.openxmlformats.org/markup-compatibility/2006">
        <mc:Choice xmlns:a14="http://schemas.microsoft.com/office/drawing/2010/main" Requires="a14">
          <p:sp>
            <p:nvSpPr>
              <p:cNvPr id="7" name="Rectangle 3">
                <a:extLst>
                  <a:ext uri="{FF2B5EF4-FFF2-40B4-BE49-F238E27FC236}">
                    <a16:creationId xmlns:a16="http://schemas.microsoft.com/office/drawing/2014/main" id="{824C1433-9AC2-8318-3523-C221EA8B3F52}"/>
                  </a:ext>
                </a:extLst>
              </p:cNvPr>
              <p:cNvSpPr txBox="1">
                <a:spLocks noChangeArrowheads="1"/>
              </p:cNvSpPr>
              <p:nvPr/>
            </p:nvSpPr>
            <p:spPr bwMode="auto">
              <a:xfrm>
                <a:off x="250724" y="1856140"/>
                <a:ext cx="7787148" cy="249463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0" marR="0" lvl="0" indent="0" defTabSz="914400" rtl="0" eaLnBrk="0" fontAlgn="base" latinLnBrk="0" hangingPunct="0">
                  <a:lnSpc>
                    <a:spcPct val="100000"/>
                  </a:lnSpc>
                  <a:spcBef>
                    <a:spcPct val="20000"/>
                  </a:spcBef>
                  <a:spcAft>
                    <a:spcPct val="0"/>
                  </a:spcAft>
                  <a:buClrTx/>
                  <a:buSzTx/>
                  <a:buFont typeface="Arial"/>
                  <a:buNone/>
                  <a:tabLst/>
                  <a:defRPr/>
                </a:pPr>
                <a:r>
                  <a:rPr lang="pt-BR" altLang="en-US" sz="3600" b="1" dirty="0">
                    <a:solidFill>
                      <a:srgbClr val="000000"/>
                    </a:solidFill>
                    <a:latin typeface="Arial"/>
                  </a:rPr>
                  <a:t>HA </a:t>
                </a:r>
                <a:r>
                  <a:rPr lang="pt-BR" altLang="en-US" sz="3600" b="1" dirty="0">
                    <a:solidFill>
                      <a:srgbClr val="000000"/>
                    </a:solidFill>
                    <a:latin typeface="Arial"/>
                    <a:sym typeface="Wingdings" panose="05000000000000000000" pitchFamily="2" charset="2"/>
                  </a:rPr>
                  <a:t> H</a:t>
                </a:r>
                <a:r>
                  <a:rPr lang="pt-BR" altLang="en-US" sz="3600" b="1" baseline="30000" dirty="0">
                    <a:solidFill>
                      <a:srgbClr val="000000"/>
                    </a:solidFill>
                    <a:latin typeface="Arial"/>
                    <a:sym typeface="Wingdings" panose="05000000000000000000" pitchFamily="2" charset="2"/>
                  </a:rPr>
                  <a:t>+</a:t>
                </a:r>
                <a:r>
                  <a:rPr lang="pt-BR" altLang="en-US" sz="3600" b="1" dirty="0">
                    <a:solidFill>
                      <a:srgbClr val="000000"/>
                    </a:solidFill>
                    <a:latin typeface="Arial"/>
                    <a:sym typeface="Wingdings" panose="05000000000000000000" pitchFamily="2" charset="2"/>
                  </a:rPr>
                  <a:t> + A</a:t>
                </a:r>
                <a:r>
                  <a:rPr lang="pt-BR" altLang="en-US" sz="3600" b="1" baseline="30000" dirty="0">
                    <a:solidFill>
                      <a:srgbClr val="000000"/>
                    </a:solidFill>
                    <a:latin typeface="Arial"/>
                    <a:sym typeface="Wingdings" panose="05000000000000000000" pitchFamily="2" charset="2"/>
                  </a:rPr>
                  <a:t>-</a:t>
                </a:r>
                <a:endParaRPr lang="pt-BR" altLang="en-US" sz="3600" b="1" dirty="0">
                  <a:solidFill>
                    <a:srgbClr val="000000"/>
                  </a:solidFill>
                  <a:latin typeface="Arial"/>
                  <a:sym typeface="Wingdings" panose="05000000000000000000" pitchFamily="2" charset="2"/>
                </a:endParaRPr>
              </a:p>
              <a:p>
                <a:pPr lvl="0" algn="l">
                  <a:buClrTx/>
                  <a:defRPr/>
                </a:pPr>
                <a:r>
                  <a:rPr lang="pt-BR" altLang="en-US" sz="3600" b="1" dirty="0">
                    <a:solidFill>
                      <a:srgbClr val="000000"/>
                    </a:solidFill>
                    <a:latin typeface="Arial"/>
                    <a:sym typeface="Wingdings" panose="05000000000000000000" pitchFamily="2" charset="2"/>
                  </a:rPr>
                  <a:t>% dissociation = </a:t>
                </a:r>
                <a14:m>
                  <m:oMath xmlns:m="http://schemas.openxmlformats.org/officeDocument/2006/math">
                    <m:f>
                      <m:fPr>
                        <m:ctrlPr>
                          <a:rPr lang="pt-BR" altLang="en-US" sz="3600" b="1" i="1" smtClean="0">
                            <a:solidFill>
                              <a:srgbClr val="000000"/>
                            </a:solidFill>
                            <a:latin typeface="Cambria Math" panose="02040503050406030204" pitchFamily="18" charset="0"/>
                            <a:sym typeface="Wingdings" panose="05000000000000000000" pitchFamily="2" charset="2"/>
                          </a:rPr>
                        </m:ctrlPr>
                      </m:fPr>
                      <m:num>
                        <m:r>
                          <a:rPr lang="en-US" altLang="en-US" sz="3600" b="1" i="1" smtClean="0">
                            <a:solidFill>
                              <a:srgbClr val="000000"/>
                            </a:solidFill>
                            <a:latin typeface="Cambria Math" panose="02040503050406030204" pitchFamily="18" charset="0"/>
                            <a:sym typeface="Wingdings" panose="05000000000000000000" pitchFamily="2" charset="2"/>
                          </a:rPr>
                          <m:t>[</m:t>
                        </m:r>
                        <m:sSup>
                          <m:sSupPr>
                            <m:ctrlPr>
                              <a:rPr lang="en-US" altLang="en-US" sz="3600" b="1" i="1">
                                <a:solidFill>
                                  <a:srgbClr val="000000"/>
                                </a:solidFill>
                                <a:latin typeface="Cambria Math" panose="02040503050406030204" pitchFamily="18" charset="0"/>
                                <a:sym typeface="Wingdings" panose="05000000000000000000" pitchFamily="2" charset="2"/>
                              </a:rPr>
                            </m:ctrlPr>
                          </m:sSupPr>
                          <m:e>
                            <m:r>
                              <a:rPr lang="en-US" altLang="en-US" sz="3600" b="1" i="1">
                                <a:solidFill>
                                  <a:srgbClr val="000000"/>
                                </a:solidFill>
                                <a:latin typeface="Cambria Math" panose="02040503050406030204" pitchFamily="18" charset="0"/>
                                <a:sym typeface="Wingdings" panose="05000000000000000000" pitchFamily="2" charset="2"/>
                              </a:rPr>
                              <m:t>𝑯</m:t>
                            </m:r>
                          </m:e>
                          <m:sup>
                            <m:r>
                              <a:rPr lang="en-US" altLang="en-US" sz="3600" b="1" i="1">
                                <a:solidFill>
                                  <a:srgbClr val="000000"/>
                                </a:solidFill>
                                <a:latin typeface="Cambria Math" panose="02040503050406030204" pitchFamily="18" charset="0"/>
                                <a:sym typeface="Wingdings" panose="05000000000000000000" pitchFamily="2" charset="2"/>
                              </a:rPr>
                              <m:t>+</m:t>
                            </m:r>
                          </m:sup>
                        </m:sSup>
                        <m:r>
                          <a:rPr lang="en-US" altLang="en-US" sz="3600" b="1" i="1" smtClean="0">
                            <a:solidFill>
                              <a:srgbClr val="000000"/>
                            </a:solidFill>
                            <a:latin typeface="Cambria Math" panose="02040503050406030204" pitchFamily="18" charset="0"/>
                            <a:sym typeface="Wingdings" panose="05000000000000000000" pitchFamily="2" charset="2"/>
                          </a:rPr>
                          <m:t>]</m:t>
                        </m:r>
                      </m:num>
                      <m:den>
                        <m:r>
                          <a:rPr lang="en-US" altLang="en-US" sz="3600" b="1" i="1" smtClean="0">
                            <a:solidFill>
                              <a:srgbClr val="000000"/>
                            </a:solidFill>
                            <a:latin typeface="Cambria Math" panose="02040503050406030204" pitchFamily="18" charset="0"/>
                            <a:sym typeface="Wingdings" panose="05000000000000000000" pitchFamily="2" charset="2"/>
                          </a:rPr>
                          <m:t>[</m:t>
                        </m:r>
                        <m:r>
                          <a:rPr lang="en-US" altLang="en-US" sz="3600" b="1" i="1" smtClean="0">
                            <a:solidFill>
                              <a:srgbClr val="000000"/>
                            </a:solidFill>
                            <a:latin typeface="Cambria Math" panose="02040503050406030204" pitchFamily="18" charset="0"/>
                            <a:sym typeface="Wingdings" panose="05000000000000000000" pitchFamily="2" charset="2"/>
                          </a:rPr>
                          <m:t>𝒖𝒏𝒅𝒊𝒔𝒔𝒐𝒄𝒊𝒂𝒕𝒆𝒅</m:t>
                        </m:r>
                        <m:r>
                          <a:rPr lang="en-US" altLang="en-US" sz="3600" b="1" i="1" smtClean="0">
                            <a:solidFill>
                              <a:srgbClr val="000000"/>
                            </a:solidFill>
                            <a:latin typeface="Cambria Math" panose="02040503050406030204" pitchFamily="18" charset="0"/>
                            <a:sym typeface="Wingdings" panose="05000000000000000000" pitchFamily="2" charset="2"/>
                          </a:rPr>
                          <m:t>]</m:t>
                        </m:r>
                      </m:den>
                    </m:f>
                    <m:r>
                      <a:rPr lang="en-US" altLang="en-US" sz="3600" b="1" i="1" smtClean="0">
                        <a:solidFill>
                          <a:srgbClr val="000000"/>
                        </a:solidFill>
                        <a:latin typeface="Cambria Math" panose="02040503050406030204" pitchFamily="18" charset="0"/>
                        <a:sym typeface="Wingdings" panose="05000000000000000000" pitchFamily="2" charset="2"/>
                      </a:rPr>
                      <m:t>𝒙</m:t>
                    </m:r>
                    <m:r>
                      <a:rPr lang="en-US" altLang="en-US" sz="3600" b="1" i="1" smtClean="0">
                        <a:solidFill>
                          <a:srgbClr val="000000"/>
                        </a:solidFill>
                        <a:latin typeface="Cambria Math" panose="02040503050406030204" pitchFamily="18" charset="0"/>
                        <a:sym typeface="Wingdings" panose="05000000000000000000" pitchFamily="2" charset="2"/>
                      </a:rPr>
                      <m:t> </m:t>
                    </m:r>
                    <m:r>
                      <a:rPr lang="en-US" altLang="en-US" sz="3600" b="1" i="1" smtClean="0">
                        <a:solidFill>
                          <a:srgbClr val="000000"/>
                        </a:solidFill>
                        <a:latin typeface="Cambria Math" panose="02040503050406030204" pitchFamily="18" charset="0"/>
                        <a:sym typeface="Wingdings" panose="05000000000000000000" pitchFamily="2" charset="2"/>
                      </a:rPr>
                      <m:t>𝟏𝟎𝟎</m:t>
                    </m:r>
                  </m:oMath>
                </a14:m>
                <a:endParaRPr lang="pt-BR" altLang="en-US" sz="3600" b="1" dirty="0">
                  <a:solidFill>
                    <a:srgbClr val="000000"/>
                  </a:solidFill>
                  <a:latin typeface="Arial"/>
                  <a:sym typeface="Wingdings" panose="05000000000000000000" pitchFamily="2" charset="2"/>
                </a:endParaRPr>
              </a:p>
              <a:p>
                <a:pPr marL="0" marR="0" lvl="0" indent="0" algn="l" defTabSz="914400" rtl="0" eaLnBrk="0" fontAlgn="base" latinLnBrk="0" hangingPunct="0">
                  <a:lnSpc>
                    <a:spcPct val="100000"/>
                  </a:lnSpc>
                  <a:spcBef>
                    <a:spcPct val="20000"/>
                  </a:spcBef>
                  <a:spcAft>
                    <a:spcPct val="0"/>
                  </a:spcAft>
                  <a:buClrTx/>
                  <a:buSzTx/>
                  <a:buFont typeface="Arial"/>
                  <a:buNone/>
                  <a:tabLst/>
                  <a:defRPr/>
                </a:pPr>
                <a:endParaRPr kumimoji="0" lang="pt-BR" altLang="en-US" sz="3600" b="1" i="0" u="none" strike="noStrike" kern="0" cap="none" spc="0" normalizeH="0" noProof="0" dirty="0">
                  <a:ln>
                    <a:noFill/>
                  </a:ln>
                  <a:solidFill>
                    <a:srgbClr val="000000"/>
                  </a:solidFill>
                  <a:effectLst/>
                  <a:uLnTx/>
                  <a:uFillTx/>
                  <a:latin typeface="Arial"/>
                  <a:sym typeface="Wingdings" panose="05000000000000000000" pitchFamily="2" charset="2"/>
                </a:endParaRPr>
              </a:p>
              <a:p>
                <a:pPr marL="0" marR="0" lvl="0" indent="0" algn="l" defTabSz="914400" rtl="0" eaLnBrk="0" fontAlgn="base" latinLnBrk="0" hangingPunct="0">
                  <a:lnSpc>
                    <a:spcPct val="100000"/>
                  </a:lnSpc>
                  <a:spcBef>
                    <a:spcPct val="20000"/>
                  </a:spcBef>
                  <a:spcAft>
                    <a:spcPct val="0"/>
                  </a:spcAft>
                  <a:buClrTx/>
                  <a:buSzTx/>
                  <a:buFont typeface="Arial"/>
                  <a:buNone/>
                  <a:tabLst/>
                  <a:defRPr/>
                </a:pPr>
                <a:endParaRPr lang="pt-BR" altLang="en-US" sz="3600" b="1" dirty="0">
                  <a:solidFill>
                    <a:srgbClr val="000000"/>
                  </a:solidFill>
                  <a:latin typeface="Arial"/>
                  <a:sym typeface="Wingdings" panose="05000000000000000000" pitchFamily="2" charset="2"/>
                </a:endParaRPr>
              </a:p>
              <a:p>
                <a:pPr marL="0" marR="0" lvl="0" indent="0" algn="l" defTabSz="914400" rtl="0" eaLnBrk="0" fontAlgn="base" latinLnBrk="0" hangingPunct="0">
                  <a:lnSpc>
                    <a:spcPct val="100000"/>
                  </a:lnSpc>
                  <a:spcBef>
                    <a:spcPct val="20000"/>
                  </a:spcBef>
                  <a:spcAft>
                    <a:spcPct val="0"/>
                  </a:spcAft>
                  <a:buClrTx/>
                  <a:buSzTx/>
                  <a:buFont typeface="Arial"/>
                  <a:buNone/>
                  <a:tabLst/>
                  <a:defRPr/>
                </a:pPr>
                <a:endParaRPr kumimoji="0" lang="pt-BR" altLang="en-US" sz="3600" b="1" i="0" u="none" strike="noStrike" kern="0" cap="none" spc="0" normalizeH="0" noProof="0" dirty="0">
                  <a:ln>
                    <a:noFill/>
                  </a:ln>
                  <a:solidFill>
                    <a:srgbClr val="000000"/>
                  </a:solidFill>
                  <a:effectLst/>
                  <a:uLnTx/>
                  <a:uFillTx/>
                  <a:latin typeface="Arial"/>
                  <a:sym typeface="Wingdings" panose="05000000000000000000" pitchFamily="2" charset="2"/>
                </a:endParaRPr>
              </a:p>
            </p:txBody>
          </p:sp>
        </mc:Choice>
        <mc:Fallback>
          <p:sp>
            <p:nvSpPr>
              <p:cNvPr id="7" name="Rectangle 3">
                <a:extLst>
                  <a:ext uri="{FF2B5EF4-FFF2-40B4-BE49-F238E27FC236}">
                    <a16:creationId xmlns:a16="http://schemas.microsoft.com/office/drawing/2014/main" id="{824C1433-9AC2-8318-3523-C221EA8B3F52}"/>
                  </a:ext>
                </a:extLst>
              </p:cNvPr>
              <p:cNvSpPr txBox="1">
                <a:spLocks noRot="1" noChangeAspect="1" noMove="1" noResize="1" noEditPoints="1" noAdjustHandles="1" noChangeArrowheads="1" noChangeShapeType="1" noTextEdit="1"/>
              </p:cNvSpPr>
              <p:nvPr/>
            </p:nvSpPr>
            <p:spPr bwMode="auto">
              <a:xfrm>
                <a:off x="250724" y="1856140"/>
                <a:ext cx="7787148" cy="2494634"/>
              </a:xfrm>
              <a:prstGeom prst="rect">
                <a:avLst/>
              </a:prstGeom>
              <a:blipFill>
                <a:blip r:embed="rId3"/>
                <a:stretch>
                  <a:fillRect l="-2347" t="-2829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22793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p:sp>
        <p:nvSpPr>
          <p:cNvPr id="7" name="Rectangle 3"/>
          <p:cNvSpPr txBox="1">
            <a:spLocks noChangeArrowheads="1"/>
          </p:cNvSpPr>
          <p:nvPr/>
        </p:nvSpPr>
        <p:spPr bwMode="auto">
          <a:xfrm>
            <a:off x="132735" y="1253613"/>
            <a:ext cx="8465573" cy="2831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 typeface="Arial"/>
              <a:buNone/>
              <a:tabLst/>
              <a:defRPr/>
            </a:pPr>
            <a:r>
              <a:rPr lang="pt-BR" altLang="en-US" sz="3600" b="1" dirty="0">
                <a:solidFill>
                  <a:srgbClr val="000000"/>
                </a:solidFill>
                <a:latin typeface="Arial"/>
                <a:sym typeface="Wingdings" panose="05000000000000000000" pitchFamily="2" charset="2"/>
              </a:rPr>
              <a:t>Let’s pretend we take our bottle of acid and double the amount of water.  </a:t>
            </a:r>
          </a:p>
          <a:p>
            <a:pPr marL="0" marR="0" lvl="0" indent="0" algn="l" defTabSz="914400" rtl="0" eaLnBrk="0" fontAlgn="base" latinLnBrk="0" hangingPunct="0">
              <a:lnSpc>
                <a:spcPct val="100000"/>
              </a:lnSpc>
              <a:spcBef>
                <a:spcPct val="20000"/>
              </a:spcBef>
              <a:spcAft>
                <a:spcPct val="0"/>
              </a:spcAft>
              <a:buClrTx/>
              <a:buSzTx/>
              <a:buFont typeface="Arial"/>
              <a:buNone/>
              <a:tabLst/>
              <a:defRPr/>
            </a:pPr>
            <a:endParaRPr kumimoji="0" lang="pt-BR" altLang="en-US" sz="3600" b="1" i="0" u="none" strike="noStrike" kern="0" cap="none" spc="0" normalizeH="0" noProof="0" dirty="0">
              <a:ln>
                <a:noFill/>
              </a:ln>
              <a:solidFill>
                <a:srgbClr val="000000"/>
              </a:solidFill>
              <a:effectLst/>
              <a:uLnTx/>
              <a:uFillTx/>
              <a:latin typeface="Arial"/>
              <a:sym typeface="Arial"/>
            </a:endParaRPr>
          </a:p>
          <a:p>
            <a:pPr marL="0" marR="0" lvl="0" indent="0" algn="l" defTabSz="914400" rtl="0" eaLnBrk="0" fontAlgn="base" latinLnBrk="0" hangingPunct="0">
              <a:lnSpc>
                <a:spcPct val="100000"/>
              </a:lnSpc>
              <a:spcBef>
                <a:spcPct val="20000"/>
              </a:spcBef>
              <a:spcAft>
                <a:spcPct val="0"/>
              </a:spcAft>
              <a:buClrTx/>
              <a:buSzTx/>
              <a:buFont typeface="Arial"/>
              <a:buNone/>
              <a:tabLst/>
              <a:defRPr/>
            </a:pPr>
            <a:r>
              <a:rPr lang="pt-BR" altLang="en-US" sz="3600" b="1" noProof="0" dirty="0">
                <a:solidFill>
                  <a:srgbClr val="000000"/>
                </a:solidFill>
                <a:latin typeface="Arial"/>
              </a:rPr>
              <a:t>The concentration of everything </a:t>
            </a:r>
            <a:br>
              <a:rPr lang="pt-BR" altLang="en-US" sz="3600" b="1" noProof="0" dirty="0">
                <a:solidFill>
                  <a:srgbClr val="000000"/>
                </a:solidFill>
                <a:latin typeface="Arial"/>
              </a:rPr>
            </a:br>
            <a:r>
              <a:rPr lang="pt-BR" altLang="en-US" sz="3600" b="1" noProof="0" dirty="0">
                <a:solidFill>
                  <a:srgbClr val="000000"/>
                </a:solidFill>
                <a:latin typeface="Arial"/>
              </a:rPr>
              <a:t>is cut in half correct????</a:t>
            </a:r>
            <a:endParaRPr kumimoji="0" lang="pt-BR" altLang="en-US" sz="3600" b="1" i="0" u="none" strike="noStrike" kern="0" cap="none" spc="0" normalizeH="0" noProof="0" dirty="0">
              <a:ln>
                <a:noFill/>
              </a:ln>
              <a:solidFill>
                <a:srgbClr val="000000"/>
              </a:solidFill>
              <a:effectLst/>
              <a:uLnTx/>
              <a:uFillTx/>
              <a:latin typeface="Arial"/>
              <a:sym typeface="Arial"/>
            </a:endParaRPr>
          </a:p>
        </p:txBody>
      </p:sp>
    </p:spTree>
    <p:extLst>
      <p:ext uri="{BB962C8B-B14F-4D97-AF65-F5344CB8AC3E}">
        <p14:creationId xmlns:p14="http://schemas.microsoft.com/office/powerpoint/2010/main" val="317500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mc:AlternateContent xmlns:mc="http://schemas.openxmlformats.org/markup-compatibility/2006" xmlns:a14="http://schemas.microsoft.com/office/drawing/2010/main">
        <mc:Choice Requires="a14">
          <p:sp>
            <p:nvSpPr>
              <p:cNvPr id="7" name="Rectangle 3"/>
              <p:cNvSpPr txBox="1">
                <a:spLocks noChangeArrowheads="1"/>
              </p:cNvSpPr>
              <p:nvPr/>
            </p:nvSpPr>
            <p:spPr bwMode="auto">
              <a:xfrm>
                <a:off x="0" y="436180"/>
                <a:ext cx="8539315" cy="42032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0" marR="0" lvl="0" indent="0" defTabSz="914400" rtl="0" eaLnBrk="0" fontAlgn="base" latinLnBrk="0" hangingPunct="0">
                  <a:lnSpc>
                    <a:spcPct val="100000"/>
                  </a:lnSpc>
                  <a:spcBef>
                    <a:spcPct val="20000"/>
                  </a:spcBef>
                  <a:spcAft>
                    <a:spcPct val="0"/>
                  </a:spcAft>
                  <a:buClrTx/>
                  <a:buSzTx/>
                  <a:buFont typeface="Arial"/>
                  <a:buNone/>
                  <a:tabLst/>
                  <a:defRPr/>
                </a:pPr>
                <a:r>
                  <a:rPr lang="pt-BR" altLang="en-US" sz="3600" b="1" dirty="0">
                    <a:solidFill>
                      <a:srgbClr val="000000"/>
                    </a:solidFill>
                    <a:latin typeface="Arial"/>
                    <a:sym typeface="Wingdings" panose="05000000000000000000" pitchFamily="2" charset="2"/>
                  </a:rPr>
                  <a:t>So our K</a:t>
                </a:r>
                <a:r>
                  <a:rPr lang="pt-BR" altLang="en-US" sz="3600" b="1" baseline="-25000" dirty="0">
                    <a:solidFill>
                      <a:srgbClr val="000000"/>
                    </a:solidFill>
                    <a:latin typeface="Arial"/>
                    <a:sym typeface="Wingdings" panose="05000000000000000000" pitchFamily="2" charset="2"/>
                  </a:rPr>
                  <a:t>a</a:t>
                </a:r>
                <a:r>
                  <a:rPr lang="pt-BR" altLang="en-US" sz="3600" b="1" dirty="0">
                    <a:solidFill>
                      <a:srgbClr val="000000"/>
                    </a:solidFill>
                    <a:latin typeface="Arial"/>
                    <a:sym typeface="Wingdings" panose="05000000000000000000" pitchFamily="2" charset="2"/>
                  </a:rPr>
                  <a:t> turns into...</a:t>
                </a:r>
              </a:p>
              <a:p>
                <a:pPr lvl="0">
                  <a:buClrTx/>
                  <a:defRPr/>
                </a:pPr>
                <a:r>
                  <a:rPr kumimoji="0" lang="pt-BR" altLang="en-US" sz="3600" b="1" i="0" u="none" strike="noStrike" kern="0" cap="none" spc="0" normalizeH="0" noProof="0" dirty="0">
                    <a:ln>
                      <a:noFill/>
                    </a:ln>
                    <a:solidFill>
                      <a:srgbClr val="000000"/>
                    </a:solidFill>
                    <a:effectLst/>
                    <a:uLnTx/>
                    <a:uFillTx/>
                    <a:latin typeface="Arial"/>
                    <a:sym typeface="Wingdings" panose="05000000000000000000" pitchFamily="2" charset="2"/>
                  </a:rPr>
                  <a:t>Q = </a:t>
                </a:r>
                <a14:m>
                  <m:oMath xmlns:m="http://schemas.openxmlformats.org/officeDocument/2006/math">
                    <m:f>
                      <m:fPr>
                        <m:ctrlPr>
                          <a:rPr lang="pt-BR" altLang="en-US" sz="3600" b="1" i="1">
                            <a:solidFill>
                              <a:srgbClr val="000000"/>
                            </a:solidFill>
                            <a:latin typeface="Cambria Math" panose="02040503050406030204" pitchFamily="18" charset="0"/>
                            <a:sym typeface="Wingdings" panose="05000000000000000000" pitchFamily="2" charset="2"/>
                          </a:rPr>
                        </m:ctrlPr>
                      </m:fPr>
                      <m:num>
                        <m:d>
                          <m:dPr>
                            <m:begChr m:val="["/>
                            <m:endChr m:val="]"/>
                            <m:ctrlPr>
                              <a:rPr lang="en-US" altLang="en-US" sz="3600" b="1" i="1" smtClean="0">
                                <a:solidFill>
                                  <a:srgbClr val="000000"/>
                                </a:solidFill>
                                <a:latin typeface="Cambria Math" panose="02040503050406030204" pitchFamily="18" charset="0"/>
                                <a:sym typeface="Wingdings" panose="05000000000000000000" pitchFamily="2" charset="2"/>
                              </a:rPr>
                            </m:ctrlPr>
                          </m:dPr>
                          <m:e>
                            <m:f>
                              <m:fPr>
                                <m:ctrlPr>
                                  <a:rPr lang="en-US" altLang="en-US" sz="3600" b="1" i="1" smtClean="0">
                                    <a:solidFill>
                                      <a:srgbClr val="000000"/>
                                    </a:solidFill>
                                    <a:latin typeface="Cambria Math" panose="02040503050406030204" pitchFamily="18" charset="0"/>
                                    <a:sym typeface="Wingdings" panose="05000000000000000000" pitchFamily="2" charset="2"/>
                                  </a:rPr>
                                </m:ctrlPr>
                              </m:fPr>
                              <m:num>
                                <m:r>
                                  <a:rPr lang="en-US" altLang="en-US" sz="3600" b="1" i="1" smtClean="0">
                                    <a:solidFill>
                                      <a:srgbClr val="000000"/>
                                    </a:solidFill>
                                    <a:latin typeface="Cambria Math" panose="02040503050406030204" pitchFamily="18" charset="0"/>
                                    <a:sym typeface="Wingdings" panose="05000000000000000000" pitchFamily="2" charset="2"/>
                                  </a:rPr>
                                  <m:t>𝟏</m:t>
                                </m:r>
                              </m:num>
                              <m:den>
                                <m:r>
                                  <a:rPr lang="en-US" altLang="en-US" sz="3600" b="1" i="1" smtClean="0">
                                    <a:solidFill>
                                      <a:srgbClr val="000000"/>
                                    </a:solidFill>
                                    <a:latin typeface="Cambria Math" panose="02040503050406030204" pitchFamily="18" charset="0"/>
                                    <a:sym typeface="Wingdings" panose="05000000000000000000" pitchFamily="2" charset="2"/>
                                  </a:rPr>
                                  <m:t>𝟐</m:t>
                                </m:r>
                              </m:den>
                            </m:f>
                            <m:sSup>
                              <m:sSupPr>
                                <m:ctrlPr>
                                  <a:rPr lang="pt-BR" altLang="en-US" sz="3600" b="1" i="1">
                                    <a:solidFill>
                                      <a:srgbClr val="000000"/>
                                    </a:solidFill>
                                    <a:latin typeface="Cambria Math" panose="02040503050406030204" pitchFamily="18" charset="0"/>
                                    <a:sym typeface="Wingdings" panose="05000000000000000000" pitchFamily="2" charset="2"/>
                                  </a:rPr>
                                </m:ctrlPr>
                              </m:sSupPr>
                              <m:e>
                                <m:r>
                                  <a:rPr lang="en-US" altLang="en-US" sz="3600" b="1" i="1" smtClean="0">
                                    <a:solidFill>
                                      <a:srgbClr val="000000"/>
                                    </a:solidFill>
                                    <a:latin typeface="Cambria Math" panose="02040503050406030204" pitchFamily="18" charset="0"/>
                                    <a:sym typeface="Wingdings" panose="05000000000000000000" pitchFamily="2" charset="2"/>
                                  </a:rPr>
                                  <m:t> </m:t>
                                </m:r>
                                <m:r>
                                  <a:rPr lang="en-US" altLang="en-US" sz="3600" b="1" i="1" smtClean="0">
                                    <a:solidFill>
                                      <a:srgbClr val="000000"/>
                                    </a:solidFill>
                                    <a:latin typeface="Cambria Math" panose="02040503050406030204" pitchFamily="18" charset="0"/>
                                    <a:sym typeface="Wingdings" panose="05000000000000000000" pitchFamily="2" charset="2"/>
                                  </a:rPr>
                                  <m:t>𝑯</m:t>
                                </m:r>
                              </m:e>
                              <m:sup>
                                <m:r>
                                  <a:rPr lang="en-US" altLang="en-US" sz="3600" b="1" i="1" smtClean="0">
                                    <a:solidFill>
                                      <a:srgbClr val="000000"/>
                                    </a:solidFill>
                                    <a:latin typeface="Cambria Math" panose="02040503050406030204" pitchFamily="18" charset="0"/>
                                    <a:sym typeface="Wingdings" panose="05000000000000000000" pitchFamily="2" charset="2"/>
                                  </a:rPr>
                                  <m:t>+</m:t>
                                </m:r>
                              </m:sup>
                            </m:sSup>
                          </m:e>
                        </m:d>
                        <m:d>
                          <m:dPr>
                            <m:begChr m:val="["/>
                            <m:endChr m:val="]"/>
                            <m:ctrlPr>
                              <a:rPr lang="en-US" altLang="en-US" sz="3600" b="1" i="1">
                                <a:solidFill>
                                  <a:srgbClr val="000000"/>
                                </a:solidFill>
                                <a:latin typeface="Cambria Math" panose="02040503050406030204" pitchFamily="18" charset="0"/>
                                <a:sym typeface="Wingdings" panose="05000000000000000000" pitchFamily="2" charset="2"/>
                              </a:rPr>
                            </m:ctrlPr>
                          </m:dPr>
                          <m:e>
                            <m:f>
                              <m:fPr>
                                <m:ctrlPr>
                                  <a:rPr lang="en-US" altLang="en-US" sz="3600" b="1" i="1">
                                    <a:solidFill>
                                      <a:srgbClr val="000000"/>
                                    </a:solidFill>
                                    <a:latin typeface="Cambria Math" panose="02040503050406030204" pitchFamily="18" charset="0"/>
                                    <a:sym typeface="Wingdings" panose="05000000000000000000" pitchFamily="2" charset="2"/>
                                  </a:rPr>
                                </m:ctrlPr>
                              </m:fPr>
                              <m:num>
                                <m:r>
                                  <a:rPr lang="en-US" altLang="en-US" sz="3600" b="1" i="1">
                                    <a:solidFill>
                                      <a:srgbClr val="000000"/>
                                    </a:solidFill>
                                    <a:latin typeface="Cambria Math" panose="02040503050406030204" pitchFamily="18" charset="0"/>
                                    <a:sym typeface="Wingdings" panose="05000000000000000000" pitchFamily="2" charset="2"/>
                                  </a:rPr>
                                  <m:t>𝟏</m:t>
                                </m:r>
                              </m:num>
                              <m:den>
                                <m:r>
                                  <a:rPr lang="en-US" altLang="en-US" sz="3600" b="1" i="1">
                                    <a:solidFill>
                                      <a:srgbClr val="000000"/>
                                    </a:solidFill>
                                    <a:latin typeface="Cambria Math" panose="02040503050406030204" pitchFamily="18" charset="0"/>
                                    <a:sym typeface="Wingdings" panose="05000000000000000000" pitchFamily="2" charset="2"/>
                                  </a:rPr>
                                  <m:t>𝟐</m:t>
                                </m:r>
                              </m:den>
                            </m:f>
                            <m:sSup>
                              <m:sSupPr>
                                <m:ctrlPr>
                                  <a:rPr lang="pt-BR" altLang="en-US" sz="3600" b="1" i="1">
                                    <a:solidFill>
                                      <a:srgbClr val="000000"/>
                                    </a:solidFill>
                                    <a:latin typeface="Cambria Math" panose="02040503050406030204" pitchFamily="18" charset="0"/>
                                    <a:sym typeface="Wingdings" panose="05000000000000000000" pitchFamily="2" charset="2"/>
                                  </a:rPr>
                                </m:ctrlPr>
                              </m:sSupPr>
                              <m:e>
                                <m:r>
                                  <a:rPr lang="en-US" altLang="en-US" sz="3600" b="1" i="1" smtClean="0">
                                    <a:solidFill>
                                      <a:srgbClr val="000000"/>
                                    </a:solidFill>
                                    <a:latin typeface="Cambria Math" panose="02040503050406030204" pitchFamily="18" charset="0"/>
                                    <a:sym typeface="Wingdings" panose="05000000000000000000" pitchFamily="2" charset="2"/>
                                  </a:rPr>
                                  <m:t> </m:t>
                                </m:r>
                                <m:r>
                                  <a:rPr lang="en-US" altLang="en-US" sz="3600" b="1" i="1" smtClean="0">
                                    <a:solidFill>
                                      <a:srgbClr val="000000"/>
                                    </a:solidFill>
                                    <a:latin typeface="Cambria Math" panose="02040503050406030204" pitchFamily="18" charset="0"/>
                                    <a:sym typeface="Wingdings" panose="05000000000000000000" pitchFamily="2" charset="2"/>
                                  </a:rPr>
                                  <m:t>𝑨</m:t>
                                </m:r>
                              </m:e>
                              <m:sup>
                                <m:r>
                                  <a:rPr lang="en-US" altLang="en-US" sz="3600" b="1" i="1" smtClean="0">
                                    <a:solidFill>
                                      <a:srgbClr val="000000"/>
                                    </a:solidFill>
                                    <a:latin typeface="Cambria Math" panose="02040503050406030204" pitchFamily="18" charset="0"/>
                                    <a:sym typeface="Wingdings" panose="05000000000000000000" pitchFamily="2" charset="2"/>
                                  </a:rPr>
                                  <m:t>−</m:t>
                                </m:r>
                              </m:sup>
                            </m:sSup>
                          </m:e>
                        </m:d>
                      </m:num>
                      <m:den>
                        <m:r>
                          <a:rPr lang="en-US" altLang="en-US" sz="3600" b="1" i="1">
                            <a:solidFill>
                              <a:srgbClr val="000000"/>
                            </a:solidFill>
                            <a:latin typeface="Cambria Math" panose="02040503050406030204" pitchFamily="18" charset="0"/>
                            <a:sym typeface="Wingdings" panose="05000000000000000000" pitchFamily="2" charset="2"/>
                          </a:rPr>
                          <m:t>[</m:t>
                        </m:r>
                        <m:f>
                          <m:fPr>
                            <m:ctrlPr>
                              <a:rPr lang="en-US" altLang="en-US" sz="3600" b="1" i="1">
                                <a:solidFill>
                                  <a:srgbClr val="000000"/>
                                </a:solidFill>
                                <a:latin typeface="Cambria Math" panose="02040503050406030204" pitchFamily="18" charset="0"/>
                                <a:sym typeface="Wingdings" panose="05000000000000000000" pitchFamily="2" charset="2"/>
                              </a:rPr>
                            </m:ctrlPr>
                          </m:fPr>
                          <m:num>
                            <m:r>
                              <a:rPr lang="en-US" altLang="en-US" sz="3600" b="1" i="1">
                                <a:solidFill>
                                  <a:srgbClr val="000000"/>
                                </a:solidFill>
                                <a:latin typeface="Cambria Math" panose="02040503050406030204" pitchFamily="18" charset="0"/>
                                <a:sym typeface="Wingdings" panose="05000000000000000000" pitchFamily="2" charset="2"/>
                              </a:rPr>
                              <m:t>𝟏</m:t>
                            </m:r>
                          </m:num>
                          <m:den>
                            <m:r>
                              <a:rPr lang="en-US" altLang="en-US" sz="3600" b="1" i="1">
                                <a:solidFill>
                                  <a:srgbClr val="000000"/>
                                </a:solidFill>
                                <a:latin typeface="Cambria Math" panose="02040503050406030204" pitchFamily="18" charset="0"/>
                                <a:sym typeface="Wingdings" panose="05000000000000000000" pitchFamily="2" charset="2"/>
                              </a:rPr>
                              <m:t>𝟐</m:t>
                            </m:r>
                          </m:den>
                        </m:f>
                        <m:r>
                          <a:rPr lang="en-US" altLang="en-US" sz="3600" b="1" i="1" smtClean="0">
                            <a:solidFill>
                              <a:srgbClr val="000000"/>
                            </a:solidFill>
                            <a:latin typeface="Cambria Math" panose="02040503050406030204" pitchFamily="18" charset="0"/>
                            <a:sym typeface="Wingdings" panose="05000000000000000000" pitchFamily="2" charset="2"/>
                          </a:rPr>
                          <m:t> </m:t>
                        </m:r>
                        <m:r>
                          <a:rPr lang="en-US" altLang="en-US" sz="3600" b="1" i="1" smtClean="0">
                            <a:solidFill>
                              <a:srgbClr val="000000"/>
                            </a:solidFill>
                            <a:latin typeface="Cambria Math" panose="02040503050406030204" pitchFamily="18" charset="0"/>
                            <a:sym typeface="Wingdings" panose="05000000000000000000" pitchFamily="2" charset="2"/>
                          </a:rPr>
                          <m:t>𝑯𝑨</m:t>
                        </m:r>
                        <m:r>
                          <a:rPr lang="en-US" altLang="en-US" sz="3600" b="1" i="1">
                            <a:solidFill>
                              <a:srgbClr val="000000"/>
                            </a:solidFill>
                            <a:latin typeface="Cambria Math" panose="02040503050406030204" pitchFamily="18" charset="0"/>
                            <a:sym typeface="Wingdings" panose="05000000000000000000" pitchFamily="2" charset="2"/>
                          </a:rPr>
                          <m:t>]</m:t>
                        </m:r>
                      </m:den>
                    </m:f>
                  </m:oMath>
                </a14:m>
                <a:r>
                  <a:rPr kumimoji="0" lang="pt-BR" altLang="en-US" sz="2800" b="1" i="0" u="none" strike="noStrike" kern="0" cap="none" spc="0" normalizeH="0" noProof="0" dirty="0">
                    <a:ln>
                      <a:noFill/>
                    </a:ln>
                    <a:solidFill>
                      <a:srgbClr val="000000"/>
                    </a:solidFill>
                    <a:effectLst/>
                    <a:uLnTx/>
                    <a:uFillTx/>
                    <a:latin typeface="Arial"/>
                    <a:sym typeface="Arial"/>
                  </a:rPr>
                  <a:t>  </a:t>
                </a:r>
              </a:p>
              <a:p>
                <a:pPr lvl="0">
                  <a:buClrTx/>
                  <a:defRPr/>
                </a:pPr>
                <a:r>
                  <a:rPr kumimoji="0" lang="pt-BR" altLang="en-US" sz="2800" b="1" i="0" u="none" strike="noStrike" kern="0" cap="none" spc="0" normalizeH="0" noProof="0" dirty="0">
                    <a:ln>
                      <a:noFill/>
                    </a:ln>
                    <a:solidFill>
                      <a:srgbClr val="000000"/>
                    </a:solidFill>
                    <a:effectLst/>
                    <a:uLnTx/>
                    <a:uFillTx/>
                    <a:latin typeface="Arial"/>
                    <a:sym typeface="Arial"/>
                  </a:rPr>
                  <a:t>vs. </a:t>
                </a:r>
                <a14:m>
                  <m:oMath xmlns:m="http://schemas.openxmlformats.org/officeDocument/2006/math">
                    <m:f>
                      <m:fPr>
                        <m:ctrlPr>
                          <a:rPr lang="pt-BR" altLang="en-US" sz="3600" b="1" i="1">
                            <a:solidFill>
                              <a:srgbClr val="000000"/>
                            </a:solidFill>
                            <a:latin typeface="Cambria Math" panose="02040503050406030204" pitchFamily="18" charset="0"/>
                            <a:sym typeface="Wingdings" panose="05000000000000000000" pitchFamily="2" charset="2"/>
                          </a:rPr>
                        </m:ctrlPr>
                      </m:fPr>
                      <m:num>
                        <m:d>
                          <m:dPr>
                            <m:begChr m:val="["/>
                            <m:endChr m:val="]"/>
                            <m:ctrlPr>
                              <a:rPr lang="en-US" altLang="en-US" sz="3600" b="1" i="1">
                                <a:solidFill>
                                  <a:srgbClr val="000000"/>
                                </a:solidFill>
                                <a:latin typeface="Cambria Math" panose="02040503050406030204" pitchFamily="18" charset="0"/>
                                <a:sym typeface="Wingdings" panose="05000000000000000000" pitchFamily="2" charset="2"/>
                              </a:rPr>
                            </m:ctrlPr>
                          </m:dPr>
                          <m:e>
                            <m:sSup>
                              <m:sSupPr>
                                <m:ctrlPr>
                                  <a:rPr lang="pt-BR" altLang="en-US" sz="3600" b="1" i="1">
                                    <a:solidFill>
                                      <a:srgbClr val="000000"/>
                                    </a:solidFill>
                                    <a:latin typeface="Cambria Math" panose="02040503050406030204" pitchFamily="18" charset="0"/>
                                    <a:sym typeface="Wingdings" panose="05000000000000000000" pitchFamily="2" charset="2"/>
                                  </a:rPr>
                                </m:ctrlPr>
                              </m:sSupPr>
                              <m:e>
                                <m:r>
                                  <a:rPr lang="en-US" altLang="en-US" sz="3600" b="1" i="1">
                                    <a:solidFill>
                                      <a:srgbClr val="000000"/>
                                    </a:solidFill>
                                    <a:latin typeface="Cambria Math" panose="02040503050406030204" pitchFamily="18" charset="0"/>
                                    <a:sym typeface="Wingdings" panose="05000000000000000000" pitchFamily="2" charset="2"/>
                                  </a:rPr>
                                  <m:t> </m:t>
                                </m:r>
                                <m:r>
                                  <a:rPr lang="en-US" altLang="en-US" sz="3600" b="1" i="1">
                                    <a:solidFill>
                                      <a:srgbClr val="000000"/>
                                    </a:solidFill>
                                    <a:latin typeface="Cambria Math" panose="02040503050406030204" pitchFamily="18" charset="0"/>
                                    <a:sym typeface="Wingdings" panose="05000000000000000000" pitchFamily="2" charset="2"/>
                                  </a:rPr>
                                  <m:t>𝑯</m:t>
                                </m:r>
                              </m:e>
                              <m:sup>
                                <m:r>
                                  <a:rPr lang="en-US" altLang="en-US" sz="3600" b="1" i="1">
                                    <a:solidFill>
                                      <a:srgbClr val="000000"/>
                                    </a:solidFill>
                                    <a:latin typeface="Cambria Math" panose="02040503050406030204" pitchFamily="18" charset="0"/>
                                    <a:sym typeface="Wingdings" panose="05000000000000000000" pitchFamily="2" charset="2"/>
                                  </a:rPr>
                                  <m:t>+</m:t>
                                </m:r>
                              </m:sup>
                            </m:sSup>
                          </m:e>
                        </m:d>
                        <m:r>
                          <a:rPr lang="en-US" altLang="en-US" sz="3600" b="1" i="1">
                            <a:solidFill>
                              <a:srgbClr val="000000"/>
                            </a:solidFill>
                            <a:latin typeface="Cambria Math" panose="02040503050406030204" pitchFamily="18" charset="0"/>
                            <a:sym typeface="Wingdings" panose="05000000000000000000" pitchFamily="2" charset="2"/>
                          </a:rPr>
                          <m:t>[</m:t>
                        </m:r>
                        <m:sSup>
                          <m:sSupPr>
                            <m:ctrlPr>
                              <a:rPr lang="pt-BR" altLang="en-US" sz="3600" b="1" i="1">
                                <a:solidFill>
                                  <a:srgbClr val="000000"/>
                                </a:solidFill>
                                <a:latin typeface="Cambria Math" panose="02040503050406030204" pitchFamily="18" charset="0"/>
                                <a:sym typeface="Wingdings" panose="05000000000000000000" pitchFamily="2" charset="2"/>
                              </a:rPr>
                            </m:ctrlPr>
                          </m:sSupPr>
                          <m:e>
                            <m:r>
                              <a:rPr lang="en-US" altLang="en-US" sz="3600" b="1" i="1">
                                <a:solidFill>
                                  <a:srgbClr val="000000"/>
                                </a:solidFill>
                                <a:latin typeface="Cambria Math" panose="02040503050406030204" pitchFamily="18" charset="0"/>
                                <a:sym typeface="Wingdings" panose="05000000000000000000" pitchFamily="2" charset="2"/>
                              </a:rPr>
                              <m:t> </m:t>
                            </m:r>
                            <m:r>
                              <a:rPr lang="en-US" altLang="en-US" sz="3600" b="1" i="1">
                                <a:solidFill>
                                  <a:srgbClr val="000000"/>
                                </a:solidFill>
                                <a:latin typeface="Cambria Math" panose="02040503050406030204" pitchFamily="18" charset="0"/>
                                <a:sym typeface="Wingdings" panose="05000000000000000000" pitchFamily="2" charset="2"/>
                              </a:rPr>
                              <m:t>𝑨</m:t>
                            </m:r>
                          </m:e>
                          <m:sup>
                            <m:r>
                              <a:rPr lang="en-US" altLang="en-US" sz="3600" b="1" i="1">
                                <a:solidFill>
                                  <a:srgbClr val="000000"/>
                                </a:solidFill>
                                <a:latin typeface="Cambria Math" panose="02040503050406030204" pitchFamily="18" charset="0"/>
                                <a:sym typeface="Wingdings" panose="05000000000000000000" pitchFamily="2" charset="2"/>
                              </a:rPr>
                              <m:t>−</m:t>
                            </m:r>
                          </m:sup>
                        </m:sSup>
                        <m:r>
                          <a:rPr lang="en-US" altLang="en-US" sz="3600" b="1" i="1">
                            <a:solidFill>
                              <a:srgbClr val="000000"/>
                            </a:solidFill>
                            <a:latin typeface="Cambria Math" panose="02040503050406030204" pitchFamily="18" charset="0"/>
                            <a:sym typeface="Wingdings" panose="05000000000000000000" pitchFamily="2" charset="2"/>
                          </a:rPr>
                          <m:t>]</m:t>
                        </m:r>
                      </m:num>
                      <m:den>
                        <m:r>
                          <a:rPr lang="en-US" altLang="en-US" sz="3600" b="1" i="1">
                            <a:solidFill>
                              <a:srgbClr val="000000"/>
                            </a:solidFill>
                            <a:latin typeface="Cambria Math" panose="02040503050406030204" pitchFamily="18" charset="0"/>
                            <a:sym typeface="Wingdings" panose="05000000000000000000" pitchFamily="2" charset="2"/>
                          </a:rPr>
                          <m:t>[</m:t>
                        </m:r>
                        <m:r>
                          <a:rPr lang="en-US" altLang="en-US" sz="3600" b="1" i="1">
                            <a:solidFill>
                              <a:srgbClr val="000000"/>
                            </a:solidFill>
                            <a:latin typeface="Cambria Math" panose="02040503050406030204" pitchFamily="18" charset="0"/>
                            <a:sym typeface="Wingdings" panose="05000000000000000000" pitchFamily="2" charset="2"/>
                          </a:rPr>
                          <m:t>𝑯𝑨</m:t>
                        </m:r>
                        <m:r>
                          <a:rPr lang="en-US" altLang="en-US" sz="3600" b="1" i="1">
                            <a:solidFill>
                              <a:srgbClr val="000000"/>
                            </a:solidFill>
                            <a:latin typeface="Cambria Math" panose="02040503050406030204" pitchFamily="18" charset="0"/>
                            <a:sym typeface="Wingdings" panose="05000000000000000000" pitchFamily="2" charset="2"/>
                          </a:rPr>
                          <m:t>]</m:t>
                        </m:r>
                      </m:den>
                    </m:f>
                  </m:oMath>
                </a14:m>
                <a:r>
                  <a:rPr lang="pt-BR" altLang="en-US" sz="3600" b="1" dirty="0">
                    <a:solidFill>
                      <a:srgbClr val="000000"/>
                    </a:solidFill>
                  </a:rPr>
                  <a:t> like it had been. </a:t>
                </a:r>
                <a:endParaRPr kumimoji="0" lang="pt-BR" altLang="en-US" sz="3600" b="1" i="0" u="none" strike="noStrike" kern="0" cap="none" spc="0" normalizeH="0" noProof="0" dirty="0">
                  <a:ln>
                    <a:noFill/>
                  </a:ln>
                  <a:solidFill>
                    <a:srgbClr val="000000"/>
                  </a:solidFill>
                  <a:effectLst/>
                  <a:uLnTx/>
                  <a:uFillTx/>
                  <a:latin typeface="Arial"/>
                  <a:sym typeface="Arial"/>
                </a:endParaRPr>
              </a:p>
            </p:txBody>
          </p:sp>
        </mc:Choice>
        <mc:Fallback xmlns="">
          <p:sp>
            <p:nvSpPr>
              <p:cNvPr id="7" name="Rectangle 3"/>
              <p:cNvSpPr txBox="1">
                <a:spLocks noRot="1" noChangeAspect="1" noMove="1" noResize="1" noEditPoints="1" noAdjustHandles="1" noChangeArrowheads="1" noChangeShapeType="1" noTextEdit="1"/>
              </p:cNvSpPr>
              <p:nvPr/>
            </p:nvSpPr>
            <p:spPr bwMode="auto">
              <a:xfrm>
                <a:off x="0" y="436180"/>
                <a:ext cx="8539315" cy="4203290"/>
              </a:xfrm>
              <a:prstGeom prst="rect">
                <a:avLst/>
              </a:prstGeom>
              <a:blipFill>
                <a:blip r:embed="rId3"/>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173093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mc:AlternateContent xmlns:mc="http://schemas.openxmlformats.org/markup-compatibility/2006" xmlns:a14="http://schemas.microsoft.com/office/drawing/2010/main">
        <mc:Choice Requires="a14">
          <p:sp>
            <p:nvSpPr>
              <p:cNvPr id="7" name="Rectangle 3"/>
              <p:cNvSpPr txBox="1">
                <a:spLocks noChangeArrowheads="1"/>
              </p:cNvSpPr>
              <p:nvPr/>
            </p:nvSpPr>
            <p:spPr bwMode="auto">
              <a:xfrm>
                <a:off x="0" y="436180"/>
                <a:ext cx="8539315" cy="42032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0" marR="0" lvl="0" indent="0" defTabSz="914400" rtl="0" eaLnBrk="0" fontAlgn="base" latinLnBrk="0" hangingPunct="0">
                  <a:lnSpc>
                    <a:spcPct val="100000"/>
                  </a:lnSpc>
                  <a:spcBef>
                    <a:spcPct val="20000"/>
                  </a:spcBef>
                  <a:spcAft>
                    <a:spcPct val="0"/>
                  </a:spcAft>
                  <a:buClrTx/>
                  <a:buSzTx/>
                  <a:buFont typeface="Arial"/>
                  <a:buNone/>
                  <a:tabLst/>
                  <a:defRPr/>
                </a:pPr>
                <a:r>
                  <a:rPr lang="pt-BR" altLang="en-US" sz="3600" b="1" dirty="0">
                    <a:solidFill>
                      <a:srgbClr val="000000"/>
                    </a:solidFill>
                    <a:latin typeface="Arial"/>
                    <a:sym typeface="Wingdings" panose="05000000000000000000" pitchFamily="2" charset="2"/>
                  </a:rPr>
                  <a:t>So...</a:t>
                </a:r>
              </a:p>
              <a:p>
                <a:pPr lvl="0">
                  <a:buClrTx/>
                  <a:defRPr/>
                </a:pPr>
                <a:r>
                  <a:rPr kumimoji="0" lang="pt-BR" altLang="en-US" sz="3600" b="1" i="0" u="none" strike="noStrike" kern="0" cap="none" spc="0" normalizeH="0" noProof="0" dirty="0">
                    <a:ln>
                      <a:noFill/>
                    </a:ln>
                    <a:solidFill>
                      <a:srgbClr val="000000"/>
                    </a:solidFill>
                    <a:effectLst/>
                    <a:uLnTx/>
                    <a:uFillTx/>
                    <a:latin typeface="Arial"/>
                    <a:sym typeface="Wingdings" panose="05000000000000000000" pitchFamily="2" charset="2"/>
                  </a:rPr>
                  <a:t>Q =  </a:t>
                </a:r>
                <a14:m>
                  <m:oMath xmlns:m="http://schemas.openxmlformats.org/officeDocument/2006/math">
                    <m:f>
                      <m:fPr>
                        <m:ctrlPr>
                          <a:rPr lang="pt-BR" altLang="en-US" sz="3600" b="1" i="1">
                            <a:solidFill>
                              <a:srgbClr val="000000"/>
                            </a:solidFill>
                            <a:latin typeface="Cambria Math" panose="02040503050406030204" pitchFamily="18" charset="0"/>
                            <a:sym typeface="Wingdings" panose="05000000000000000000" pitchFamily="2" charset="2"/>
                          </a:rPr>
                        </m:ctrlPr>
                      </m:fPr>
                      <m:num>
                        <m:f>
                          <m:fPr>
                            <m:ctrlPr>
                              <a:rPr lang="en-US" altLang="en-US" sz="3600" b="1" i="1">
                                <a:solidFill>
                                  <a:srgbClr val="000000"/>
                                </a:solidFill>
                                <a:latin typeface="Cambria Math" panose="02040503050406030204" pitchFamily="18" charset="0"/>
                                <a:sym typeface="Wingdings" panose="05000000000000000000" pitchFamily="2" charset="2"/>
                              </a:rPr>
                            </m:ctrlPr>
                          </m:fPr>
                          <m:num>
                            <m:r>
                              <a:rPr lang="en-US" altLang="en-US" sz="3600" b="1" i="1">
                                <a:solidFill>
                                  <a:srgbClr val="000000"/>
                                </a:solidFill>
                                <a:latin typeface="Cambria Math" panose="02040503050406030204" pitchFamily="18" charset="0"/>
                                <a:sym typeface="Wingdings" panose="05000000000000000000" pitchFamily="2" charset="2"/>
                              </a:rPr>
                              <m:t>𝟏</m:t>
                            </m:r>
                          </m:num>
                          <m:den>
                            <m:r>
                              <a:rPr lang="en-US" altLang="en-US" sz="3600" b="1" i="1">
                                <a:solidFill>
                                  <a:srgbClr val="000000"/>
                                </a:solidFill>
                                <a:latin typeface="Cambria Math" panose="02040503050406030204" pitchFamily="18" charset="0"/>
                                <a:sym typeface="Wingdings" panose="05000000000000000000" pitchFamily="2" charset="2"/>
                              </a:rPr>
                              <m:t>𝟐</m:t>
                            </m:r>
                          </m:den>
                        </m:f>
                        <m:r>
                          <a:rPr lang="en-US" altLang="en-US" sz="3600" b="1" i="1" smtClean="0">
                            <a:solidFill>
                              <a:srgbClr val="000000"/>
                            </a:solidFill>
                            <a:latin typeface="Cambria Math" panose="02040503050406030204" pitchFamily="18" charset="0"/>
                            <a:sym typeface="Wingdings" panose="05000000000000000000" pitchFamily="2" charset="2"/>
                          </a:rPr>
                          <m:t>  </m:t>
                        </m:r>
                        <m:d>
                          <m:dPr>
                            <m:begChr m:val="["/>
                            <m:endChr m:val="]"/>
                            <m:ctrlPr>
                              <a:rPr lang="en-US" altLang="en-US" sz="3600" b="1" i="1" smtClean="0">
                                <a:solidFill>
                                  <a:srgbClr val="000000"/>
                                </a:solidFill>
                                <a:latin typeface="Cambria Math" panose="02040503050406030204" pitchFamily="18" charset="0"/>
                                <a:sym typeface="Wingdings" panose="05000000000000000000" pitchFamily="2" charset="2"/>
                              </a:rPr>
                            </m:ctrlPr>
                          </m:dPr>
                          <m:e>
                            <m:sSup>
                              <m:sSupPr>
                                <m:ctrlPr>
                                  <a:rPr lang="pt-BR" altLang="en-US" sz="3600" b="1" i="1">
                                    <a:solidFill>
                                      <a:srgbClr val="000000"/>
                                    </a:solidFill>
                                    <a:latin typeface="Cambria Math" panose="02040503050406030204" pitchFamily="18" charset="0"/>
                                    <a:sym typeface="Wingdings" panose="05000000000000000000" pitchFamily="2" charset="2"/>
                                  </a:rPr>
                                </m:ctrlPr>
                              </m:sSupPr>
                              <m:e>
                                <m:r>
                                  <a:rPr lang="en-US" altLang="en-US" sz="3600" b="1" i="1" smtClean="0">
                                    <a:solidFill>
                                      <a:srgbClr val="000000"/>
                                    </a:solidFill>
                                    <a:latin typeface="Cambria Math" panose="02040503050406030204" pitchFamily="18" charset="0"/>
                                    <a:sym typeface="Wingdings" panose="05000000000000000000" pitchFamily="2" charset="2"/>
                                  </a:rPr>
                                  <m:t> </m:t>
                                </m:r>
                                <m:r>
                                  <a:rPr lang="en-US" altLang="en-US" sz="3600" b="1" i="1" smtClean="0">
                                    <a:solidFill>
                                      <a:srgbClr val="000000"/>
                                    </a:solidFill>
                                    <a:latin typeface="Cambria Math" panose="02040503050406030204" pitchFamily="18" charset="0"/>
                                    <a:sym typeface="Wingdings" panose="05000000000000000000" pitchFamily="2" charset="2"/>
                                  </a:rPr>
                                  <m:t>𝑯</m:t>
                                </m:r>
                              </m:e>
                              <m:sup>
                                <m:r>
                                  <a:rPr lang="en-US" altLang="en-US" sz="3600" b="1" i="1" smtClean="0">
                                    <a:solidFill>
                                      <a:srgbClr val="000000"/>
                                    </a:solidFill>
                                    <a:latin typeface="Cambria Math" panose="02040503050406030204" pitchFamily="18" charset="0"/>
                                    <a:sym typeface="Wingdings" panose="05000000000000000000" pitchFamily="2" charset="2"/>
                                  </a:rPr>
                                  <m:t>+</m:t>
                                </m:r>
                              </m:sup>
                            </m:sSup>
                          </m:e>
                        </m:d>
                        <m:d>
                          <m:dPr>
                            <m:begChr m:val="["/>
                            <m:endChr m:val="]"/>
                            <m:ctrlPr>
                              <a:rPr lang="en-US" altLang="en-US" sz="3600" b="1" i="1">
                                <a:solidFill>
                                  <a:srgbClr val="000000"/>
                                </a:solidFill>
                                <a:latin typeface="Cambria Math" panose="02040503050406030204" pitchFamily="18" charset="0"/>
                                <a:sym typeface="Wingdings" panose="05000000000000000000" pitchFamily="2" charset="2"/>
                              </a:rPr>
                            </m:ctrlPr>
                          </m:dPr>
                          <m:e>
                            <m:sSup>
                              <m:sSupPr>
                                <m:ctrlPr>
                                  <a:rPr lang="pt-BR" altLang="en-US" sz="3600" b="1" i="1">
                                    <a:solidFill>
                                      <a:srgbClr val="000000"/>
                                    </a:solidFill>
                                    <a:latin typeface="Cambria Math" panose="02040503050406030204" pitchFamily="18" charset="0"/>
                                    <a:sym typeface="Wingdings" panose="05000000000000000000" pitchFamily="2" charset="2"/>
                                  </a:rPr>
                                </m:ctrlPr>
                              </m:sSupPr>
                              <m:e>
                                <m:r>
                                  <a:rPr lang="en-US" altLang="en-US" sz="3600" b="1" i="1" smtClean="0">
                                    <a:solidFill>
                                      <a:srgbClr val="000000"/>
                                    </a:solidFill>
                                    <a:latin typeface="Cambria Math" panose="02040503050406030204" pitchFamily="18" charset="0"/>
                                    <a:sym typeface="Wingdings" panose="05000000000000000000" pitchFamily="2" charset="2"/>
                                  </a:rPr>
                                  <m:t> </m:t>
                                </m:r>
                                <m:r>
                                  <a:rPr lang="en-US" altLang="en-US" sz="3600" b="1" i="1" smtClean="0">
                                    <a:solidFill>
                                      <a:srgbClr val="000000"/>
                                    </a:solidFill>
                                    <a:latin typeface="Cambria Math" panose="02040503050406030204" pitchFamily="18" charset="0"/>
                                    <a:sym typeface="Wingdings" panose="05000000000000000000" pitchFamily="2" charset="2"/>
                                  </a:rPr>
                                  <m:t>𝑨</m:t>
                                </m:r>
                              </m:e>
                              <m:sup>
                                <m:r>
                                  <a:rPr lang="en-US" altLang="en-US" sz="3600" b="1" i="1" smtClean="0">
                                    <a:solidFill>
                                      <a:srgbClr val="000000"/>
                                    </a:solidFill>
                                    <a:latin typeface="Cambria Math" panose="02040503050406030204" pitchFamily="18" charset="0"/>
                                    <a:sym typeface="Wingdings" panose="05000000000000000000" pitchFamily="2" charset="2"/>
                                  </a:rPr>
                                  <m:t>−</m:t>
                                </m:r>
                              </m:sup>
                            </m:sSup>
                          </m:e>
                        </m:d>
                      </m:num>
                      <m:den>
                        <m:r>
                          <a:rPr lang="en-US" altLang="en-US" sz="3600" b="1" i="1">
                            <a:solidFill>
                              <a:srgbClr val="000000"/>
                            </a:solidFill>
                            <a:latin typeface="Cambria Math" panose="02040503050406030204" pitchFamily="18" charset="0"/>
                            <a:sym typeface="Wingdings" panose="05000000000000000000" pitchFamily="2" charset="2"/>
                          </a:rPr>
                          <m:t>[</m:t>
                        </m:r>
                        <m:r>
                          <a:rPr lang="en-US" altLang="en-US" sz="3600" b="1" i="1" smtClean="0">
                            <a:solidFill>
                              <a:srgbClr val="000000"/>
                            </a:solidFill>
                            <a:latin typeface="Cambria Math" panose="02040503050406030204" pitchFamily="18" charset="0"/>
                            <a:sym typeface="Wingdings" panose="05000000000000000000" pitchFamily="2" charset="2"/>
                          </a:rPr>
                          <m:t>𝑯𝑨</m:t>
                        </m:r>
                        <m:r>
                          <a:rPr lang="en-US" altLang="en-US" sz="3600" b="1" i="1">
                            <a:solidFill>
                              <a:srgbClr val="000000"/>
                            </a:solidFill>
                            <a:latin typeface="Cambria Math" panose="02040503050406030204" pitchFamily="18" charset="0"/>
                            <a:sym typeface="Wingdings" panose="05000000000000000000" pitchFamily="2" charset="2"/>
                          </a:rPr>
                          <m:t>]</m:t>
                        </m:r>
                      </m:den>
                    </m:f>
                  </m:oMath>
                </a14:m>
                <a:r>
                  <a:rPr kumimoji="0" lang="pt-BR" altLang="en-US" sz="3600" b="1" i="0" u="none" strike="noStrike" kern="0" cap="none" spc="0" normalizeH="0" noProof="0" dirty="0">
                    <a:ln>
                      <a:noFill/>
                    </a:ln>
                    <a:solidFill>
                      <a:srgbClr val="000000"/>
                    </a:solidFill>
                    <a:effectLst/>
                    <a:uLnTx/>
                    <a:uFillTx/>
                    <a:latin typeface="Arial"/>
                    <a:sym typeface="Arial"/>
                  </a:rPr>
                  <a:t>  </a:t>
                </a:r>
                <a:br>
                  <a:rPr kumimoji="0" lang="pt-BR" altLang="en-US" sz="3600" b="1" i="0" u="none" strike="noStrike" kern="0" cap="none" spc="0" normalizeH="0" noProof="0" dirty="0">
                    <a:ln>
                      <a:noFill/>
                    </a:ln>
                    <a:solidFill>
                      <a:srgbClr val="000000"/>
                    </a:solidFill>
                    <a:effectLst/>
                    <a:uLnTx/>
                    <a:uFillTx/>
                    <a:latin typeface="Arial"/>
                    <a:sym typeface="Arial"/>
                  </a:rPr>
                </a:br>
                <a:endParaRPr kumimoji="0" lang="pt-BR" altLang="en-US" sz="3600" b="1" i="0" u="none" strike="noStrike" kern="0" cap="none" spc="0" normalizeH="0" noProof="0" dirty="0">
                  <a:ln>
                    <a:noFill/>
                  </a:ln>
                  <a:solidFill>
                    <a:srgbClr val="000000"/>
                  </a:solidFill>
                  <a:effectLst/>
                  <a:uLnTx/>
                  <a:uFillTx/>
                  <a:latin typeface="Arial"/>
                  <a:sym typeface="Arial"/>
                </a:endParaRPr>
              </a:p>
              <a:p>
                <a:pPr lvl="0">
                  <a:buClrTx/>
                  <a:defRPr/>
                </a:pPr>
                <a:r>
                  <a:rPr kumimoji="0" lang="en-US" altLang="en-US" sz="3600" b="1" i="0" u="none" strike="noStrike" kern="0" cap="none" spc="0" normalizeH="0" noProof="0" dirty="0">
                    <a:ln>
                      <a:noFill/>
                    </a:ln>
                    <a:solidFill>
                      <a:srgbClr val="000000"/>
                    </a:solidFill>
                    <a:effectLst/>
                    <a:uLnTx/>
                    <a:uFillTx/>
                    <a:latin typeface="Arial"/>
                    <a:sym typeface="Arial"/>
                  </a:rPr>
                  <a:t>So Q = ½ </a:t>
                </a:r>
                <a:r>
                  <a:rPr kumimoji="0" lang="en-US" altLang="en-US" sz="3600" b="1" i="0" u="none" strike="noStrike" kern="0" cap="none" spc="0" normalizeH="0" noProof="0" dirty="0" err="1">
                    <a:ln>
                      <a:noFill/>
                    </a:ln>
                    <a:solidFill>
                      <a:srgbClr val="000000"/>
                    </a:solidFill>
                    <a:effectLst/>
                    <a:uLnTx/>
                    <a:uFillTx/>
                    <a:latin typeface="Arial"/>
                    <a:sym typeface="Arial"/>
                  </a:rPr>
                  <a:t>Ka</a:t>
                </a:r>
                <a:endParaRPr kumimoji="0" lang="en-US" altLang="en-US" sz="3600" b="1" i="0" u="none" strike="noStrike" kern="0" cap="none" spc="0" normalizeH="0" noProof="0" dirty="0">
                  <a:ln>
                    <a:noFill/>
                  </a:ln>
                  <a:solidFill>
                    <a:srgbClr val="000000"/>
                  </a:solidFill>
                  <a:effectLst/>
                  <a:uLnTx/>
                  <a:uFillTx/>
                  <a:latin typeface="Arial"/>
                  <a:sym typeface="Arial"/>
                </a:endParaRPr>
              </a:p>
              <a:p>
                <a:pPr lvl="0">
                  <a:buClrTx/>
                  <a:defRPr/>
                </a:pPr>
                <a:r>
                  <a:rPr lang="en-US" altLang="en-US" sz="2800" b="1" dirty="0">
                    <a:solidFill>
                      <a:srgbClr val="000000"/>
                    </a:solidFill>
                    <a:latin typeface="Arial"/>
                  </a:rPr>
                  <a:t> </a:t>
                </a:r>
              </a:p>
            </p:txBody>
          </p:sp>
        </mc:Choice>
        <mc:Fallback xmlns="">
          <p:sp>
            <p:nvSpPr>
              <p:cNvPr id="7" name="Rectangle 3"/>
              <p:cNvSpPr txBox="1">
                <a:spLocks noRot="1" noChangeAspect="1" noMove="1" noResize="1" noEditPoints="1" noAdjustHandles="1" noChangeArrowheads="1" noChangeShapeType="1" noTextEdit="1"/>
              </p:cNvSpPr>
              <p:nvPr/>
            </p:nvSpPr>
            <p:spPr bwMode="auto">
              <a:xfrm>
                <a:off x="0" y="436180"/>
                <a:ext cx="8539315" cy="4203290"/>
              </a:xfrm>
              <a:prstGeom prst="rect">
                <a:avLst/>
              </a:prstGeom>
              <a:blipFill>
                <a:blip r:embed="rId3"/>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94962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p:sp>
        <p:nvSpPr>
          <p:cNvPr id="7" name="Rectangle 3"/>
          <p:cNvSpPr txBox="1">
            <a:spLocks noChangeArrowheads="1"/>
          </p:cNvSpPr>
          <p:nvPr/>
        </p:nvSpPr>
        <p:spPr bwMode="auto">
          <a:xfrm>
            <a:off x="0" y="436180"/>
            <a:ext cx="8539315" cy="4203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lvl="0">
              <a:buClrTx/>
              <a:defRPr/>
            </a:pPr>
            <a:r>
              <a:rPr lang="en-US" altLang="en-US" sz="3600" b="1" dirty="0">
                <a:solidFill>
                  <a:srgbClr val="000000"/>
                </a:solidFill>
              </a:rPr>
              <a:t>Q &lt; K</a:t>
            </a:r>
          </a:p>
          <a:p>
            <a:pPr lvl="0">
              <a:buClrTx/>
              <a:defRPr/>
            </a:pPr>
            <a:r>
              <a:rPr lang="en-US" altLang="en-US" sz="3600" b="1" dirty="0">
                <a:solidFill>
                  <a:srgbClr val="000000"/>
                </a:solidFill>
              </a:rPr>
              <a:t>MEANS...</a:t>
            </a:r>
          </a:p>
          <a:p>
            <a:pPr lvl="0">
              <a:buClrTx/>
              <a:defRPr/>
            </a:pPr>
            <a:r>
              <a:rPr lang="en-US" altLang="en-US" sz="3600" b="1" dirty="0">
                <a:solidFill>
                  <a:srgbClr val="000000"/>
                </a:solidFill>
              </a:rPr>
              <a:t>Not enough products!</a:t>
            </a:r>
          </a:p>
          <a:p>
            <a:pPr lvl="0">
              <a:buClrTx/>
              <a:defRPr/>
            </a:pPr>
            <a:r>
              <a:rPr lang="en-US" altLang="en-US" sz="3600" b="1" dirty="0">
                <a:solidFill>
                  <a:srgbClr val="000000"/>
                </a:solidFill>
                <a:latin typeface="Arial"/>
              </a:rPr>
              <a:t>SHIFT RIGHT to get to equilibrium!</a:t>
            </a:r>
          </a:p>
          <a:p>
            <a:pPr lvl="0">
              <a:buClrTx/>
              <a:defRPr/>
            </a:pPr>
            <a:r>
              <a:rPr lang="en-US" altLang="en-US" sz="3600" b="1" dirty="0">
                <a:solidFill>
                  <a:srgbClr val="000000"/>
                </a:solidFill>
                <a:latin typeface="Arial"/>
              </a:rPr>
              <a:t>Make more products!</a:t>
            </a:r>
            <a:r>
              <a:rPr lang="en-US" altLang="en-US" sz="2800" b="1" dirty="0">
                <a:solidFill>
                  <a:srgbClr val="000000"/>
                </a:solidFill>
                <a:latin typeface="Arial"/>
              </a:rPr>
              <a:t> </a:t>
            </a:r>
          </a:p>
        </p:txBody>
      </p:sp>
    </p:spTree>
    <p:extLst>
      <p:ext uri="{BB962C8B-B14F-4D97-AF65-F5344CB8AC3E}">
        <p14:creationId xmlns:p14="http://schemas.microsoft.com/office/powerpoint/2010/main" val="79302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p:sp>
        <p:nvSpPr>
          <p:cNvPr id="7" name="Rectangle 3"/>
          <p:cNvSpPr txBox="1">
            <a:spLocks noChangeArrowheads="1"/>
          </p:cNvSpPr>
          <p:nvPr/>
        </p:nvSpPr>
        <p:spPr bwMode="auto">
          <a:xfrm>
            <a:off x="0" y="872359"/>
            <a:ext cx="8539315" cy="4203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lvl="0">
              <a:buClrTx/>
              <a:defRPr/>
            </a:pPr>
            <a:r>
              <a:rPr lang="en-US" altLang="en-US" sz="3600" b="1" dirty="0">
                <a:solidFill>
                  <a:srgbClr val="000000"/>
                </a:solidFill>
              </a:rPr>
              <a:t>And the products are...</a:t>
            </a:r>
          </a:p>
          <a:p>
            <a:pPr lvl="0">
              <a:buClrTx/>
              <a:defRPr/>
            </a:pPr>
            <a:r>
              <a:rPr lang="en-US" altLang="en-US" sz="3600" b="1" dirty="0">
                <a:solidFill>
                  <a:srgbClr val="000000"/>
                </a:solidFill>
                <a:latin typeface="Arial"/>
              </a:rPr>
              <a:t>[H</a:t>
            </a:r>
            <a:r>
              <a:rPr lang="en-US" altLang="en-US" sz="3600" b="1" baseline="30000" dirty="0">
                <a:solidFill>
                  <a:srgbClr val="000000"/>
                </a:solidFill>
                <a:latin typeface="Arial"/>
              </a:rPr>
              <a:t>+</a:t>
            </a:r>
            <a:r>
              <a:rPr lang="en-US" altLang="en-US" sz="3600" b="1" dirty="0">
                <a:solidFill>
                  <a:srgbClr val="000000"/>
                </a:solidFill>
                <a:latin typeface="Arial"/>
              </a:rPr>
              <a:t>] and [A</a:t>
            </a:r>
            <a:r>
              <a:rPr lang="en-US" altLang="en-US" sz="3600" b="1" baseline="30000" dirty="0">
                <a:solidFill>
                  <a:srgbClr val="000000"/>
                </a:solidFill>
                <a:latin typeface="Arial"/>
              </a:rPr>
              <a:t>-</a:t>
            </a:r>
            <a:r>
              <a:rPr lang="en-US" altLang="en-US" sz="3600" b="1" dirty="0">
                <a:solidFill>
                  <a:srgbClr val="000000"/>
                </a:solidFill>
                <a:latin typeface="Arial"/>
              </a:rPr>
              <a:t>] !</a:t>
            </a:r>
          </a:p>
          <a:p>
            <a:pPr lvl="0">
              <a:buClrTx/>
              <a:defRPr/>
            </a:pPr>
            <a:endParaRPr lang="en-US" altLang="en-US" sz="3600" b="1" dirty="0">
              <a:solidFill>
                <a:srgbClr val="000000"/>
              </a:solidFill>
              <a:latin typeface="Arial"/>
            </a:endParaRPr>
          </a:p>
          <a:p>
            <a:pPr lvl="0">
              <a:buClrTx/>
              <a:defRPr/>
            </a:pPr>
            <a:r>
              <a:rPr lang="en-US" altLang="en-US" sz="3600" b="1" dirty="0">
                <a:solidFill>
                  <a:srgbClr val="000000"/>
                </a:solidFill>
                <a:latin typeface="Arial"/>
              </a:rPr>
              <a:t>So MORE ions means...</a:t>
            </a:r>
          </a:p>
          <a:p>
            <a:pPr lvl="0">
              <a:buClrTx/>
              <a:defRPr/>
            </a:pPr>
            <a:r>
              <a:rPr lang="en-US" altLang="en-US" sz="3600" b="1" dirty="0">
                <a:solidFill>
                  <a:srgbClr val="000000"/>
                </a:solidFill>
                <a:latin typeface="Arial"/>
              </a:rPr>
              <a:t>HIGHER % dissociation!</a:t>
            </a:r>
            <a:endParaRPr lang="en-US" altLang="en-US" sz="2800" b="1" dirty="0">
              <a:solidFill>
                <a:srgbClr val="000000"/>
              </a:solidFill>
              <a:latin typeface="Arial"/>
            </a:endParaRPr>
          </a:p>
        </p:txBody>
      </p:sp>
    </p:spTree>
    <p:extLst>
      <p:ext uri="{BB962C8B-B14F-4D97-AF65-F5344CB8AC3E}">
        <p14:creationId xmlns:p14="http://schemas.microsoft.com/office/powerpoint/2010/main" val="182787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Weird Fact…</a:t>
            </a:r>
            <a:endParaRPr sz="3600" u="sng" dirty="0">
              <a:solidFill>
                <a:srgbClr val="FF9900"/>
              </a:solidFill>
            </a:endParaRPr>
          </a:p>
        </p:txBody>
      </p:sp>
      <mc:AlternateContent xmlns:mc="http://schemas.openxmlformats.org/markup-compatibility/2006" xmlns:a14="http://schemas.microsoft.com/office/drawing/2010/main">
        <mc:Choice Requires="a14">
          <p:sp>
            <p:nvSpPr>
              <p:cNvPr id="7" name="Rectangle 3"/>
              <p:cNvSpPr txBox="1">
                <a:spLocks noChangeArrowheads="1"/>
              </p:cNvSpPr>
              <p:nvPr/>
            </p:nvSpPr>
            <p:spPr bwMode="auto">
              <a:xfrm>
                <a:off x="283084" y="1388553"/>
                <a:ext cx="8539315" cy="42032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lvl="0" algn="l">
                  <a:buClrTx/>
                  <a:defRPr/>
                </a:pPr>
                <a:r>
                  <a:rPr lang="pt-BR" altLang="en-US" sz="2800" b="1" dirty="0">
                    <a:solidFill>
                      <a:srgbClr val="000000"/>
                    </a:solidFill>
                    <a:sym typeface="Wingdings" panose="05000000000000000000" pitchFamily="2" charset="2"/>
                  </a:rPr>
                  <a:t>% dissociation = </a:t>
                </a:r>
                <a14:m>
                  <m:oMath xmlns:m="http://schemas.openxmlformats.org/officeDocument/2006/math">
                    <m:f>
                      <m:fPr>
                        <m:ctrlPr>
                          <a:rPr lang="pt-BR" altLang="en-US" sz="3600" b="1" i="1">
                            <a:solidFill>
                              <a:srgbClr val="000000"/>
                            </a:solidFill>
                            <a:latin typeface="Cambria Math" panose="02040503050406030204" pitchFamily="18" charset="0"/>
                            <a:sym typeface="Wingdings" panose="05000000000000000000" pitchFamily="2" charset="2"/>
                          </a:rPr>
                        </m:ctrlPr>
                      </m:fPr>
                      <m:num>
                        <m:r>
                          <a:rPr lang="en-US" altLang="en-US" sz="3600" b="1" i="1">
                            <a:solidFill>
                              <a:srgbClr val="000000"/>
                            </a:solidFill>
                            <a:latin typeface="Cambria Math" panose="02040503050406030204" pitchFamily="18" charset="0"/>
                            <a:sym typeface="Wingdings" panose="05000000000000000000" pitchFamily="2" charset="2"/>
                          </a:rPr>
                          <m:t>𝒊𝒐𝒏𝒔</m:t>
                        </m:r>
                        <m:r>
                          <a:rPr lang="en-US" altLang="en-US" sz="3600" b="1" i="1" smtClean="0">
                            <a:solidFill>
                              <a:srgbClr val="000000"/>
                            </a:solidFill>
                            <a:latin typeface="Cambria Math" panose="02040503050406030204" pitchFamily="18" charset="0"/>
                            <a:sym typeface="Wingdings" panose="05000000000000000000" pitchFamily="2" charset="2"/>
                          </a:rPr>
                          <m:t>  </m:t>
                        </m:r>
                      </m:num>
                      <m:den>
                        <m:r>
                          <a:rPr lang="en-US" altLang="en-US" sz="3600" b="1" i="1">
                            <a:solidFill>
                              <a:srgbClr val="000000"/>
                            </a:solidFill>
                            <a:latin typeface="Cambria Math" panose="02040503050406030204" pitchFamily="18" charset="0"/>
                            <a:sym typeface="Wingdings" panose="05000000000000000000" pitchFamily="2" charset="2"/>
                          </a:rPr>
                          <m:t>𝒖𝒏𝒅𝒊𝒔𝒔𝒐𝒄𝒊𝒂𝒕𝒆𝒅</m:t>
                        </m:r>
                        <m:r>
                          <a:rPr lang="en-US" altLang="en-US" sz="3600" b="1" i="1" smtClean="0">
                            <a:solidFill>
                              <a:srgbClr val="000000"/>
                            </a:solidFill>
                            <a:latin typeface="Cambria Math" panose="02040503050406030204" pitchFamily="18" charset="0"/>
                            <a:sym typeface="Wingdings" panose="05000000000000000000" pitchFamily="2" charset="2"/>
                          </a:rPr>
                          <m:t>               </m:t>
                        </m:r>
                      </m:den>
                    </m:f>
                    <m:r>
                      <a:rPr lang="en-US" altLang="en-US" sz="3600" b="1" i="1">
                        <a:solidFill>
                          <a:srgbClr val="000000"/>
                        </a:solidFill>
                        <a:latin typeface="Cambria Math" panose="02040503050406030204" pitchFamily="18" charset="0"/>
                        <a:sym typeface="Wingdings" panose="05000000000000000000" pitchFamily="2" charset="2"/>
                      </a:rPr>
                      <m:t>𝒙</m:t>
                    </m:r>
                    <m:r>
                      <a:rPr lang="en-US" altLang="en-US" sz="3600" b="1" i="1">
                        <a:solidFill>
                          <a:srgbClr val="000000"/>
                        </a:solidFill>
                        <a:latin typeface="Cambria Math" panose="02040503050406030204" pitchFamily="18" charset="0"/>
                        <a:sym typeface="Wingdings" panose="05000000000000000000" pitchFamily="2" charset="2"/>
                      </a:rPr>
                      <m:t> </m:t>
                    </m:r>
                    <m:r>
                      <a:rPr lang="en-US" altLang="en-US" sz="3600" b="1" i="1">
                        <a:solidFill>
                          <a:srgbClr val="000000"/>
                        </a:solidFill>
                        <a:latin typeface="Cambria Math" panose="02040503050406030204" pitchFamily="18" charset="0"/>
                        <a:sym typeface="Wingdings" panose="05000000000000000000" pitchFamily="2" charset="2"/>
                      </a:rPr>
                      <m:t>𝟏𝟎𝟎</m:t>
                    </m:r>
                  </m:oMath>
                </a14:m>
                <a:endParaRPr lang="en-US" altLang="en-US" sz="3600" b="1" dirty="0">
                  <a:solidFill>
                    <a:srgbClr val="000000"/>
                  </a:solidFill>
                  <a:sym typeface="Wingdings" panose="05000000000000000000" pitchFamily="2" charset="2"/>
                </a:endParaRPr>
              </a:p>
              <a:p>
                <a:pPr lvl="0" algn="l">
                  <a:buClrTx/>
                  <a:defRPr/>
                </a:pPr>
                <a:endParaRPr lang="pt-BR" altLang="en-US" sz="3600" b="1" dirty="0">
                  <a:solidFill>
                    <a:srgbClr val="000000"/>
                  </a:solidFill>
                  <a:sym typeface="Wingdings" panose="05000000000000000000" pitchFamily="2" charset="2"/>
                </a:endParaRPr>
              </a:p>
              <a:p>
                <a:pPr lvl="0" algn="l">
                  <a:buClrTx/>
                  <a:defRPr/>
                </a:pPr>
                <a:r>
                  <a:rPr lang="pt-BR" altLang="en-US" sz="3600" b="1" dirty="0">
                    <a:solidFill>
                      <a:srgbClr val="000000"/>
                    </a:solidFill>
                    <a:sym typeface="Wingdings" panose="05000000000000000000" pitchFamily="2" charset="2"/>
                  </a:rPr>
                  <a:t>A bigger number!</a:t>
                </a:r>
              </a:p>
              <a:p>
                <a:pPr lvl="0" algn="l">
                  <a:buClrTx/>
                  <a:defRPr/>
                </a:pPr>
                <a:r>
                  <a:rPr lang="pt-BR" altLang="en-US" sz="3600" b="1" dirty="0">
                    <a:solidFill>
                      <a:srgbClr val="000000"/>
                    </a:solidFill>
                    <a:sym typeface="Wingdings" panose="05000000000000000000" pitchFamily="2" charset="2"/>
                  </a:rPr>
                  <a:t>Larger % dissociation!</a:t>
                </a:r>
              </a:p>
            </p:txBody>
          </p:sp>
        </mc:Choice>
        <mc:Fallback xmlns="">
          <p:sp>
            <p:nvSpPr>
              <p:cNvPr id="7" name="Rectangle 3"/>
              <p:cNvSpPr txBox="1">
                <a:spLocks noRot="1" noChangeAspect="1" noMove="1" noResize="1" noEditPoints="1" noAdjustHandles="1" noChangeArrowheads="1" noChangeShapeType="1" noTextEdit="1"/>
              </p:cNvSpPr>
              <p:nvPr/>
            </p:nvSpPr>
            <p:spPr bwMode="auto">
              <a:xfrm>
                <a:off x="283084" y="1388553"/>
                <a:ext cx="8539315" cy="4203290"/>
              </a:xfrm>
              <a:prstGeom prst="rect">
                <a:avLst/>
              </a:prstGeom>
              <a:blipFill>
                <a:blip r:embed="rId3"/>
                <a:stretch>
                  <a:fillRect l="-214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2" name="Up Arrow 1"/>
          <p:cNvSpPr/>
          <p:nvPr/>
        </p:nvSpPr>
        <p:spPr>
          <a:xfrm>
            <a:off x="5899355" y="1002890"/>
            <a:ext cx="412955" cy="72267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 Arrow 4"/>
          <p:cNvSpPr/>
          <p:nvPr/>
        </p:nvSpPr>
        <p:spPr>
          <a:xfrm rot="10800000">
            <a:off x="5899354" y="2082828"/>
            <a:ext cx="412955" cy="72267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870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21550"/>
            <a:ext cx="5862484" cy="1159800"/>
          </a:xfrm>
        </p:spPr>
        <p:txBody>
          <a:bodyPr/>
          <a:lstStyle/>
          <a:p>
            <a:r>
              <a:rPr lang="en-US" dirty="0"/>
              <a:t>YouTube Link to Presentation</a:t>
            </a:r>
          </a:p>
        </p:txBody>
      </p:sp>
      <p:sp>
        <p:nvSpPr>
          <p:cNvPr id="3" name="Subtitle 2"/>
          <p:cNvSpPr>
            <a:spLocks noGrp="1"/>
          </p:cNvSpPr>
          <p:nvPr>
            <p:ph type="subTitle" idx="1"/>
          </p:nvPr>
        </p:nvSpPr>
        <p:spPr/>
        <p:txBody>
          <a:bodyPr/>
          <a:lstStyle/>
          <a:p>
            <a:r>
              <a:rPr lang="en-US" sz="2800" dirty="0">
                <a:hlinkClick r:id="rId2"/>
              </a:rPr>
              <a:t>https://youtu.be/fkc4USA25l8</a:t>
            </a:r>
            <a:r>
              <a:rPr lang="en-US" sz="2800" dirty="0"/>
              <a:t> </a:t>
            </a: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29</a:t>
            </a:fld>
            <a:endParaRPr lang="en"/>
          </a:p>
        </p:txBody>
      </p:sp>
    </p:spTree>
    <p:extLst>
      <p:ext uri="{BB962C8B-B14F-4D97-AF65-F5344CB8AC3E}">
        <p14:creationId xmlns:p14="http://schemas.microsoft.com/office/powerpoint/2010/main" val="1838535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Weak Acids and Bases</a:t>
            </a:r>
            <a:endParaRPr sz="3600" u="sng" dirty="0">
              <a:solidFill>
                <a:srgbClr val="FF9900"/>
              </a:solidFill>
            </a:endParaRPr>
          </a:p>
        </p:txBody>
      </p:sp>
      <p:sp>
        <p:nvSpPr>
          <p:cNvPr id="2" name="Rectangle 1"/>
          <p:cNvSpPr/>
          <p:nvPr/>
        </p:nvSpPr>
        <p:spPr>
          <a:xfrm>
            <a:off x="5822731" y="2417379"/>
            <a:ext cx="3310759" cy="2726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txBox="1">
            <a:spLocks noChangeArrowheads="1"/>
          </p:cNvSpPr>
          <p:nvPr/>
        </p:nvSpPr>
        <p:spPr bwMode="auto">
          <a:xfrm>
            <a:off x="0" y="1293541"/>
            <a:ext cx="9143999" cy="356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609600" marR="0" lvl="0" indent="-609600" defTabSz="914400" rtl="0" eaLnBrk="0" fontAlgn="base" latinLnBrk="0" hangingPunct="0">
              <a:lnSpc>
                <a:spcPct val="100000"/>
              </a:lnSpc>
              <a:spcBef>
                <a:spcPct val="20000"/>
              </a:spcBef>
              <a:spcAft>
                <a:spcPct val="0"/>
              </a:spcAft>
              <a:buClrTx/>
              <a:buSzTx/>
              <a:buFontTx/>
              <a:buNone/>
              <a:tabLst/>
              <a:defRPr/>
            </a:pPr>
            <a:r>
              <a:rPr kumimoji="0" lang="en-US" altLang="en-US" b="1" i="0" strike="noStrike" kern="0" cap="none" spc="0" normalizeH="0" baseline="0" noProof="0" dirty="0">
                <a:ln>
                  <a:noFill/>
                </a:ln>
                <a:solidFill>
                  <a:srgbClr val="000000"/>
                </a:solidFill>
                <a:effectLst/>
                <a:uLnTx/>
                <a:uFillTx/>
                <a:latin typeface="Oswald" panose="020B0604020202020204" charset="0"/>
              </a:rPr>
              <a:t>What do chemists mean by </a:t>
            </a:r>
            <a:r>
              <a:rPr kumimoji="0" lang="en-US" altLang="en-US" b="1" i="0" u="sng" strike="noStrike" kern="0" cap="none" spc="0" normalizeH="0" baseline="0" noProof="0" dirty="0">
                <a:ln>
                  <a:noFill/>
                </a:ln>
                <a:solidFill>
                  <a:srgbClr val="000000"/>
                </a:solidFill>
                <a:effectLst/>
                <a:uLnTx/>
                <a:uFillTx/>
                <a:latin typeface="Oswald" panose="020B0604020202020204" charset="0"/>
              </a:rPr>
              <a:t>WEAK?</a:t>
            </a:r>
            <a:endParaRPr kumimoji="0" lang="en-US" altLang="en-US" b="1" i="0" u="none" strike="noStrike" kern="0" cap="none" spc="0" normalizeH="0" baseline="0" noProof="0" dirty="0">
              <a:ln>
                <a:noFill/>
              </a:ln>
              <a:solidFill>
                <a:srgbClr val="000000"/>
              </a:solidFill>
              <a:effectLst/>
              <a:uLnTx/>
              <a:uFillTx/>
              <a:latin typeface="Oswald" panose="020B0604020202020204" charset="0"/>
            </a:endParaRPr>
          </a:p>
          <a:p>
            <a:pPr marR="0" lvl="0" defTabSz="914400" rtl="0" eaLnBrk="0" fontAlgn="base" latinLnBrk="0" hangingPunct="0">
              <a:lnSpc>
                <a:spcPct val="100000"/>
              </a:lnSpc>
              <a:spcBef>
                <a:spcPct val="20000"/>
              </a:spcBef>
              <a:spcAft>
                <a:spcPct val="0"/>
              </a:spcAft>
              <a:buClrTx/>
              <a:buSzTx/>
              <a:tabLst/>
              <a:defRPr/>
            </a:pPr>
            <a:r>
              <a:rPr lang="en-US" altLang="en-US" dirty="0">
                <a:solidFill>
                  <a:srgbClr val="000000"/>
                </a:solidFill>
                <a:latin typeface="Arial"/>
              </a:rPr>
              <a:t>They do not completely ionize in water.</a:t>
            </a:r>
          </a:p>
          <a:p>
            <a:pPr marR="0" lvl="0" defTabSz="914400" rtl="0" eaLnBrk="0" fontAlgn="base" latinLnBrk="0" hangingPunct="0">
              <a:lnSpc>
                <a:spcPct val="100000"/>
              </a:lnSpc>
              <a:spcBef>
                <a:spcPct val="20000"/>
              </a:spcBef>
              <a:spcAft>
                <a:spcPct val="0"/>
              </a:spcAft>
              <a:buClrTx/>
              <a:buSzTx/>
              <a:tabLst/>
              <a:defRPr/>
            </a:pPr>
            <a:r>
              <a:rPr lang="en-US" altLang="en-US" dirty="0">
                <a:solidFill>
                  <a:srgbClr val="000000"/>
                </a:solidFill>
                <a:latin typeface="Arial"/>
              </a:rPr>
              <a:t>Only a </a:t>
            </a:r>
            <a:r>
              <a:rPr lang="en-US" altLang="en-US" b="1" u="sng" dirty="0">
                <a:solidFill>
                  <a:srgbClr val="000000"/>
                </a:solidFill>
                <a:latin typeface="Arial"/>
              </a:rPr>
              <a:t>LITTLE BIT</a:t>
            </a:r>
            <a:r>
              <a:rPr lang="en-US" altLang="en-US" dirty="0">
                <a:solidFill>
                  <a:srgbClr val="000000"/>
                </a:solidFill>
                <a:latin typeface="Arial"/>
              </a:rPr>
              <a:t> will be dissociated. </a:t>
            </a:r>
          </a:p>
        </p:txBody>
      </p:sp>
    </p:spTree>
    <p:extLst>
      <p:ext uri="{BB962C8B-B14F-4D97-AF65-F5344CB8AC3E}">
        <p14:creationId xmlns:p14="http://schemas.microsoft.com/office/powerpoint/2010/main" val="172239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Connection back to…Equilibrium!</a:t>
            </a:r>
            <a:endParaRPr sz="3600" u="sng" dirty="0">
              <a:solidFill>
                <a:srgbClr val="FF9900"/>
              </a:solidFill>
            </a:endParaRPr>
          </a:p>
        </p:txBody>
      </p:sp>
      <p:sp>
        <p:nvSpPr>
          <p:cNvPr id="2" name="Rectangle 1"/>
          <p:cNvSpPr/>
          <p:nvPr/>
        </p:nvSpPr>
        <p:spPr>
          <a:xfrm>
            <a:off x="5822731" y="2417379"/>
            <a:ext cx="3310759" cy="2726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txBox="1">
            <a:spLocks noChangeArrowheads="1"/>
          </p:cNvSpPr>
          <p:nvPr/>
        </p:nvSpPr>
        <p:spPr bwMode="auto">
          <a:xfrm>
            <a:off x="0" y="1145628"/>
            <a:ext cx="9105484" cy="3709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R="0" lvl="0" defTabSz="914400" rtl="0" eaLnBrk="0" fontAlgn="base" latinLnBrk="0" hangingPunct="0">
              <a:lnSpc>
                <a:spcPct val="100000"/>
              </a:lnSpc>
              <a:spcBef>
                <a:spcPct val="20000"/>
              </a:spcBef>
              <a:spcAft>
                <a:spcPct val="0"/>
              </a:spcAft>
              <a:buClrTx/>
              <a:buSzTx/>
              <a:tabLst/>
              <a:defRPr/>
            </a:pPr>
            <a:r>
              <a:rPr lang="en-US" altLang="en-US" dirty="0">
                <a:solidFill>
                  <a:srgbClr val="000000"/>
                </a:solidFill>
                <a:latin typeface="Arial"/>
              </a:rPr>
              <a:t>Dissociation is a reversible reaction right? </a:t>
            </a:r>
            <a:br>
              <a:rPr lang="en-US" altLang="en-US" dirty="0">
                <a:solidFill>
                  <a:srgbClr val="000000"/>
                </a:solidFill>
                <a:latin typeface="Arial"/>
              </a:rPr>
            </a:br>
            <a:br>
              <a:rPr lang="en-US" altLang="en-US" sz="1400" dirty="0">
                <a:solidFill>
                  <a:srgbClr val="000000"/>
                </a:solidFill>
                <a:latin typeface="Arial"/>
              </a:rPr>
            </a:br>
            <a:r>
              <a:rPr lang="en-US" altLang="en-US" dirty="0">
                <a:solidFill>
                  <a:srgbClr val="000000"/>
                </a:solidFill>
                <a:latin typeface="Arial"/>
              </a:rPr>
              <a:t>So…</a:t>
            </a:r>
            <a:br>
              <a:rPr lang="en-US" altLang="en-US" dirty="0">
                <a:solidFill>
                  <a:srgbClr val="000000"/>
                </a:solidFill>
                <a:latin typeface="Arial"/>
              </a:rPr>
            </a:br>
            <a:endParaRPr lang="en-US" altLang="en-US" sz="1800" dirty="0">
              <a:solidFill>
                <a:srgbClr val="000000"/>
              </a:solidFill>
              <a:latin typeface="Arial"/>
            </a:endParaRPr>
          </a:p>
          <a:p>
            <a:pPr marR="0" lvl="0" defTabSz="914400" rtl="0" eaLnBrk="0" fontAlgn="base" latinLnBrk="0" hangingPunct="0">
              <a:lnSpc>
                <a:spcPct val="100000"/>
              </a:lnSpc>
              <a:spcBef>
                <a:spcPct val="20000"/>
              </a:spcBef>
              <a:spcAft>
                <a:spcPct val="0"/>
              </a:spcAft>
              <a:buClrTx/>
              <a:buSzTx/>
              <a:tabLst/>
              <a:defRPr/>
            </a:pPr>
            <a:r>
              <a:rPr lang="en-US" altLang="en-US" dirty="0">
                <a:solidFill>
                  <a:srgbClr val="000000"/>
                </a:solidFill>
                <a:latin typeface="Arial"/>
              </a:rPr>
              <a:t>We can use equilibrium constants, expressions, ice tables to determine [  ]’s which let us find…</a:t>
            </a:r>
            <a:br>
              <a:rPr lang="en-US" altLang="en-US" dirty="0">
                <a:solidFill>
                  <a:srgbClr val="000000"/>
                </a:solidFill>
                <a:latin typeface="Arial"/>
              </a:rPr>
            </a:br>
            <a:endParaRPr lang="en-US" altLang="en-US" sz="1400" dirty="0">
              <a:solidFill>
                <a:srgbClr val="000000"/>
              </a:solidFill>
              <a:latin typeface="Arial"/>
            </a:endParaRPr>
          </a:p>
          <a:p>
            <a:pPr marR="0" lvl="0" defTabSz="914400" rtl="0" eaLnBrk="0" fontAlgn="base" latinLnBrk="0" hangingPunct="0">
              <a:lnSpc>
                <a:spcPct val="100000"/>
              </a:lnSpc>
              <a:spcBef>
                <a:spcPct val="20000"/>
              </a:spcBef>
              <a:spcAft>
                <a:spcPct val="0"/>
              </a:spcAft>
              <a:buClrTx/>
              <a:buSzTx/>
              <a:tabLst/>
              <a:defRPr/>
            </a:pPr>
            <a:r>
              <a:rPr lang="en-US" altLang="en-US" i="1" u="sng" dirty="0">
                <a:solidFill>
                  <a:srgbClr val="000000"/>
                </a:solidFill>
                <a:latin typeface="Arial"/>
              </a:rPr>
              <a:t>pH values!</a:t>
            </a:r>
            <a:endParaRPr kumimoji="0" lang="en-US" altLang="en-US" b="0" i="1" u="sng" strike="noStrike" kern="0" cap="none" spc="0" normalizeH="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1493102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7" name="Rectangle 3"/>
          <p:cNvSpPr txBox="1">
            <a:spLocks noChangeArrowheads="1"/>
          </p:cNvSpPr>
          <p:nvPr/>
        </p:nvSpPr>
        <p:spPr bwMode="auto">
          <a:xfrm>
            <a:off x="0" y="300942"/>
            <a:ext cx="9105484" cy="4554087"/>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tabLst/>
              <a:defRPr/>
            </a:pPr>
            <a:r>
              <a:rPr lang="en-US" altLang="en-US" dirty="0">
                <a:solidFill>
                  <a:srgbClr val="000000"/>
                </a:solidFill>
                <a:latin typeface="Arial"/>
              </a:rPr>
              <a:t>Remember that </a:t>
            </a:r>
            <a:r>
              <a:rPr lang="en-US" altLang="en-US" dirty="0" err="1">
                <a:solidFill>
                  <a:srgbClr val="000000"/>
                </a:solidFill>
                <a:latin typeface="Arial"/>
              </a:rPr>
              <a:t>Keq</a:t>
            </a:r>
            <a:r>
              <a:rPr lang="en-US" altLang="en-US" dirty="0">
                <a:solidFill>
                  <a:srgbClr val="000000"/>
                </a:solidFill>
                <a:latin typeface="Arial"/>
              </a:rPr>
              <a:t> is just generic. </a:t>
            </a:r>
            <a:br>
              <a:rPr lang="en-US" altLang="en-US" dirty="0">
                <a:solidFill>
                  <a:srgbClr val="000000"/>
                </a:solidFill>
                <a:latin typeface="Arial"/>
              </a:rPr>
            </a:br>
            <a:r>
              <a:rPr lang="en-US" altLang="en-US" dirty="0">
                <a:solidFill>
                  <a:srgbClr val="000000"/>
                </a:solidFill>
                <a:latin typeface="Arial"/>
              </a:rPr>
              <a:t>Could be Kc, </a:t>
            </a:r>
            <a:r>
              <a:rPr lang="en-US" altLang="en-US" dirty="0" err="1">
                <a:solidFill>
                  <a:srgbClr val="000000"/>
                </a:solidFill>
                <a:latin typeface="Arial"/>
              </a:rPr>
              <a:t>Kp</a:t>
            </a:r>
            <a:r>
              <a:rPr lang="en-US" altLang="en-US" dirty="0">
                <a:solidFill>
                  <a:srgbClr val="000000"/>
                </a:solidFill>
                <a:latin typeface="Arial"/>
              </a:rPr>
              <a:t>, </a:t>
            </a:r>
            <a:r>
              <a:rPr lang="en-US" altLang="en-US" dirty="0" err="1">
                <a:solidFill>
                  <a:srgbClr val="000000"/>
                </a:solidFill>
                <a:latin typeface="Arial"/>
              </a:rPr>
              <a:t>Ksp</a:t>
            </a:r>
            <a:r>
              <a:rPr lang="en-US" altLang="en-US" dirty="0">
                <a:solidFill>
                  <a:srgbClr val="000000"/>
                </a:solidFill>
                <a:latin typeface="Arial"/>
              </a:rPr>
              <a:t> if you are trying to be specific. So for acid bases use:</a:t>
            </a:r>
          </a:p>
          <a:p>
            <a:pPr marL="914400" lvl="1" indent="-457200" algn="l">
              <a:buClrTx/>
              <a:buFont typeface="Arial" panose="020B0604020202020204" pitchFamily="34" charset="0"/>
              <a:buChar char="•"/>
              <a:defRPr/>
            </a:pPr>
            <a:r>
              <a:rPr lang="en-US" altLang="en-US" i="1" dirty="0">
                <a:solidFill>
                  <a:srgbClr val="000000"/>
                </a:solidFill>
              </a:rPr>
              <a:t> </a:t>
            </a:r>
            <a:r>
              <a:rPr lang="en-US" altLang="en-US" i="1" dirty="0" err="1">
                <a:solidFill>
                  <a:srgbClr val="000000"/>
                </a:solidFill>
              </a:rPr>
              <a:t>K</a:t>
            </a:r>
            <a:r>
              <a:rPr lang="en-US" altLang="en-US" i="1" baseline="-25000" dirty="0" err="1">
                <a:solidFill>
                  <a:srgbClr val="000000"/>
                </a:solidFill>
              </a:rPr>
              <a:t>a</a:t>
            </a:r>
            <a:r>
              <a:rPr lang="en-US" altLang="en-US" i="1" baseline="-25000" dirty="0">
                <a:solidFill>
                  <a:srgbClr val="000000"/>
                </a:solidFill>
              </a:rPr>
              <a:t> </a:t>
            </a:r>
            <a:r>
              <a:rPr lang="en-US" altLang="en-US" i="1" dirty="0">
                <a:solidFill>
                  <a:srgbClr val="000000"/>
                </a:solidFill>
              </a:rPr>
              <a:t>(for acids)</a:t>
            </a:r>
            <a:endParaRPr lang="en-US" altLang="en-US" i="1" baseline="-25000" dirty="0">
              <a:solidFill>
                <a:srgbClr val="000000"/>
              </a:solidFill>
            </a:endParaRPr>
          </a:p>
          <a:p>
            <a:pPr marL="914400" lvl="1" indent="-457200" algn="l">
              <a:buClrTx/>
              <a:buFont typeface="Arial" panose="020B0604020202020204" pitchFamily="34" charset="0"/>
              <a:buChar char="•"/>
              <a:defRPr/>
            </a:pPr>
            <a:r>
              <a:rPr lang="en-US" altLang="en-US" i="1" dirty="0">
                <a:solidFill>
                  <a:srgbClr val="000000"/>
                </a:solidFill>
              </a:rPr>
              <a:t>K</a:t>
            </a:r>
            <a:r>
              <a:rPr lang="en-US" altLang="en-US" i="1" baseline="-25000" dirty="0">
                <a:solidFill>
                  <a:srgbClr val="000000"/>
                </a:solidFill>
              </a:rPr>
              <a:t>b</a:t>
            </a:r>
            <a:r>
              <a:rPr lang="en-US" altLang="en-US" i="1" dirty="0">
                <a:solidFill>
                  <a:srgbClr val="000000"/>
                </a:solidFill>
              </a:rPr>
              <a:t> (for bases)</a:t>
            </a:r>
          </a:p>
        </p:txBody>
      </p:sp>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Ka and Kb</a:t>
            </a:r>
            <a:endParaRPr sz="3600" u="sng" dirty="0">
              <a:solidFill>
                <a:srgbClr val="FF9900"/>
              </a:solidFill>
            </a:endParaRPr>
          </a:p>
        </p:txBody>
      </p:sp>
      <p:sp>
        <p:nvSpPr>
          <p:cNvPr id="2" name="Rectangle 1"/>
          <p:cNvSpPr/>
          <p:nvPr/>
        </p:nvSpPr>
        <p:spPr>
          <a:xfrm>
            <a:off x="5822731" y="2417379"/>
            <a:ext cx="3310759" cy="2726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 name="Rectangle 4"/>
              <p:cNvSpPr/>
              <p:nvPr/>
            </p:nvSpPr>
            <p:spPr>
              <a:xfrm>
                <a:off x="4109013" y="1875099"/>
                <a:ext cx="4444678" cy="3109856"/>
              </a:xfrm>
              <a:prstGeom prst="rect">
                <a:avLst/>
              </a:prstGeom>
              <a:noFill/>
              <a:ln w="50800" cmpd="dbl">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solidFill>
                      <a:schemeClr val="tx1"/>
                    </a:solidFill>
                  </a:rPr>
                  <a:t>Still </a:t>
                </a:r>
                <a14:m>
                  <m:oMath xmlns:m="http://schemas.openxmlformats.org/officeDocument/2006/math">
                    <m:f>
                      <m:fPr>
                        <m:ctrlPr>
                          <a:rPr lang="en-US" sz="2400" i="1" smtClean="0">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rPr>
                          <m:t>𝑃𝑟𝑜𝑑𝑢𝑐𝑡𝑠</m:t>
                        </m:r>
                      </m:num>
                      <m:den>
                        <m:r>
                          <a:rPr lang="en-US" sz="2400" b="0" i="1" smtClean="0">
                            <a:solidFill>
                              <a:schemeClr val="tx1"/>
                            </a:solidFill>
                            <a:latin typeface="Cambria Math" panose="02040503050406030204" pitchFamily="18" charset="0"/>
                          </a:rPr>
                          <m:t>𝑅𝑒𝑎𝑐𝑡𝑎𝑛𝑡𝑠</m:t>
                        </m:r>
                        <m:r>
                          <a:rPr lang="en-US" sz="2400" b="0" i="1" smtClean="0">
                            <a:solidFill>
                              <a:schemeClr val="tx1"/>
                            </a:solidFill>
                            <a:latin typeface="Cambria Math" panose="02040503050406030204" pitchFamily="18" charset="0"/>
                          </a:rPr>
                          <m:t> </m:t>
                        </m:r>
                      </m:den>
                    </m:f>
                  </m:oMath>
                </a14:m>
                <a:r>
                  <a:rPr lang="en-US" sz="2400" i="1" dirty="0">
                    <a:solidFill>
                      <a:schemeClr val="tx1"/>
                    </a:solidFill>
                  </a:rPr>
                  <a:t> which will be</a:t>
                </a:r>
              </a:p>
              <a:p>
                <a:pPr algn="ctr"/>
                <a:endParaRPr lang="en-US" sz="2400" i="1" dirty="0">
                  <a:solidFill>
                    <a:schemeClr val="tx1"/>
                  </a:solidFill>
                </a:endParaRPr>
              </a:p>
              <a:p>
                <a:pPr algn="ctr"/>
                <a:r>
                  <a:rPr lang="en-US" sz="2400" i="1" dirty="0">
                    <a:solidFill>
                      <a:schemeClr val="tx1"/>
                    </a:solidFill>
                  </a:rPr>
                  <a:t> </a:t>
                </a:r>
                <a14:m>
                  <m:oMath xmlns:m="http://schemas.openxmlformats.org/officeDocument/2006/math">
                    <m:f>
                      <m:fPr>
                        <m:ctrlPr>
                          <a:rPr lang="en-US" sz="2400" i="1" smtClean="0">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𝐷𝑖𝑠𝑠𝑜𝑐𝑖𝑎𝑡𝑒𝑑</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𝐼𝑜𝑛𝑠</m:t>
                        </m:r>
                        <m:r>
                          <a:rPr lang="en-US" sz="2400" b="0" i="1" smtClean="0">
                            <a:solidFill>
                              <a:schemeClr val="tx1"/>
                            </a:solidFill>
                            <a:latin typeface="Cambria Math" panose="02040503050406030204" pitchFamily="18" charset="0"/>
                          </a:rPr>
                          <m:t>]</m:t>
                        </m:r>
                      </m:num>
                      <m:den>
                        <m:r>
                          <a:rPr lang="en-US" sz="2400" b="0" i="1" smtClean="0">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𝑈𝑛𝑑𝑖𝑠𝑠𝑜𝑐𝑖𝑎𝑡𝑒𝑑</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𝑀𝑜𝑙𝑒𝑐𝑢𝑙𝑒</m:t>
                        </m:r>
                        <m:r>
                          <a:rPr lang="en-US" sz="2400" b="0" i="1" smtClean="0">
                            <a:solidFill>
                              <a:schemeClr val="tx1"/>
                            </a:solidFill>
                            <a:latin typeface="Cambria Math" panose="02040503050406030204" pitchFamily="18" charset="0"/>
                          </a:rPr>
                          <m:t>]</m:t>
                        </m:r>
                      </m:den>
                    </m:f>
                  </m:oMath>
                </a14:m>
                <a:r>
                  <a:rPr lang="en-US" sz="2400" i="1" dirty="0">
                    <a:solidFill>
                      <a:schemeClr val="tx1"/>
                    </a:solidFill>
                  </a:rPr>
                  <a:t> </a:t>
                </a:r>
              </a:p>
              <a:p>
                <a:pPr algn="ctr"/>
                <a:endParaRPr lang="en-US" sz="2400" i="1" dirty="0">
                  <a:solidFill>
                    <a:schemeClr val="tx1"/>
                  </a:solidFill>
                </a:endParaRPr>
              </a:p>
              <a:p>
                <a:pPr algn="ctr"/>
                <a:r>
                  <a:rPr lang="en-US" sz="2400" i="1" dirty="0">
                    <a:solidFill>
                      <a:schemeClr val="tx1"/>
                    </a:solidFill>
                  </a:rPr>
                  <a:t>HA </a:t>
                </a:r>
                <a:r>
                  <a:rPr lang="en-US" sz="2400" i="1" dirty="0">
                    <a:solidFill>
                      <a:schemeClr val="tx1"/>
                    </a:solidFill>
                    <a:latin typeface="Calibri" panose="020F0502020204030204" pitchFamily="34" charset="0"/>
                    <a:cs typeface="Calibri" panose="020F0502020204030204" pitchFamily="34" charset="0"/>
                    <a:sym typeface="Wingdings" panose="05000000000000000000" pitchFamily="2" charset="2"/>
                  </a:rPr>
                  <a:t>↔</a:t>
                </a:r>
                <a:r>
                  <a:rPr lang="en-US" sz="2400" i="1" dirty="0">
                    <a:solidFill>
                      <a:schemeClr val="tx1"/>
                    </a:solidFill>
                    <a:sym typeface="Wingdings" panose="05000000000000000000" pitchFamily="2" charset="2"/>
                  </a:rPr>
                  <a:t> H</a:t>
                </a:r>
                <a:r>
                  <a:rPr lang="en-US" sz="2400" i="1" baseline="30000" dirty="0">
                    <a:solidFill>
                      <a:schemeClr val="tx1"/>
                    </a:solidFill>
                    <a:sym typeface="Wingdings" panose="05000000000000000000" pitchFamily="2" charset="2"/>
                  </a:rPr>
                  <a:t>+</a:t>
                </a:r>
                <a:r>
                  <a:rPr lang="en-US" sz="2400" i="1" dirty="0">
                    <a:solidFill>
                      <a:schemeClr val="tx1"/>
                    </a:solidFill>
                    <a:sym typeface="Wingdings" panose="05000000000000000000" pitchFamily="2" charset="2"/>
                  </a:rPr>
                  <a:t> + A</a:t>
                </a:r>
                <a:r>
                  <a:rPr lang="en-US" sz="2400" i="1" baseline="30000" dirty="0">
                    <a:solidFill>
                      <a:schemeClr val="tx1"/>
                    </a:solidFill>
                    <a:sym typeface="Wingdings" panose="05000000000000000000" pitchFamily="2" charset="2"/>
                  </a:rPr>
                  <a:t>-</a:t>
                </a:r>
                <a:br>
                  <a:rPr lang="en-US" sz="2400" i="1" dirty="0">
                    <a:solidFill>
                      <a:schemeClr val="tx1"/>
                    </a:solidFill>
                    <a:sym typeface="Wingdings" panose="05000000000000000000" pitchFamily="2" charset="2"/>
                  </a:rPr>
                </a:br>
                <a:r>
                  <a:rPr lang="en-US" sz="2400" i="1" dirty="0">
                    <a:solidFill>
                      <a:schemeClr val="tx1"/>
                    </a:solidFill>
                    <a:sym typeface="Wingdings" panose="05000000000000000000" pitchFamily="2" charset="2"/>
                  </a:rPr>
                  <a:t>BOH </a:t>
                </a:r>
                <a:r>
                  <a:rPr lang="en-US" sz="2400" i="1" dirty="0">
                    <a:solidFill>
                      <a:schemeClr val="tx1"/>
                    </a:solidFill>
                    <a:latin typeface="Calibri" panose="020F0502020204030204" pitchFamily="34" charset="0"/>
                    <a:cs typeface="Calibri" panose="020F0502020204030204" pitchFamily="34" charset="0"/>
                    <a:sym typeface="Wingdings" panose="05000000000000000000" pitchFamily="2" charset="2"/>
                  </a:rPr>
                  <a:t>↔</a:t>
                </a:r>
                <a:r>
                  <a:rPr lang="en-US" sz="2400" i="1" dirty="0">
                    <a:solidFill>
                      <a:schemeClr val="tx1"/>
                    </a:solidFill>
                    <a:sym typeface="Wingdings" panose="05000000000000000000" pitchFamily="2" charset="2"/>
                  </a:rPr>
                  <a:t> B</a:t>
                </a:r>
                <a:r>
                  <a:rPr lang="en-US" sz="2400" i="1" baseline="30000" dirty="0">
                    <a:solidFill>
                      <a:schemeClr val="tx1"/>
                    </a:solidFill>
                    <a:sym typeface="Wingdings" panose="05000000000000000000" pitchFamily="2" charset="2"/>
                  </a:rPr>
                  <a:t>+</a:t>
                </a:r>
                <a:r>
                  <a:rPr lang="en-US" sz="2400" i="1" dirty="0">
                    <a:solidFill>
                      <a:schemeClr val="tx1"/>
                    </a:solidFill>
                    <a:sym typeface="Wingdings" panose="05000000000000000000" pitchFamily="2" charset="2"/>
                  </a:rPr>
                  <a:t> + OH</a:t>
                </a:r>
                <a:r>
                  <a:rPr lang="en-US" sz="2400" i="1" baseline="30000" dirty="0">
                    <a:solidFill>
                      <a:schemeClr val="tx1"/>
                    </a:solidFill>
                    <a:sym typeface="Wingdings" panose="05000000000000000000" pitchFamily="2" charset="2"/>
                  </a:rPr>
                  <a:t>-</a:t>
                </a:r>
              </a:p>
              <a:p>
                <a:pPr algn="ctr"/>
                <a:r>
                  <a:rPr lang="en-US" sz="2400" i="1" dirty="0">
                    <a:solidFill>
                      <a:schemeClr val="tx1"/>
                    </a:solidFill>
                    <a:sym typeface="Wingdings" panose="05000000000000000000" pitchFamily="2" charset="2"/>
                  </a:rPr>
                  <a:t>B + H</a:t>
                </a:r>
                <a:r>
                  <a:rPr lang="en-US" sz="2400" i="1" baseline="-25000" dirty="0">
                    <a:solidFill>
                      <a:schemeClr val="tx1"/>
                    </a:solidFill>
                    <a:sym typeface="Wingdings" panose="05000000000000000000" pitchFamily="2" charset="2"/>
                  </a:rPr>
                  <a:t>2</a:t>
                </a:r>
                <a:r>
                  <a:rPr lang="en-US" sz="2400" i="1" dirty="0">
                    <a:solidFill>
                      <a:schemeClr val="tx1"/>
                    </a:solidFill>
                    <a:sym typeface="Wingdings" panose="05000000000000000000" pitchFamily="2" charset="2"/>
                  </a:rPr>
                  <a:t>O </a:t>
                </a:r>
                <a:r>
                  <a:rPr lang="en-US" sz="2400" i="1" dirty="0">
                    <a:solidFill>
                      <a:schemeClr val="tx1"/>
                    </a:solidFill>
                    <a:latin typeface="Calibri" panose="020F0502020204030204" pitchFamily="34" charset="0"/>
                    <a:cs typeface="Calibri" panose="020F0502020204030204" pitchFamily="34" charset="0"/>
                    <a:sym typeface="Wingdings" panose="05000000000000000000" pitchFamily="2" charset="2"/>
                  </a:rPr>
                  <a:t>↔</a:t>
                </a:r>
                <a:r>
                  <a:rPr lang="en-US" sz="2400" i="1" dirty="0">
                    <a:solidFill>
                      <a:schemeClr val="tx1"/>
                    </a:solidFill>
                    <a:sym typeface="Wingdings" panose="05000000000000000000" pitchFamily="2" charset="2"/>
                  </a:rPr>
                  <a:t> BH</a:t>
                </a:r>
                <a:r>
                  <a:rPr lang="en-US" sz="2400" i="1" baseline="30000" dirty="0">
                    <a:solidFill>
                      <a:schemeClr val="tx1"/>
                    </a:solidFill>
                    <a:sym typeface="Wingdings" panose="05000000000000000000" pitchFamily="2" charset="2"/>
                  </a:rPr>
                  <a:t>+</a:t>
                </a:r>
                <a:r>
                  <a:rPr lang="en-US" sz="2400" i="1" dirty="0">
                    <a:solidFill>
                      <a:schemeClr val="tx1"/>
                    </a:solidFill>
                    <a:sym typeface="Wingdings" panose="05000000000000000000" pitchFamily="2" charset="2"/>
                  </a:rPr>
                  <a:t> + OH</a:t>
                </a:r>
                <a:r>
                  <a:rPr lang="en-US" sz="2400" i="1" baseline="30000" dirty="0">
                    <a:solidFill>
                      <a:schemeClr val="tx1"/>
                    </a:solidFill>
                    <a:sym typeface="Wingdings" panose="05000000000000000000" pitchFamily="2" charset="2"/>
                  </a:rPr>
                  <a:t>-</a:t>
                </a:r>
                <a:endParaRPr lang="en-US" baseline="30000" dirty="0"/>
              </a:p>
            </p:txBody>
          </p:sp>
        </mc:Choice>
        <mc:Fallback xmlns="">
          <p:sp>
            <p:nvSpPr>
              <p:cNvPr id="5" name="Rectangle 4"/>
              <p:cNvSpPr>
                <a:spLocks noRot="1" noChangeAspect="1" noMove="1" noResize="1" noEditPoints="1" noAdjustHandles="1" noChangeArrowheads="1" noChangeShapeType="1" noTextEdit="1"/>
              </p:cNvSpPr>
              <p:nvPr/>
            </p:nvSpPr>
            <p:spPr>
              <a:xfrm>
                <a:off x="4109013" y="1875099"/>
                <a:ext cx="4444678" cy="3109856"/>
              </a:xfrm>
              <a:prstGeom prst="rect">
                <a:avLst/>
              </a:prstGeom>
              <a:blipFill>
                <a:blip r:embed="rId3"/>
                <a:stretch>
                  <a:fillRect b="-2317"/>
                </a:stretch>
              </a:blipFill>
              <a:ln w="50800" cmpd="dbl">
                <a:solidFill>
                  <a:srgbClr val="FF9900"/>
                </a:solidFill>
              </a:ln>
            </p:spPr>
            <p:txBody>
              <a:bodyPr/>
              <a:lstStyle/>
              <a:p>
                <a:r>
                  <a:rPr lang="en-US">
                    <a:noFill/>
                  </a:rPr>
                  <a:t> </a:t>
                </a:r>
              </a:p>
            </p:txBody>
          </p:sp>
        </mc:Fallback>
      </mc:AlternateContent>
    </p:spTree>
    <p:extLst>
      <p:ext uri="{BB962C8B-B14F-4D97-AF65-F5344CB8AC3E}">
        <p14:creationId xmlns:p14="http://schemas.microsoft.com/office/powerpoint/2010/main" val="344642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Practice Problem</a:t>
            </a:r>
            <a:endParaRPr sz="3600" u="sng" dirty="0">
              <a:solidFill>
                <a:srgbClr val="FF9900"/>
              </a:solidFill>
            </a:endParaRPr>
          </a:p>
        </p:txBody>
      </p:sp>
      <p:sp>
        <p:nvSpPr>
          <p:cNvPr id="2" name="Rectangle 1"/>
          <p:cNvSpPr/>
          <p:nvPr/>
        </p:nvSpPr>
        <p:spPr>
          <a:xfrm>
            <a:off x="5822731" y="2417379"/>
            <a:ext cx="3310759" cy="2726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txBox="1">
            <a:spLocks noChangeArrowheads="1"/>
          </p:cNvSpPr>
          <p:nvPr/>
        </p:nvSpPr>
        <p:spPr bwMode="auto">
          <a:xfrm>
            <a:off x="0" y="1128712"/>
            <a:ext cx="9105484" cy="37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lvl="0">
              <a:buClrTx/>
              <a:defRPr/>
            </a:pPr>
            <a:r>
              <a:rPr lang="pt-BR" altLang="en-US" sz="2800" b="1" dirty="0">
                <a:solidFill>
                  <a:srgbClr val="000000"/>
                </a:solidFill>
                <a:latin typeface="Oswald" panose="020B0604020202020204" charset="0"/>
              </a:rPr>
              <a:t>Identify Acid/Conj Base/Base/Conj Acid for  HC</a:t>
            </a:r>
            <a:r>
              <a:rPr lang="pt-BR" altLang="en-US" sz="2800" b="1" baseline="-25000" dirty="0">
                <a:solidFill>
                  <a:srgbClr val="000000"/>
                </a:solidFill>
                <a:latin typeface="Oswald" panose="020B0604020202020204" charset="0"/>
              </a:rPr>
              <a:t>2</a:t>
            </a:r>
            <a:r>
              <a:rPr lang="pt-BR" altLang="en-US" sz="2800" b="1" dirty="0">
                <a:solidFill>
                  <a:srgbClr val="000000"/>
                </a:solidFill>
                <a:latin typeface="Oswald" panose="020B0604020202020204" charset="0"/>
              </a:rPr>
              <a:t>H</a:t>
            </a:r>
            <a:r>
              <a:rPr lang="pt-BR" altLang="en-US" sz="2800" b="1" baseline="-25000" dirty="0">
                <a:solidFill>
                  <a:srgbClr val="000000"/>
                </a:solidFill>
                <a:latin typeface="Oswald" panose="020B0604020202020204" charset="0"/>
              </a:rPr>
              <a:t>3</a:t>
            </a:r>
            <a:r>
              <a:rPr lang="pt-BR" altLang="en-US" sz="2800" b="1" dirty="0">
                <a:solidFill>
                  <a:srgbClr val="000000"/>
                </a:solidFill>
                <a:latin typeface="Oswald" panose="020B0604020202020204" charset="0"/>
              </a:rPr>
              <a:t>O</a:t>
            </a:r>
            <a:r>
              <a:rPr lang="pt-BR" altLang="en-US" sz="2800" b="1" baseline="-25000" dirty="0">
                <a:solidFill>
                  <a:srgbClr val="000000"/>
                </a:solidFill>
                <a:latin typeface="Oswald" panose="020B0604020202020204" charset="0"/>
              </a:rPr>
              <a:t>2</a:t>
            </a:r>
            <a:r>
              <a:rPr lang="pt-BR" altLang="en-US" sz="2800" b="1" dirty="0">
                <a:solidFill>
                  <a:srgbClr val="000000"/>
                </a:solidFill>
                <a:latin typeface="Oswald" panose="020B0604020202020204" charset="0"/>
              </a:rPr>
              <a:t> (abbreviated as HOAc). Then write the Ka Expression</a:t>
            </a:r>
          </a:p>
          <a:p>
            <a:pPr lvl="0">
              <a:buClrTx/>
              <a:defRPr/>
            </a:pPr>
            <a:endParaRPr lang="pt-BR" altLang="en-US" sz="1200" dirty="0">
              <a:solidFill>
                <a:srgbClr val="000000"/>
              </a:solidFill>
            </a:endParaRPr>
          </a:p>
          <a:p>
            <a:pPr lvl="0">
              <a:buClrTx/>
              <a:defRPr/>
            </a:pPr>
            <a:r>
              <a:rPr lang="pt-BR" altLang="en-US" dirty="0">
                <a:solidFill>
                  <a:srgbClr val="000000"/>
                </a:solidFill>
              </a:rPr>
              <a:t>HC</a:t>
            </a:r>
            <a:r>
              <a:rPr lang="pt-BR" altLang="en-US" baseline="-25000" dirty="0">
                <a:solidFill>
                  <a:srgbClr val="000000"/>
                </a:solidFill>
              </a:rPr>
              <a:t>2</a:t>
            </a:r>
            <a:r>
              <a:rPr lang="pt-BR" altLang="en-US" dirty="0">
                <a:solidFill>
                  <a:srgbClr val="000000"/>
                </a:solidFill>
              </a:rPr>
              <a:t>H</a:t>
            </a:r>
            <a:r>
              <a:rPr lang="pt-BR" altLang="en-US" baseline="-25000" dirty="0">
                <a:solidFill>
                  <a:srgbClr val="000000"/>
                </a:solidFill>
              </a:rPr>
              <a:t>3</a:t>
            </a:r>
            <a:r>
              <a:rPr lang="pt-BR" altLang="en-US" dirty="0">
                <a:solidFill>
                  <a:srgbClr val="000000"/>
                </a:solidFill>
              </a:rPr>
              <a:t>O</a:t>
            </a:r>
            <a:r>
              <a:rPr lang="pt-BR" altLang="en-US" baseline="-25000" dirty="0">
                <a:solidFill>
                  <a:srgbClr val="000000"/>
                </a:solidFill>
              </a:rPr>
              <a:t>2(aq)</a:t>
            </a:r>
            <a:r>
              <a:rPr lang="pt-BR" altLang="en-US" dirty="0">
                <a:solidFill>
                  <a:srgbClr val="000000"/>
                </a:solidFill>
              </a:rPr>
              <a:t> + H</a:t>
            </a:r>
            <a:r>
              <a:rPr lang="pt-BR" altLang="en-US" baseline="-25000" dirty="0">
                <a:solidFill>
                  <a:srgbClr val="000000"/>
                </a:solidFill>
              </a:rPr>
              <a:t>2</a:t>
            </a:r>
            <a:r>
              <a:rPr lang="pt-BR" altLang="en-US" dirty="0">
                <a:solidFill>
                  <a:srgbClr val="000000"/>
                </a:solidFill>
              </a:rPr>
              <a:t>O</a:t>
            </a:r>
            <a:r>
              <a:rPr lang="pt-BR" altLang="en-US" baseline="-25000" dirty="0">
                <a:solidFill>
                  <a:srgbClr val="000000"/>
                </a:solidFill>
              </a:rPr>
              <a:t>(l)</a:t>
            </a:r>
            <a:r>
              <a:rPr lang="pt-BR" altLang="en-US" dirty="0">
                <a:solidFill>
                  <a:srgbClr val="000000"/>
                </a:solidFill>
              </a:rPr>
              <a:t> </a:t>
            </a:r>
            <a:r>
              <a:rPr lang="en-US" i="1" dirty="0">
                <a:latin typeface="Calibri" panose="020F0502020204030204" pitchFamily="34" charset="0"/>
                <a:cs typeface="Calibri" panose="020F0502020204030204" pitchFamily="34" charset="0"/>
                <a:sym typeface="Wingdings" panose="05000000000000000000" pitchFamily="2" charset="2"/>
              </a:rPr>
              <a:t>↔</a:t>
            </a:r>
            <a:r>
              <a:rPr lang="pt-BR" altLang="en-US" dirty="0">
                <a:solidFill>
                  <a:srgbClr val="000000"/>
                </a:solidFill>
              </a:rPr>
              <a:t>  H</a:t>
            </a:r>
            <a:r>
              <a:rPr lang="pt-BR" altLang="en-US" baseline="-25000" dirty="0">
                <a:solidFill>
                  <a:srgbClr val="000000"/>
                </a:solidFill>
              </a:rPr>
              <a:t>3</a:t>
            </a:r>
            <a:r>
              <a:rPr lang="pt-BR" altLang="en-US" dirty="0">
                <a:solidFill>
                  <a:srgbClr val="000000"/>
                </a:solidFill>
              </a:rPr>
              <a:t>O</a:t>
            </a:r>
            <a:r>
              <a:rPr lang="pt-BR" altLang="en-US" baseline="30000" dirty="0">
                <a:solidFill>
                  <a:srgbClr val="000000"/>
                </a:solidFill>
              </a:rPr>
              <a:t>+</a:t>
            </a:r>
            <a:r>
              <a:rPr lang="pt-BR" altLang="en-US" baseline="-25000" dirty="0">
                <a:solidFill>
                  <a:srgbClr val="000000"/>
                </a:solidFill>
              </a:rPr>
              <a:t>(aq)</a:t>
            </a:r>
            <a:r>
              <a:rPr lang="pt-BR" altLang="en-US" dirty="0">
                <a:solidFill>
                  <a:srgbClr val="000000"/>
                </a:solidFill>
              </a:rPr>
              <a:t>  +  C</a:t>
            </a:r>
            <a:r>
              <a:rPr lang="pt-BR" altLang="en-US" baseline="-25000" dirty="0">
                <a:solidFill>
                  <a:srgbClr val="000000"/>
                </a:solidFill>
              </a:rPr>
              <a:t>2</a:t>
            </a:r>
            <a:r>
              <a:rPr lang="pt-BR" altLang="en-US" dirty="0">
                <a:solidFill>
                  <a:srgbClr val="000000"/>
                </a:solidFill>
              </a:rPr>
              <a:t>H</a:t>
            </a:r>
            <a:r>
              <a:rPr lang="pt-BR" altLang="en-US" baseline="-25000" dirty="0">
                <a:solidFill>
                  <a:srgbClr val="000000"/>
                </a:solidFill>
              </a:rPr>
              <a:t>3</a:t>
            </a:r>
            <a:r>
              <a:rPr lang="pt-BR" altLang="en-US" dirty="0">
                <a:solidFill>
                  <a:srgbClr val="000000"/>
                </a:solidFill>
              </a:rPr>
              <a:t>O</a:t>
            </a:r>
            <a:r>
              <a:rPr lang="pt-BR" altLang="en-US" baseline="-25000" dirty="0">
                <a:solidFill>
                  <a:srgbClr val="000000"/>
                </a:solidFill>
              </a:rPr>
              <a:t>2</a:t>
            </a:r>
            <a:r>
              <a:rPr lang="pt-BR" altLang="en-US" dirty="0">
                <a:solidFill>
                  <a:srgbClr val="000000"/>
                </a:solidFill>
              </a:rPr>
              <a:t> </a:t>
            </a:r>
            <a:r>
              <a:rPr lang="pt-BR" altLang="en-US" baseline="30000" dirty="0">
                <a:solidFill>
                  <a:srgbClr val="000000"/>
                </a:solidFill>
              </a:rPr>
              <a:t>-</a:t>
            </a:r>
            <a:r>
              <a:rPr lang="pt-BR" altLang="en-US" baseline="-25000" dirty="0">
                <a:solidFill>
                  <a:srgbClr val="000000"/>
                </a:solidFill>
              </a:rPr>
              <a:t>(aq)</a:t>
            </a:r>
            <a:r>
              <a:rPr lang="pt-BR" altLang="en-US" dirty="0">
                <a:solidFill>
                  <a:srgbClr val="000000"/>
                </a:solidFill>
              </a:rPr>
              <a:t> </a:t>
            </a:r>
            <a:endParaRPr lang="pt-BR" altLang="en-US" baseline="30000" dirty="0">
              <a:solidFill>
                <a:srgbClr val="000000"/>
              </a:solidFill>
            </a:endParaRPr>
          </a:p>
          <a:p>
            <a:pPr lvl="0" algn="l">
              <a:buClrTx/>
              <a:defRPr/>
            </a:pPr>
            <a:r>
              <a:rPr lang="pt-BR" altLang="en-US" dirty="0">
                <a:solidFill>
                  <a:srgbClr val="000000"/>
                </a:solidFill>
              </a:rPr>
              <a:t>    </a:t>
            </a:r>
            <a:r>
              <a:rPr lang="pt-BR" altLang="en-US" dirty="0">
                <a:solidFill>
                  <a:srgbClr val="3796BF"/>
                </a:solidFill>
              </a:rPr>
              <a:t>Acid	</a:t>
            </a:r>
            <a:r>
              <a:rPr lang="pt-BR" altLang="en-US" dirty="0">
                <a:solidFill>
                  <a:srgbClr val="000000"/>
                </a:solidFill>
              </a:rPr>
              <a:t>	</a:t>
            </a:r>
            <a:r>
              <a:rPr lang="pt-BR" altLang="en-US" dirty="0">
                <a:solidFill>
                  <a:srgbClr val="FF9900"/>
                </a:solidFill>
              </a:rPr>
              <a:t>Base</a:t>
            </a:r>
            <a:r>
              <a:rPr lang="pt-BR" altLang="en-US" dirty="0">
                <a:solidFill>
                  <a:srgbClr val="000000"/>
                </a:solidFill>
              </a:rPr>
              <a:t>	</a:t>
            </a:r>
            <a:r>
              <a:rPr lang="pt-BR" altLang="en-US" dirty="0">
                <a:solidFill>
                  <a:schemeClr val="accent1"/>
                </a:solidFill>
              </a:rPr>
              <a:t>Conj. Acid   </a:t>
            </a:r>
            <a:r>
              <a:rPr lang="pt-BR" altLang="en-US" dirty="0">
                <a:solidFill>
                  <a:srgbClr val="FF9900"/>
                </a:solidFill>
              </a:rPr>
              <a:t>Conj. base</a:t>
            </a:r>
          </a:p>
          <a:p>
            <a:pPr lvl="0">
              <a:buClrTx/>
              <a:defRPr/>
            </a:pPr>
            <a:endParaRPr lang="pt-BR" altLang="en-US" dirty="0">
              <a:solidFill>
                <a:srgbClr val="000000"/>
              </a:solidFill>
            </a:endParaRPr>
          </a:p>
        </p:txBody>
      </p:sp>
      <mc:AlternateContent xmlns:mc="http://schemas.openxmlformats.org/markup-compatibility/2006" xmlns:a14="http://schemas.microsoft.com/office/drawing/2010/main">
        <mc:Choice Requires="a14">
          <p:sp>
            <p:nvSpPr>
              <p:cNvPr id="3" name="TextBox 2"/>
              <p:cNvSpPr txBox="1"/>
              <p:nvPr/>
            </p:nvSpPr>
            <p:spPr>
              <a:xfrm>
                <a:off x="1841345" y="3569036"/>
                <a:ext cx="4761571" cy="128599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600" b="1" i="1" smtClean="0">
                          <a:latin typeface="Cambria Math" panose="02040503050406030204" pitchFamily="18" charset="0"/>
                        </a:rPr>
                        <m:t>𝑲𝒂</m:t>
                      </m:r>
                      <m:r>
                        <a:rPr lang="en-US" sz="3600" b="1" i="1" smtClean="0">
                          <a:latin typeface="Cambria Math" panose="02040503050406030204" pitchFamily="18" charset="0"/>
                        </a:rPr>
                        <m:t>= </m:t>
                      </m:r>
                      <m:f>
                        <m:fPr>
                          <m:ctrlPr>
                            <a:rPr lang="en-US" sz="3600" b="1" i="1" smtClean="0">
                              <a:latin typeface="Cambria Math" panose="02040503050406030204" pitchFamily="18" charset="0"/>
                            </a:rPr>
                          </m:ctrlPr>
                        </m:fPr>
                        <m:num>
                          <m:d>
                            <m:dPr>
                              <m:begChr m:val="["/>
                              <m:endChr m:val="]"/>
                              <m:ctrlPr>
                                <a:rPr lang="en-US" sz="3600" b="1" i="1" smtClean="0">
                                  <a:latin typeface="Cambria Math" panose="02040503050406030204" pitchFamily="18" charset="0"/>
                                </a:rPr>
                              </m:ctrlPr>
                            </m:dPr>
                            <m:e>
                              <m:sSub>
                                <m:sSubPr>
                                  <m:ctrlPr>
                                    <a:rPr lang="en-US" sz="3600" b="1" i="1" smtClean="0">
                                      <a:latin typeface="Cambria Math" panose="02040503050406030204" pitchFamily="18" charset="0"/>
                                    </a:rPr>
                                  </m:ctrlPr>
                                </m:sSubPr>
                                <m:e>
                                  <m:r>
                                    <a:rPr lang="en-US" sz="3600" b="1" i="1" smtClean="0">
                                      <a:latin typeface="Cambria Math" panose="02040503050406030204" pitchFamily="18" charset="0"/>
                                    </a:rPr>
                                    <m:t>𝑯</m:t>
                                  </m:r>
                                </m:e>
                                <m:sub>
                                  <m:r>
                                    <a:rPr lang="en-US" sz="3600" b="1" i="1" smtClean="0">
                                      <a:latin typeface="Cambria Math" panose="02040503050406030204" pitchFamily="18" charset="0"/>
                                    </a:rPr>
                                    <m:t>𝟑</m:t>
                                  </m:r>
                                </m:sub>
                              </m:sSub>
                              <m:sSup>
                                <m:sSupPr>
                                  <m:ctrlPr>
                                    <a:rPr lang="en-US" sz="3600" b="1" i="1" smtClean="0">
                                      <a:latin typeface="Cambria Math" panose="02040503050406030204" pitchFamily="18" charset="0"/>
                                    </a:rPr>
                                  </m:ctrlPr>
                                </m:sSupPr>
                                <m:e>
                                  <m:r>
                                    <a:rPr lang="en-US" sz="3600" b="1" i="1" smtClean="0">
                                      <a:latin typeface="Cambria Math" panose="02040503050406030204" pitchFamily="18" charset="0"/>
                                    </a:rPr>
                                    <m:t>𝑶</m:t>
                                  </m:r>
                                </m:e>
                                <m:sup>
                                  <m:r>
                                    <a:rPr lang="en-US" sz="3600" b="1" i="1" smtClean="0">
                                      <a:latin typeface="Cambria Math" panose="02040503050406030204" pitchFamily="18" charset="0"/>
                                    </a:rPr>
                                    <m:t>+</m:t>
                                  </m:r>
                                </m:sup>
                              </m:sSup>
                            </m:e>
                          </m:d>
                          <m:r>
                            <a:rPr lang="en-US" sz="3600" b="1" i="1" smtClean="0">
                              <a:latin typeface="Cambria Math" panose="02040503050406030204" pitchFamily="18" charset="0"/>
                            </a:rPr>
                            <m:t>[</m:t>
                          </m:r>
                          <m:sSup>
                            <m:sSupPr>
                              <m:ctrlPr>
                                <a:rPr lang="en-US" sz="3600" b="1" i="1" smtClean="0">
                                  <a:latin typeface="Cambria Math" panose="02040503050406030204" pitchFamily="18" charset="0"/>
                                </a:rPr>
                              </m:ctrlPr>
                            </m:sSupPr>
                            <m:e>
                              <m:r>
                                <a:rPr lang="en-US" sz="3600" b="1" i="1" smtClean="0">
                                  <a:latin typeface="Cambria Math" panose="02040503050406030204" pitchFamily="18" charset="0"/>
                                </a:rPr>
                                <m:t>𝑶𝑨𝒄</m:t>
                              </m:r>
                            </m:e>
                            <m:sup>
                              <m:r>
                                <a:rPr lang="en-US" sz="3600" b="1" i="1" smtClean="0">
                                  <a:latin typeface="Cambria Math" panose="02040503050406030204" pitchFamily="18" charset="0"/>
                                </a:rPr>
                                <m:t>−</m:t>
                              </m:r>
                            </m:sup>
                          </m:sSup>
                          <m:r>
                            <a:rPr lang="en-US" sz="3600" b="1" i="1" smtClean="0">
                              <a:latin typeface="Cambria Math" panose="02040503050406030204" pitchFamily="18" charset="0"/>
                            </a:rPr>
                            <m:t>]</m:t>
                          </m:r>
                        </m:num>
                        <m:den>
                          <m:r>
                            <a:rPr lang="en-US" sz="3600" b="1" i="1" smtClean="0">
                              <a:latin typeface="Cambria Math" panose="02040503050406030204" pitchFamily="18" charset="0"/>
                            </a:rPr>
                            <m:t>[</m:t>
                          </m:r>
                          <m:r>
                            <a:rPr lang="en-US" sz="3600" b="1" i="1" smtClean="0">
                              <a:latin typeface="Cambria Math" panose="02040503050406030204" pitchFamily="18" charset="0"/>
                            </a:rPr>
                            <m:t>𝑯𝑶𝑨𝒄</m:t>
                          </m:r>
                          <m:r>
                            <a:rPr lang="en-US" sz="3600" b="1" i="1" smtClean="0">
                              <a:latin typeface="Cambria Math" panose="02040503050406030204" pitchFamily="18" charset="0"/>
                            </a:rPr>
                            <m:t>]</m:t>
                          </m:r>
                        </m:den>
                      </m:f>
                    </m:oMath>
                  </m:oMathPara>
                </a14:m>
                <a:endParaRPr lang="en-US" b="1" dirty="0"/>
              </a:p>
            </p:txBody>
          </p:sp>
        </mc:Choice>
        <mc:Fallback xmlns="">
          <p:sp>
            <p:nvSpPr>
              <p:cNvPr id="3" name="TextBox 2"/>
              <p:cNvSpPr txBox="1">
                <a:spLocks noRot="1" noChangeAspect="1" noMove="1" noResize="1" noEditPoints="1" noAdjustHandles="1" noChangeArrowheads="1" noChangeShapeType="1" noTextEdit="1"/>
              </p:cNvSpPr>
              <p:nvPr/>
            </p:nvSpPr>
            <p:spPr>
              <a:xfrm>
                <a:off x="1841345" y="3569036"/>
                <a:ext cx="4761571" cy="1285993"/>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5269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Size of Ka for Weak Acids</a:t>
            </a:r>
            <a:endParaRPr sz="3600" u="sng" dirty="0">
              <a:solidFill>
                <a:srgbClr val="FF9900"/>
              </a:solidFill>
            </a:endParaRPr>
          </a:p>
        </p:txBody>
      </p:sp>
      <p:sp>
        <p:nvSpPr>
          <p:cNvPr id="2" name="Rectangle 1"/>
          <p:cNvSpPr/>
          <p:nvPr/>
        </p:nvSpPr>
        <p:spPr>
          <a:xfrm>
            <a:off x="0" y="11151"/>
            <a:ext cx="3310759" cy="2726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txBox="1">
            <a:spLocks noChangeArrowheads="1"/>
          </p:cNvSpPr>
          <p:nvPr/>
        </p:nvSpPr>
        <p:spPr bwMode="auto">
          <a:xfrm>
            <a:off x="0" y="1527717"/>
            <a:ext cx="9105484" cy="332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lvl="0">
              <a:buClrTx/>
              <a:defRPr/>
            </a:pPr>
            <a:r>
              <a:rPr lang="pt-BR" altLang="en-US" b="1" dirty="0">
                <a:solidFill>
                  <a:srgbClr val="000000"/>
                </a:solidFill>
                <a:latin typeface="Oswald" panose="020B0604020202020204" charset="0"/>
              </a:rPr>
              <a:t>Why is the Ka so small for acetic acid???</a:t>
            </a:r>
          </a:p>
          <a:p>
            <a:pPr marL="457200" lvl="0" indent="-457200" algn="l">
              <a:buClrTx/>
              <a:buFontTx/>
              <a:buChar char="-"/>
              <a:defRPr/>
            </a:pPr>
            <a:r>
              <a:rPr lang="pt-BR" altLang="en-US" sz="2400" dirty="0">
                <a:solidFill>
                  <a:srgbClr val="000000"/>
                </a:solidFill>
              </a:rPr>
              <a:t>Small Ka means equilibrium lies to the LEFT</a:t>
            </a:r>
          </a:p>
          <a:p>
            <a:pPr marL="457200" lvl="0" indent="-457200" algn="l">
              <a:buClrTx/>
              <a:buFontTx/>
              <a:buChar char="-"/>
              <a:defRPr/>
            </a:pPr>
            <a:r>
              <a:rPr lang="pt-BR" altLang="en-US" sz="2400" dirty="0">
                <a:solidFill>
                  <a:srgbClr val="000000"/>
                </a:solidFill>
              </a:rPr>
              <a:t>Reactant Favored – not much dissociated</a:t>
            </a:r>
          </a:p>
          <a:p>
            <a:pPr marL="457200" lvl="0" indent="-457200" algn="l">
              <a:buClrTx/>
              <a:buFontTx/>
              <a:buChar char="-"/>
              <a:defRPr/>
            </a:pPr>
            <a:r>
              <a:rPr lang="pt-BR" altLang="en-US" sz="2400" dirty="0">
                <a:solidFill>
                  <a:srgbClr val="000000"/>
                </a:solidFill>
              </a:rPr>
              <a:t>It is a WEAK acid!</a:t>
            </a:r>
          </a:p>
          <a:p>
            <a:pPr marL="457200" lvl="0" indent="-457200" algn="l">
              <a:buClrTx/>
              <a:buFontTx/>
              <a:buChar char="-"/>
              <a:defRPr/>
            </a:pPr>
            <a:r>
              <a:rPr lang="pt-BR" altLang="en-US" sz="2400" dirty="0">
                <a:solidFill>
                  <a:srgbClr val="000000"/>
                </a:solidFill>
              </a:rPr>
              <a:t>Weak acids have Ka &lt; 1</a:t>
            </a:r>
          </a:p>
          <a:p>
            <a:pPr marL="914400" lvl="1" indent="-457200" algn="l">
              <a:buClrTx/>
              <a:buFont typeface="Arial" panose="020B0604020202020204" pitchFamily="34" charset="0"/>
              <a:buChar char="•"/>
              <a:defRPr/>
            </a:pPr>
            <a:r>
              <a:rPr lang="pt-BR" altLang="en-US" sz="2400" i="1" dirty="0">
                <a:solidFill>
                  <a:srgbClr val="000000"/>
                </a:solidFill>
              </a:rPr>
              <a:t>Leads to low [H</a:t>
            </a:r>
            <a:r>
              <a:rPr lang="pt-BR" altLang="en-US" sz="2400" i="1" baseline="30000" dirty="0">
                <a:solidFill>
                  <a:srgbClr val="000000"/>
                </a:solidFill>
              </a:rPr>
              <a:t>+</a:t>
            </a:r>
            <a:r>
              <a:rPr lang="pt-BR" altLang="en-US" sz="2400" i="1" dirty="0">
                <a:solidFill>
                  <a:srgbClr val="000000"/>
                </a:solidFill>
              </a:rPr>
              <a:t>] </a:t>
            </a:r>
            <a:r>
              <a:rPr lang="pt-BR" altLang="en-US" sz="2400" i="1" dirty="0">
                <a:solidFill>
                  <a:srgbClr val="000000"/>
                </a:solidFill>
                <a:sym typeface="Wingdings" panose="05000000000000000000" pitchFamily="2" charset="2"/>
              </a:rPr>
              <a:t> pH from 2 - 6.9</a:t>
            </a:r>
            <a:endParaRPr lang="pt-BR" altLang="en-US" sz="2400" i="1" dirty="0">
              <a:solidFill>
                <a:srgbClr val="000000"/>
              </a:solidFill>
            </a:endParaRPr>
          </a:p>
        </p:txBody>
      </p:sp>
      <mc:AlternateContent xmlns:mc="http://schemas.openxmlformats.org/markup-compatibility/2006" xmlns:a14="http://schemas.microsoft.com/office/drawing/2010/main">
        <mc:Choice Requires="a14">
          <p:sp>
            <p:nvSpPr>
              <p:cNvPr id="8" name="TextBox 7"/>
              <p:cNvSpPr txBox="1"/>
              <p:nvPr/>
            </p:nvSpPr>
            <p:spPr>
              <a:xfrm>
                <a:off x="0" y="693145"/>
                <a:ext cx="7047571" cy="88819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400" b="1" i="1" smtClean="0">
                          <a:latin typeface="Cambria Math" panose="02040503050406030204" pitchFamily="18" charset="0"/>
                        </a:rPr>
                        <m:t>𝑲𝒂</m:t>
                      </m:r>
                      <m:r>
                        <a:rPr lang="en-US" sz="2400" b="1" i="1" smtClean="0">
                          <a:latin typeface="Cambria Math" panose="02040503050406030204" pitchFamily="18" charset="0"/>
                        </a:rPr>
                        <m:t>= </m:t>
                      </m:r>
                      <m:f>
                        <m:fPr>
                          <m:ctrlPr>
                            <a:rPr lang="en-US" sz="2400" b="1" i="1" smtClean="0">
                              <a:latin typeface="Cambria Math" panose="02040503050406030204" pitchFamily="18" charset="0"/>
                            </a:rPr>
                          </m:ctrlPr>
                        </m:fPr>
                        <m:num>
                          <m:d>
                            <m:dPr>
                              <m:begChr m:val="["/>
                              <m:endChr m:val="]"/>
                              <m:ctrlPr>
                                <a:rPr lang="en-US" sz="2400" b="1" i="1" smtClean="0">
                                  <a:latin typeface="Cambria Math" panose="02040503050406030204" pitchFamily="18" charset="0"/>
                                </a:rPr>
                              </m:ctrlPr>
                            </m:dPr>
                            <m:e>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𝑯</m:t>
                                  </m:r>
                                </m:e>
                                <m:sub>
                                  <m:r>
                                    <a:rPr lang="en-US" sz="2400" b="1" i="1" smtClean="0">
                                      <a:latin typeface="Cambria Math" panose="02040503050406030204" pitchFamily="18" charset="0"/>
                                    </a:rPr>
                                    <m:t>𝟑</m:t>
                                  </m:r>
                                </m:sub>
                              </m:sSub>
                              <m:sSup>
                                <m:sSupPr>
                                  <m:ctrlPr>
                                    <a:rPr lang="en-US" sz="2400" b="1" i="1" smtClean="0">
                                      <a:latin typeface="Cambria Math" panose="02040503050406030204" pitchFamily="18" charset="0"/>
                                    </a:rPr>
                                  </m:ctrlPr>
                                </m:sSupPr>
                                <m:e>
                                  <m:r>
                                    <a:rPr lang="en-US" sz="2400" b="1" i="1" smtClean="0">
                                      <a:latin typeface="Cambria Math" panose="02040503050406030204" pitchFamily="18" charset="0"/>
                                    </a:rPr>
                                    <m:t>𝑶</m:t>
                                  </m:r>
                                </m:e>
                                <m:sup>
                                  <m:r>
                                    <a:rPr lang="en-US" sz="2400" b="1" i="1" smtClean="0">
                                      <a:latin typeface="Cambria Math" panose="02040503050406030204" pitchFamily="18" charset="0"/>
                                    </a:rPr>
                                    <m:t>+</m:t>
                                  </m:r>
                                </m:sup>
                              </m:sSup>
                            </m:e>
                          </m:d>
                          <m:d>
                            <m:dPr>
                              <m:begChr m:val="["/>
                              <m:endChr m:val="]"/>
                              <m:ctrlPr>
                                <a:rPr lang="en-US" sz="2400" b="1" i="1" smtClean="0">
                                  <a:latin typeface="Cambria Math" panose="02040503050406030204" pitchFamily="18" charset="0"/>
                                </a:rPr>
                              </m:ctrlPr>
                            </m:dPr>
                            <m:e>
                              <m:sSup>
                                <m:sSupPr>
                                  <m:ctrlPr>
                                    <a:rPr lang="en-US" sz="2400" b="1" i="1" smtClean="0">
                                      <a:latin typeface="Cambria Math" panose="02040503050406030204" pitchFamily="18" charset="0"/>
                                    </a:rPr>
                                  </m:ctrlPr>
                                </m:sSupPr>
                                <m:e>
                                  <m:r>
                                    <a:rPr lang="en-US" sz="2400" b="1" i="1" smtClean="0">
                                      <a:latin typeface="Cambria Math" panose="02040503050406030204" pitchFamily="18" charset="0"/>
                                    </a:rPr>
                                    <m:t>𝑶𝑨𝒄</m:t>
                                  </m:r>
                                </m:e>
                                <m:sup>
                                  <m:r>
                                    <a:rPr lang="en-US" sz="2400" b="1" i="1" smtClean="0">
                                      <a:latin typeface="Cambria Math" panose="02040503050406030204" pitchFamily="18" charset="0"/>
                                    </a:rPr>
                                    <m:t>−</m:t>
                                  </m:r>
                                </m:sup>
                              </m:sSup>
                            </m:e>
                          </m:d>
                        </m:num>
                        <m:den>
                          <m:r>
                            <a:rPr lang="en-US" sz="2400" b="1" i="1" smtClean="0">
                              <a:latin typeface="Cambria Math" panose="02040503050406030204" pitchFamily="18" charset="0"/>
                            </a:rPr>
                            <m:t>[</m:t>
                          </m:r>
                          <m:r>
                            <a:rPr lang="en-US" sz="2400" b="1" i="1" smtClean="0">
                              <a:latin typeface="Cambria Math" panose="02040503050406030204" pitchFamily="18" charset="0"/>
                            </a:rPr>
                            <m:t>𝑯𝑶𝑨𝒄</m:t>
                          </m:r>
                          <m:r>
                            <a:rPr lang="en-US" sz="2400" b="1" i="1" smtClean="0">
                              <a:latin typeface="Cambria Math" panose="02040503050406030204" pitchFamily="18" charset="0"/>
                            </a:rPr>
                            <m:t>]</m:t>
                          </m:r>
                        </m:den>
                      </m:f>
                      <m:r>
                        <a:rPr lang="en-US" sz="2400" b="1" i="1" smtClean="0">
                          <a:latin typeface="Cambria Math" panose="02040503050406030204" pitchFamily="18" charset="0"/>
                        </a:rPr>
                        <m:t>=</m:t>
                      </m:r>
                      <m:r>
                        <a:rPr lang="en-US" sz="2400" b="1" i="1" smtClean="0">
                          <a:latin typeface="Cambria Math" panose="02040503050406030204" pitchFamily="18" charset="0"/>
                        </a:rPr>
                        <m:t>𝟏</m:t>
                      </m:r>
                      <m:r>
                        <a:rPr lang="en-US" sz="2400" b="1" i="1" smtClean="0">
                          <a:latin typeface="Cambria Math" panose="02040503050406030204" pitchFamily="18" charset="0"/>
                        </a:rPr>
                        <m:t>.</m:t>
                      </m:r>
                      <m:r>
                        <a:rPr lang="en-US" sz="2400" b="1" i="1" smtClean="0">
                          <a:latin typeface="Cambria Math" panose="02040503050406030204" pitchFamily="18" charset="0"/>
                        </a:rPr>
                        <m:t>𝟖</m:t>
                      </m:r>
                      <m:r>
                        <a:rPr lang="en-US" sz="2400" b="1" i="1" smtClean="0">
                          <a:latin typeface="Cambria Math" panose="02040503050406030204" pitchFamily="18" charset="0"/>
                        </a:rPr>
                        <m:t> </m:t>
                      </m:r>
                      <m:r>
                        <a:rPr lang="en-US" sz="2400" b="1" i="1" smtClean="0">
                          <a:latin typeface="Cambria Math" panose="02040503050406030204" pitchFamily="18" charset="0"/>
                        </a:rPr>
                        <m:t>𝒙</m:t>
                      </m:r>
                      <m:r>
                        <a:rPr lang="en-US" sz="2400" b="1" i="1" smtClean="0">
                          <a:latin typeface="Cambria Math" panose="02040503050406030204" pitchFamily="18" charset="0"/>
                        </a:rPr>
                        <m:t> </m:t>
                      </m:r>
                      <m:sSup>
                        <m:sSupPr>
                          <m:ctrlPr>
                            <a:rPr lang="en-US" sz="2400" b="1" i="1" smtClean="0">
                              <a:latin typeface="Cambria Math" panose="02040503050406030204" pitchFamily="18" charset="0"/>
                            </a:rPr>
                          </m:ctrlPr>
                        </m:sSupPr>
                        <m:e>
                          <m:r>
                            <a:rPr lang="en-US" sz="2400" b="1" i="1" smtClean="0">
                              <a:latin typeface="Cambria Math" panose="02040503050406030204" pitchFamily="18" charset="0"/>
                            </a:rPr>
                            <m:t>𝟏𝟎</m:t>
                          </m:r>
                        </m:e>
                        <m:sup>
                          <m:r>
                            <a:rPr lang="en-US" sz="2400" b="1" i="1" smtClean="0">
                              <a:latin typeface="Cambria Math" panose="02040503050406030204" pitchFamily="18" charset="0"/>
                            </a:rPr>
                            <m:t>−</m:t>
                          </m:r>
                          <m:r>
                            <a:rPr lang="en-US" sz="2400" b="1" i="1" smtClean="0">
                              <a:latin typeface="Cambria Math" panose="02040503050406030204" pitchFamily="18" charset="0"/>
                            </a:rPr>
                            <m:t>𝟓</m:t>
                          </m:r>
                        </m:sup>
                      </m:sSup>
                    </m:oMath>
                  </m:oMathPara>
                </a14:m>
                <a:endParaRPr lang="en-US" sz="1100" b="1" dirty="0"/>
              </a:p>
            </p:txBody>
          </p:sp>
        </mc:Choice>
        <mc:Fallback xmlns="">
          <p:sp>
            <p:nvSpPr>
              <p:cNvPr id="8" name="TextBox 7"/>
              <p:cNvSpPr txBox="1">
                <a:spLocks noRot="1" noChangeAspect="1" noMove="1" noResize="1" noEditPoints="1" noAdjustHandles="1" noChangeArrowheads="1" noChangeShapeType="1" noTextEdit="1"/>
              </p:cNvSpPr>
              <p:nvPr/>
            </p:nvSpPr>
            <p:spPr>
              <a:xfrm>
                <a:off x="0" y="693145"/>
                <a:ext cx="7047571" cy="888192"/>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8680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Size of Kb for Weak Bases</a:t>
            </a:r>
            <a:endParaRPr sz="3600" u="sng" dirty="0">
              <a:solidFill>
                <a:srgbClr val="FF9900"/>
              </a:solidFill>
            </a:endParaRPr>
          </a:p>
        </p:txBody>
      </p:sp>
      <p:sp>
        <p:nvSpPr>
          <p:cNvPr id="2" name="Rectangle 1"/>
          <p:cNvSpPr/>
          <p:nvPr/>
        </p:nvSpPr>
        <p:spPr>
          <a:xfrm>
            <a:off x="7205" y="0"/>
            <a:ext cx="3310759" cy="2726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r="1035" b="69954"/>
          <a:stretch/>
        </p:blipFill>
        <p:spPr bwMode="auto">
          <a:xfrm>
            <a:off x="3317964" y="961168"/>
            <a:ext cx="5720461" cy="588451"/>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24691" t="38017" r="23221"/>
          <a:stretch/>
        </p:blipFill>
        <p:spPr bwMode="auto">
          <a:xfrm>
            <a:off x="193667" y="303161"/>
            <a:ext cx="3010829" cy="12139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 name="Rectangle 2"/>
          <p:cNvSpPr/>
          <p:nvPr/>
        </p:nvSpPr>
        <p:spPr>
          <a:xfrm>
            <a:off x="191713" y="1820285"/>
            <a:ext cx="8913771" cy="2431435"/>
          </a:xfrm>
          <a:prstGeom prst="rect">
            <a:avLst/>
          </a:prstGeom>
        </p:spPr>
        <p:txBody>
          <a:bodyPr wrap="square">
            <a:spAutoFit/>
          </a:bodyPr>
          <a:lstStyle/>
          <a:p>
            <a:pPr lvl="0">
              <a:buClrTx/>
              <a:defRPr/>
            </a:pPr>
            <a:r>
              <a:rPr lang="pt-BR" altLang="en-US" sz="3200" b="1" dirty="0">
                <a:latin typeface="Oswald" panose="020B0604020202020204" charset="0"/>
              </a:rPr>
              <a:t>Weak Bases have small Kb values</a:t>
            </a:r>
          </a:p>
          <a:p>
            <a:pPr marL="457200" lvl="0" indent="-457200">
              <a:buClrTx/>
              <a:buFontTx/>
              <a:buChar char="-"/>
              <a:defRPr/>
            </a:pPr>
            <a:r>
              <a:rPr lang="pt-BR" altLang="en-US" sz="2400" dirty="0"/>
              <a:t>Small Kb means equilibrium lies to the LEFT</a:t>
            </a:r>
          </a:p>
          <a:p>
            <a:pPr marL="457200" lvl="0" indent="-457200">
              <a:buClrTx/>
              <a:buFontTx/>
              <a:buChar char="-"/>
              <a:defRPr/>
            </a:pPr>
            <a:r>
              <a:rPr lang="pt-BR" altLang="en-US" sz="2400" dirty="0"/>
              <a:t>Reactant Favored – not much dissociated</a:t>
            </a:r>
          </a:p>
          <a:p>
            <a:pPr marL="457200" lvl="0" indent="-457200">
              <a:buClrTx/>
              <a:buFontTx/>
              <a:buChar char="-"/>
              <a:defRPr/>
            </a:pPr>
            <a:r>
              <a:rPr lang="pt-BR" altLang="en-US" sz="2400" dirty="0"/>
              <a:t>It is a WEAK base!</a:t>
            </a:r>
          </a:p>
          <a:p>
            <a:pPr marL="457200" lvl="0" indent="-457200">
              <a:buClrTx/>
              <a:buFontTx/>
              <a:buChar char="-"/>
              <a:defRPr/>
            </a:pPr>
            <a:r>
              <a:rPr lang="pt-BR" altLang="en-US" sz="2400" dirty="0"/>
              <a:t>Weak bases have Kb &lt; 1</a:t>
            </a:r>
          </a:p>
          <a:p>
            <a:pPr marL="914400" lvl="1" indent="-457200">
              <a:buClrTx/>
              <a:buFont typeface="Arial" panose="020B0604020202020204" pitchFamily="34" charset="0"/>
              <a:buChar char="•"/>
              <a:defRPr/>
            </a:pPr>
            <a:r>
              <a:rPr lang="pt-BR" altLang="en-US" sz="2400" i="1" dirty="0"/>
              <a:t>Leads to low [OH</a:t>
            </a:r>
            <a:r>
              <a:rPr lang="pt-BR" altLang="en-US" sz="2400" i="1" baseline="30000" dirty="0"/>
              <a:t>-</a:t>
            </a:r>
            <a:r>
              <a:rPr lang="pt-BR" altLang="en-US" sz="2400" i="1" dirty="0"/>
              <a:t>] </a:t>
            </a:r>
            <a:r>
              <a:rPr lang="pt-BR" altLang="en-US" sz="2400" i="1" dirty="0">
                <a:sym typeface="Wingdings" panose="05000000000000000000" pitchFamily="2" charset="2"/>
              </a:rPr>
              <a:t> pH from 12 – 7.1</a:t>
            </a:r>
            <a:endParaRPr lang="pt-BR" altLang="en-US" sz="2400" i="1" dirty="0"/>
          </a:p>
        </p:txBody>
      </p:sp>
    </p:spTree>
    <p:extLst>
      <p:ext uri="{BB962C8B-B14F-4D97-AF65-F5344CB8AC3E}">
        <p14:creationId xmlns:p14="http://schemas.microsoft.com/office/powerpoint/2010/main" val="70284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4"/>
          <p:cNvSpPr txBox="1">
            <a:spLocks noGrp="1"/>
          </p:cNvSpPr>
          <p:nvPr>
            <p:ph type="ctrTitle" idx="4294967295"/>
          </p:nvPr>
        </p:nvSpPr>
        <p:spPr>
          <a:xfrm>
            <a:off x="0" y="1"/>
            <a:ext cx="9105484" cy="87235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u="sng" dirty="0">
                <a:solidFill>
                  <a:srgbClr val="FF9900"/>
                </a:solidFill>
              </a:rPr>
              <a:t>Relationship between Ka, [H</a:t>
            </a:r>
            <a:r>
              <a:rPr lang="en" sz="3600" u="sng" baseline="30000" dirty="0">
                <a:solidFill>
                  <a:srgbClr val="FF9900"/>
                </a:solidFill>
              </a:rPr>
              <a:t>+</a:t>
            </a:r>
            <a:r>
              <a:rPr lang="en" sz="3600" u="sng" dirty="0">
                <a:solidFill>
                  <a:srgbClr val="FF9900"/>
                </a:solidFill>
              </a:rPr>
              <a:t>], pH</a:t>
            </a:r>
            <a:endParaRPr sz="3600" u="sng" dirty="0">
              <a:solidFill>
                <a:srgbClr val="FF9900"/>
              </a:solidFill>
            </a:endParaRPr>
          </a:p>
        </p:txBody>
      </p:sp>
      <p:sp>
        <p:nvSpPr>
          <p:cNvPr id="7" name="Rectangle 3"/>
          <p:cNvSpPr txBox="1">
            <a:spLocks noChangeArrowheads="1"/>
          </p:cNvSpPr>
          <p:nvPr/>
        </p:nvSpPr>
        <p:spPr bwMode="auto">
          <a:xfrm>
            <a:off x="4082774" y="1103972"/>
            <a:ext cx="5022710" cy="769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lvl="0">
              <a:buClrTx/>
              <a:defRPr/>
            </a:pPr>
            <a:r>
              <a:rPr lang="pt-BR" altLang="en-US" sz="2800" dirty="0">
                <a:solidFill>
                  <a:srgbClr val="000000"/>
                </a:solidFill>
              </a:rPr>
              <a:t>Glue Into Your Notes!</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71071"/>
            <a:ext cx="4006573" cy="43724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98360443"/>
      </p:ext>
    </p:extLst>
  </p:cSld>
  <p:clrMapOvr>
    <a:masterClrMapping/>
  </p:clrMapOvr>
</p:sld>
</file>

<file path=ppt/theme/theme1.xml><?xml version="1.0" encoding="utf-8"?>
<a:theme xmlns:a="http://schemas.openxmlformats.org/drawingml/2006/main" name="Wolse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3713</TotalTime>
  <Words>1261</Words>
  <Application>Microsoft Office PowerPoint</Application>
  <PresentationFormat>On-screen Show (16:9)</PresentationFormat>
  <Paragraphs>243</Paragraphs>
  <Slides>29</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Wingdings</vt:lpstr>
      <vt:lpstr>Cambria Math</vt:lpstr>
      <vt:lpstr>Oswald</vt:lpstr>
      <vt:lpstr>Roboto Condensed</vt:lpstr>
      <vt:lpstr>Calibri</vt:lpstr>
      <vt:lpstr>Wolsey template</vt:lpstr>
      <vt:lpstr>N-48  Weak Acid/Base  Equilibria</vt:lpstr>
      <vt:lpstr>N-48  Weak Acid/Base Equilibria</vt:lpstr>
      <vt:lpstr>Weak Acids and Bases</vt:lpstr>
      <vt:lpstr>Connection back to…Equilibrium!</vt:lpstr>
      <vt:lpstr>Ka and Kb</vt:lpstr>
      <vt:lpstr>Practice Problem</vt:lpstr>
      <vt:lpstr>Size of Ka for Weak Acids</vt:lpstr>
      <vt:lpstr>Size of Kb for Weak Bases</vt:lpstr>
      <vt:lpstr>Relationship between Ka, [H+], pH</vt:lpstr>
      <vt:lpstr>Practice with Weak Acid/Bases</vt:lpstr>
      <vt:lpstr>Practice with Weak Acid/Bases</vt:lpstr>
      <vt:lpstr>Practice with Weak Acid/Bases</vt:lpstr>
      <vt:lpstr>Practice with Weak Acid/Bases</vt:lpstr>
      <vt:lpstr>Practice with Weak Acid/Bases</vt:lpstr>
      <vt:lpstr>Practice with Weak Acid/Bases</vt:lpstr>
      <vt:lpstr>Practice with Weak Acid/Bases</vt:lpstr>
      <vt:lpstr>Practice with Weak Acid/Bases</vt:lpstr>
      <vt:lpstr>Practice with Weak Acid/Bases</vt:lpstr>
      <vt:lpstr>Practice with Weak Acid/Bases</vt:lpstr>
      <vt:lpstr>Weird Fact…</vt:lpstr>
      <vt:lpstr>Weird Fact…</vt:lpstr>
      <vt:lpstr>Weird Fact…</vt:lpstr>
      <vt:lpstr>Weird Fact…</vt:lpstr>
      <vt:lpstr>Weird Fact…</vt:lpstr>
      <vt:lpstr>Weird Fact…</vt:lpstr>
      <vt:lpstr>Weird Fact…</vt:lpstr>
      <vt:lpstr>Weird Fact…</vt:lpstr>
      <vt:lpstr>Weird Fact…</vt:lpstr>
      <vt:lpstr>YouTube Link to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Farmer, Stephanie [DH]</dc:creator>
  <cp:lastModifiedBy>Farmer, Stephanie [DH]</cp:lastModifiedBy>
  <cp:revision>113</cp:revision>
  <dcterms:modified xsi:type="dcterms:W3CDTF">2025-04-24T15:59:25Z</dcterms:modified>
</cp:coreProperties>
</file>