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sldIdLst>
    <p:sldId id="289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86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8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515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52316C4C-CD3A-49F2-96D7-7369F81AAFD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9BB8D198-495B-41F3-9DC4-DEFF12EFA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386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6C4C-CD3A-49F2-96D7-7369F81AAFD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D198-495B-41F3-9DC4-DEFF12EFA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630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2316C4C-CD3A-49F2-96D7-7369F81AAFD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BB8D198-495B-41F3-9DC4-DEFF12EFA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40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2316C4C-CD3A-49F2-96D7-7369F81AAFD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BB8D198-495B-41F3-9DC4-DEFF12EFAD0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2482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2316C4C-CD3A-49F2-96D7-7369F81AAFD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BB8D198-495B-41F3-9DC4-DEFF12EFA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821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6C4C-CD3A-49F2-96D7-7369F81AAFD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D198-495B-41F3-9DC4-DEFF12EFA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81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6C4C-CD3A-49F2-96D7-7369F81AAFD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D198-495B-41F3-9DC4-DEFF12EFA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799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6C4C-CD3A-49F2-96D7-7369F81AAFD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D198-495B-41F3-9DC4-DEFF12EFA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682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2316C4C-CD3A-49F2-96D7-7369F81AAFD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BB8D198-495B-41F3-9DC4-DEFF12EFA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8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6C4C-CD3A-49F2-96D7-7369F81AAFD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D198-495B-41F3-9DC4-DEFF12EFA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835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2316C4C-CD3A-49F2-96D7-7369F81AAFD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BB8D198-495B-41F3-9DC4-DEFF12EFA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01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6C4C-CD3A-49F2-96D7-7369F81AAFD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D198-495B-41F3-9DC4-DEFF12EFA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198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6C4C-CD3A-49F2-96D7-7369F81AAFD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D198-495B-41F3-9DC4-DEFF12EFA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432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6C4C-CD3A-49F2-96D7-7369F81AAFD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D198-495B-41F3-9DC4-DEFF12EFA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072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6C4C-CD3A-49F2-96D7-7369F81AAFD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D198-495B-41F3-9DC4-DEFF12EFA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9324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6C4C-CD3A-49F2-96D7-7369F81AAFD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D198-495B-41F3-9DC4-DEFF12EFA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02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6C4C-CD3A-49F2-96D7-7369F81AAFD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D198-495B-41F3-9DC4-DEFF12EFA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389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16C4C-CD3A-49F2-96D7-7369F81AAFD3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8D198-495B-41F3-9DC4-DEFF12EFA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707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  <p:sldLayoutId id="2147483889" r:id="rId14"/>
    <p:sldLayoutId id="2147483890" r:id="rId15"/>
    <p:sldLayoutId id="2147483891" r:id="rId16"/>
    <p:sldLayoutId id="2147483892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c2d1J0GjwTo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c2d1J0GjwT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3863" y="2158247"/>
            <a:ext cx="9448800" cy="1825096"/>
          </a:xfrm>
        </p:spPr>
        <p:txBody>
          <a:bodyPr anchor="t">
            <a:normAutofit/>
          </a:bodyPr>
          <a:lstStyle/>
          <a:p>
            <a:pPr algn="r"/>
            <a:r>
              <a:rPr lang="en-US" sz="8000" u="sng" dirty="0"/>
              <a:t>N49 - </a:t>
            </a:r>
            <a:r>
              <a:rPr lang="en-US" sz="8000" u="sng" dirty="0" err="1"/>
              <a:t>sALTS</a:t>
            </a:r>
            <a:endParaRPr lang="en-US" sz="8000" u="sng" dirty="0"/>
          </a:p>
        </p:txBody>
      </p:sp>
    </p:spTree>
    <p:extLst>
      <p:ext uri="{BB962C8B-B14F-4D97-AF65-F5344CB8AC3E}">
        <p14:creationId xmlns:p14="http://schemas.microsoft.com/office/powerpoint/2010/main" val="240504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1008" y="313898"/>
            <a:ext cx="8610600" cy="1293028"/>
          </a:xfrm>
        </p:spPr>
        <p:txBody>
          <a:bodyPr>
            <a:normAutofit/>
          </a:bodyPr>
          <a:lstStyle/>
          <a:p>
            <a:r>
              <a:rPr lang="en-US" b="1" u="sng" dirty="0"/>
              <a:t>Steps to predict </a:t>
            </a:r>
            <a:br>
              <a:rPr lang="en-US" b="1" u="sng" dirty="0"/>
            </a:br>
            <a:r>
              <a:rPr lang="en-US" b="1" u="sng" cap="none" dirty="0" err="1"/>
              <a:t>p</a:t>
            </a:r>
            <a:r>
              <a:rPr lang="en-US" b="1" u="sng" dirty="0" err="1"/>
              <a:t>h</a:t>
            </a:r>
            <a:r>
              <a:rPr lang="en-US" b="1" u="sng" dirty="0"/>
              <a:t> OF A SALT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897038"/>
            <a:ext cx="11919045" cy="470847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600" b="1" dirty="0"/>
              <a:t> </a:t>
            </a:r>
            <a:r>
              <a:rPr lang="en-US" sz="3600" dirty="0"/>
              <a:t>Determine if the ions will hydrolyze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Figure out if they came from a strong or weak acid/base</a:t>
            </a:r>
            <a:br>
              <a:rPr lang="en-US" sz="2800" dirty="0"/>
            </a:br>
            <a:endParaRPr lang="en-US" sz="2800" dirty="0"/>
          </a:p>
          <a:p>
            <a:pPr lvl="2"/>
            <a:r>
              <a:rPr lang="en-US" sz="2800" dirty="0"/>
              <a:t>From strong </a:t>
            </a:r>
            <a:r>
              <a:rPr lang="en-US" sz="2800" dirty="0">
                <a:sym typeface="Wingdings" panose="05000000000000000000" pitchFamily="2" charset="2"/>
              </a:rPr>
              <a:t> ion won’t hydrolyze – neutral contribution</a:t>
            </a:r>
          </a:p>
          <a:p>
            <a:pPr lvl="2"/>
            <a:r>
              <a:rPr lang="en-US" sz="2800" dirty="0">
                <a:sym typeface="Wingdings" panose="05000000000000000000" pitchFamily="2" charset="2"/>
              </a:rPr>
              <a:t>From weak  ion will hydrolyze – acidic or basic contribution</a:t>
            </a:r>
            <a:endParaRPr lang="en-US" sz="2800" dirty="0"/>
          </a:p>
          <a:p>
            <a:pPr marL="0" indent="0">
              <a:buNone/>
            </a:pPr>
            <a:endParaRPr lang="en-US" sz="3600" i="1" dirty="0"/>
          </a:p>
          <a:p>
            <a:pPr marL="0" indent="0">
              <a:buNone/>
            </a:pP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1390527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1008" y="313898"/>
            <a:ext cx="8610600" cy="1293028"/>
          </a:xfrm>
        </p:spPr>
        <p:txBody>
          <a:bodyPr>
            <a:normAutofit/>
          </a:bodyPr>
          <a:lstStyle/>
          <a:p>
            <a:r>
              <a:rPr lang="en-US" b="1" u="sng" dirty="0"/>
              <a:t>Steps to predict </a:t>
            </a:r>
            <a:br>
              <a:rPr lang="en-US" b="1" u="sng" dirty="0"/>
            </a:br>
            <a:r>
              <a:rPr lang="en-US" b="1" u="sng" cap="none" dirty="0" err="1"/>
              <a:t>p</a:t>
            </a:r>
            <a:r>
              <a:rPr lang="en-US" b="1" u="sng" dirty="0" err="1"/>
              <a:t>h</a:t>
            </a:r>
            <a:r>
              <a:rPr lang="en-US" b="1" u="sng" dirty="0"/>
              <a:t> OF A SALT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924334"/>
            <a:ext cx="11919045" cy="468118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3600" b="1" dirty="0"/>
              <a:t> </a:t>
            </a:r>
            <a:r>
              <a:rPr lang="en-US" sz="3600" dirty="0"/>
              <a:t>If it hydrolyzes identify if the hydrolysis of the ion would form acid or base.</a:t>
            </a:r>
            <a:endParaRPr lang="en-US" sz="4800" b="1" dirty="0"/>
          </a:p>
          <a:p>
            <a:pPr marL="0" indent="0">
              <a:buNone/>
            </a:pPr>
            <a:endParaRPr lang="en-US" sz="3600" i="1" dirty="0"/>
          </a:p>
          <a:p>
            <a:pPr marL="0" indent="0">
              <a:buNone/>
            </a:pPr>
            <a:endParaRPr lang="en-US" sz="3600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513531"/>
              </p:ext>
            </p:extLst>
          </p:nvPr>
        </p:nvGraphicFramePr>
        <p:xfrm>
          <a:off x="685800" y="3299093"/>
          <a:ext cx="10983036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5704">
                  <a:extLst>
                    <a:ext uri="{9D8B030D-6E8A-4147-A177-3AD203B41FA5}">
                      <a16:colId xmlns:a16="http://schemas.microsoft.com/office/drawing/2014/main" val="628129248"/>
                    </a:ext>
                  </a:extLst>
                </a:gridCol>
                <a:gridCol w="3865899">
                  <a:extLst>
                    <a:ext uri="{9D8B030D-6E8A-4147-A177-3AD203B41FA5}">
                      <a16:colId xmlns:a16="http://schemas.microsoft.com/office/drawing/2014/main" val="2732640736"/>
                    </a:ext>
                  </a:extLst>
                </a:gridCol>
                <a:gridCol w="2074460">
                  <a:extLst>
                    <a:ext uri="{9D8B030D-6E8A-4147-A177-3AD203B41FA5}">
                      <a16:colId xmlns:a16="http://schemas.microsoft.com/office/drawing/2014/main" val="2028119479"/>
                    </a:ext>
                  </a:extLst>
                </a:gridCol>
                <a:gridCol w="2906973">
                  <a:extLst>
                    <a:ext uri="{9D8B030D-6E8A-4147-A177-3AD203B41FA5}">
                      <a16:colId xmlns:a16="http://schemas.microsoft.com/office/drawing/2014/main" val="326091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Turns into a…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Hydrolyzes?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Ion</a:t>
                      </a:r>
                      <a:r>
                        <a:rPr lang="en-US" sz="2400" b="1" baseline="0" dirty="0"/>
                        <a:t> m</a:t>
                      </a:r>
                      <a:r>
                        <a:rPr lang="en-US" sz="2400" b="1" dirty="0"/>
                        <a:t>akes</a:t>
                      </a:r>
                      <a:r>
                        <a:rPr lang="en-US" sz="2400" b="1" baseline="0" dirty="0"/>
                        <a:t> </a:t>
                      </a:r>
                      <a:r>
                        <a:rPr lang="en-US" sz="2400" b="1" baseline="0" dirty="0" err="1"/>
                        <a:t>sol’n</a:t>
                      </a:r>
                      <a:endParaRPr lang="en-US" sz="24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402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Strong Acid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Weak</a:t>
                      </a:r>
                      <a:r>
                        <a:rPr lang="en-US" sz="2400" u="sng" dirty="0"/>
                        <a:t>er</a:t>
                      </a:r>
                      <a:r>
                        <a:rPr lang="en-US" sz="2400" dirty="0"/>
                        <a:t> conjugate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="1" baseline="0" dirty="0"/>
                        <a:t>base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336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Weak</a:t>
                      </a:r>
                      <a:r>
                        <a:rPr lang="en-US" sz="2400" b="1" baseline="0" dirty="0"/>
                        <a:t> Acid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Strong</a:t>
                      </a:r>
                      <a:r>
                        <a:rPr lang="en-US" sz="2400" u="sng" dirty="0"/>
                        <a:t>er</a:t>
                      </a:r>
                      <a:r>
                        <a:rPr lang="en-US" sz="2400" dirty="0"/>
                        <a:t> conjugate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="1" baseline="0" dirty="0"/>
                        <a:t>base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522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Strong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Weak</a:t>
                      </a:r>
                      <a:r>
                        <a:rPr lang="en-US" sz="2400" u="sng" dirty="0"/>
                        <a:t>er</a:t>
                      </a:r>
                      <a:r>
                        <a:rPr lang="en-US" sz="2400" dirty="0"/>
                        <a:t> conjugate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="1" baseline="0" dirty="0"/>
                        <a:t>acid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237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Weak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Strong</a:t>
                      </a:r>
                      <a:r>
                        <a:rPr lang="en-US" sz="2400" u="sng" dirty="0"/>
                        <a:t>er</a:t>
                      </a:r>
                      <a:r>
                        <a:rPr lang="en-US" sz="2400" dirty="0"/>
                        <a:t> conjugate </a:t>
                      </a:r>
                      <a:r>
                        <a:rPr lang="en-US" sz="2400" b="1" dirty="0"/>
                        <a:t>acid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94929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539751" y="3755134"/>
            <a:ext cx="12618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Neutral</a:t>
            </a:r>
          </a:p>
        </p:txBody>
      </p:sp>
      <p:sp>
        <p:nvSpPr>
          <p:cNvPr id="6" name="Rectangle 5"/>
          <p:cNvSpPr/>
          <p:nvPr/>
        </p:nvSpPr>
        <p:spPr>
          <a:xfrm>
            <a:off x="9684822" y="4208448"/>
            <a:ext cx="9717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rgbClr val="00B0F0"/>
                </a:solidFill>
              </a:rPr>
              <a:t>Basic</a:t>
            </a:r>
          </a:p>
        </p:txBody>
      </p:sp>
      <p:sp>
        <p:nvSpPr>
          <p:cNvPr id="7" name="Rectangle 6"/>
          <p:cNvSpPr/>
          <p:nvPr/>
        </p:nvSpPr>
        <p:spPr>
          <a:xfrm>
            <a:off x="9539749" y="4661762"/>
            <a:ext cx="12618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Neutral</a:t>
            </a:r>
          </a:p>
        </p:txBody>
      </p:sp>
      <p:sp>
        <p:nvSpPr>
          <p:cNvPr id="8" name="Rectangle 7"/>
          <p:cNvSpPr/>
          <p:nvPr/>
        </p:nvSpPr>
        <p:spPr>
          <a:xfrm>
            <a:off x="9591846" y="5106725"/>
            <a:ext cx="1157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Acidic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9172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1008" y="313898"/>
            <a:ext cx="8610600" cy="1293028"/>
          </a:xfrm>
        </p:spPr>
        <p:txBody>
          <a:bodyPr>
            <a:normAutofit/>
          </a:bodyPr>
          <a:lstStyle/>
          <a:p>
            <a:r>
              <a:rPr lang="en-US" b="1" u="sng" dirty="0"/>
              <a:t>Steps to predict </a:t>
            </a:r>
            <a:br>
              <a:rPr lang="en-US" b="1" u="sng" dirty="0"/>
            </a:br>
            <a:r>
              <a:rPr lang="en-US" b="1" u="sng" cap="none" dirty="0" err="1"/>
              <a:t>p</a:t>
            </a:r>
            <a:r>
              <a:rPr lang="en-US" b="1" u="sng" dirty="0" err="1"/>
              <a:t>h</a:t>
            </a:r>
            <a:r>
              <a:rPr lang="en-US" b="1" u="sng" dirty="0"/>
              <a:t> OF A SALT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606926"/>
            <a:ext cx="11614245" cy="499859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3200" b="1" dirty="0"/>
              <a:t> </a:t>
            </a:r>
            <a:r>
              <a:rPr lang="en-US" sz="3200" dirty="0"/>
              <a:t>Figure out what the combo of each ion’s contribution </a:t>
            </a:r>
            <a:br>
              <a:rPr lang="en-US" sz="3200" dirty="0"/>
            </a:br>
            <a:r>
              <a:rPr lang="en-US" sz="3200" dirty="0"/>
              <a:t> would be to the solution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600" i="1" dirty="0"/>
          </a:p>
          <a:p>
            <a:pPr marL="0" indent="0">
              <a:buNone/>
            </a:pPr>
            <a:endParaRPr lang="en-US" sz="3600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122996"/>
              </p:ext>
            </p:extLst>
          </p:nvPr>
        </p:nvGraphicFramePr>
        <p:xfrm>
          <a:off x="2016077" y="3162615"/>
          <a:ext cx="8128000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65607">
                  <a:extLst>
                    <a:ext uri="{9D8B030D-6E8A-4147-A177-3AD203B41FA5}">
                      <a16:colId xmlns:a16="http://schemas.microsoft.com/office/drawing/2014/main" val="701409227"/>
                    </a:ext>
                  </a:extLst>
                </a:gridCol>
                <a:gridCol w="4862393">
                  <a:extLst>
                    <a:ext uri="{9D8B030D-6E8A-4147-A177-3AD203B41FA5}">
                      <a16:colId xmlns:a16="http://schemas.microsoft.com/office/drawing/2014/main" val="17320998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Makes the solution…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506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/>
                        <a:t>Acidic + Neutral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026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/>
                        <a:t>Basic + Neutral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598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/>
                        <a:t>Neutral + Neutral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727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/>
                        <a:t>Acidic + Basic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2800" dirty="0"/>
                      </a:b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62954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322149" y="3644555"/>
            <a:ext cx="13051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Acidic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5322149" y="4210407"/>
            <a:ext cx="10807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Basic</a:t>
            </a:r>
          </a:p>
        </p:txBody>
      </p:sp>
      <p:sp>
        <p:nvSpPr>
          <p:cNvPr id="7" name="Rectangle 6"/>
          <p:cNvSpPr/>
          <p:nvPr/>
        </p:nvSpPr>
        <p:spPr>
          <a:xfrm>
            <a:off x="5322149" y="4712973"/>
            <a:ext cx="14494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>
              <a:defRPr/>
            </a:pPr>
            <a:r>
              <a:rPr lang="en-US" sz="2800" dirty="0"/>
              <a:t>Neutral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267935" y="5297706"/>
            <a:ext cx="47102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n-US" sz="2800" dirty="0"/>
              <a:t>Compare </a:t>
            </a:r>
            <a:r>
              <a:rPr lang="en-US" sz="2800" dirty="0" err="1"/>
              <a:t>Ka</a:t>
            </a:r>
            <a:r>
              <a:rPr lang="en-US" sz="2800" dirty="0"/>
              <a:t> and Kb to determine which “wins”</a:t>
            </a:r>
          </a:p>
        </p:txBody>
      </p:sp>
    </p:spTree>
    <p:extLst>
      <p:ext uri="{BB962C8B-B14F-4D97-AF65-F5344CB8AC3E}">
        <p14:creationId xmlns:p14="http://schemas.microsoft.com/office/powerpoint/2010/main" val="174583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1008" y="313898"/>
            <a:ext cx="8610600" cy="1293028"/>
          </a:xfrm>
        </p:spPr>
        <p:txBody>
          <a:bodyPr>
            <a:normAutofit/>
          </a:bodyPr>
          <a:lstStyle/>
          <a:p>
            <a:r>
              <a:rPr lang="en-US" b="1" u="sng" dirty="0"/>
              <a:t>Steps to predict </a:t>
            </a:r>
            <a:br>
              <a:rPr lang="en-US" b="1" u="sng" dirty="0"/>
            </a:br>
            <a:r>
              <a:rPr lang="en-US" b="1" u="sng" cap="none" dirty="0" err="1"/>
              <a:t>p</a:t>
            </a:r>
            <a:r>
              <a:rPr lang="en-US" b="1" u="sng" dirty="0" err="1"/>
              <a:t>h</a:t>
            </a:r>
            <a:r>
              <a:rPr lang="en-US" b="1" u="sng" dirty="0"/>
              <a:t> OF A SALT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606926"/>
            <a:ext cx="11614245" cy="525107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3200" b="1" dirty="0"/>
              <a:t> </a:t>
            </a:r>
            <a:r>
              <a:rPr lang="en-US" sz="3200" dirty="0"/>
              <a:t>To determine the “winner” when acidic + basic </a:t>
            </a:r>
          </a:p>
          <a:p>
            <a:pPr lvl="1"/>
            <a:r>
              <a:rPr lang="en-US" sz="2800" dirty="0"/>
              <a:t>Compare the </a:t>
            </a:r>
            <a:r>
              <a:rPr lang="en-US" sz="2800" dirty="0" err="1"/>
              <a:t>Ka</a:t>
            </a:r>
            <a:r>
              <a:rPr lang="en-US" sz="2800" dirty="0"/>
              <a:t> and Kb values</a:t>
            </a:r>
          </a:p>
          <a:p>
            <a:pPr lvl="1"/>
            <a:r>
              <a:rPr lang="en-US" sz="2800" dirty="0"/>
              <a:t>The higher one means it is stronger, more dissociation so it will contribute more to the resulting solution </a:t>
            </a:r>
          </a:p>
          <a:p>
            <a:pPr marL="457200" lvl="1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3000" b="1" i="1" u="sng" dirty="0"/>
          </a:p>
          <a:p>
            <a:pPr marL="0" indent="0">
              <a:buNone/>
            </a:pPr>
            <a:endParaRPr lang="en-US" sz="3000" b="1" i="1" u="sng" dirty="0"/>
          </a:p>
          <a:p>
            <a:pPr marL="0" indent="0">
              <a:buNone/>
            </a:pPr>
            <a:r>
              <a:rPr lang="en-US" sz="3000" b="1" i="1" u="sng" dirty="0"/>
              <a:t>The problem…</a:t>
            </a:r>
            <a:endParaRPr lang="en-US" sz="3000" i="1" dirty="0"/>
          </a:p>
          <a:p>
            <a:pPr marL="0" indent="0">
              <a:buNone/>
            </a:pPr>
            <a:r>
              <a:rPr lang="en-US" sz="3000" dirty="0"/>
              <a:t>You rarely have the </a:t>
            </a:r>
            <a:r>
              <a:rPr lang="en-US" sz="3000" dirty="0" err="1"/>
              <a:t>Ka</a:t>
            </a:r>
            <a:r>
              <a:rPr lang="en-US" sz="3000" dirty="0"/>
              <a:t> and Kb for the CONJUGATE IONS you are interested in. You usually only have them for the STARTING acid/base they came from. Ugh…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600" i="1" dirty="0"/>
          </a:p>
          <a:p>
            <a:pPr marL="0" indent="0">
              <a:buNone/>
            </a:pPr>
            <a:endParaRPr lang="en-US" sz="3600" i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134976"/>
              </p:ext>
            </p:extLst>
          </p:nvPr>
        </p:nvGraphicFramePr>
        <p:xfrm>
          <a:off x="3676175" y="3667583"/>
          <a:ext cx="4807804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37810">
                  <a:extLst>
                    <a:ext uri="{9D8B030D-6E8A-4147-A177-3AD203B41FA5}">
                      <a16:colId xmlns:a16="http://schemas.microsoft.com/office/drawing/2014/main" val="728715298"/>
                    </a:ext>
                  </a:extLst>
                </a:gridCol>
                <a:gridCol w="2169994">
                  <a:extLst>
                    <a:ext uri="{9D8B030D-6E8A-4147-A177-3AD203B41FA5}">
                      <a16:colId xmlns:a16="http://schemas.microsoft.com/office/drawing/2014/main" val="37668130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/>
                        <a:t>Ka</a:t>
                      </a:r>
                      <a:r>
                        <a:rPr lang="en-US" sz="2400" b="1" baseline="-25000" dirty="0"/>
                        <a:t>(ion)</a:t>
                      </a:r>
                      <a:r>
                        <a:rPr lang="en-US" sz="2400" b="1" dirty="0"/>
                        <a:t> &gt; Kb</a:t>
                      </a:r>
                      <a:r>
                        <a:rPr lang="en-US" sz="2400" b="1" baseline="-25000" dirty="0"/>
                        <a:t>(ion)</a:t>
                      </a:r>
                      <a:r>
                        <a:rPr lang="en-US" sz="2400" b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>
                          <a:solidFill>
                            <a:srgbClr val="FF0000"/>
                          </a:solidFill>
                        </a:rPr>
                        <a:t>Acidic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1972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/>
                        <a:t>Ka</a:t>
                      </a:r>
                      <a:r>
                        <a:rPr lang="en-US" sz="2400" b="1" baseline="-25000" dirty="0"/>
                        <a:t>(ion)</a:t>
                      </a:r>
                      <a:r>
                        <a:rPr lang="en-US" sz="2400" b="1" dirty="0"/>
                        <a:t> &lt; Kb</a:t>
                      </a:r>
                      <a:r>
                        <a:rPr lang="en-US" sz="2400" b="1" baseline="-25000" dirty="0"/>
                        <a:t>(ion)</a:t>
                      </a:r>
                      <a:r>
                        <a:rPr lang="en-US" sz="2400" b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>
                          <a:solidFill>
                            <a:schemeClr val="accent5"/>
                          </a:solidFill>
                        </a:rPr>
                        <a:t>Basic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0030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/>
                        <a:t>Ka</a:t>
                      </a:r>
                      <a:r>
                        <a:rPr lang="en-US" sz="2400" b="1" baseline="-25000" dirty="0"/>
                        <a:t>(ion)</a:t>
                      </a:r>
                      <a:r>
                        <a:rPr lang="en-US" sz="2400" b="1" dirty="0"/>
                        <a:t> = Kb</a:t>
                      </a:r>
                      <a:r>
                        <a:rPr lang="en-US" sz="2400" b="1" baseline="-25000" dirty="0"/>
                        <a:t>(ion)</a:t>
                      </a:r>
                      <a:r>
                        <a:rPr lang="en-US" sz="2400" b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>
                          <a:solidFill>
                            <a:srgbClr val="00B050"/>
                          </a:solidFill>
                        </a:rPr>
                        <a:t>Neutral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68824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477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286603"/>
            <a:ext cx="8610600" cy="941696"/>
          </a:xfrm>
        </p:spPr>
        <p:txBody>
          <a:bodyPr>
            <a:normAutofit/>
          </a:bodyPr>
          <a:lstStyle/>
          <a:p>
            <a:r>
              <a:rPr lang="en-US" b="1" u="sng" dirty="0"/>
              <a:t>Finding K</a:t>
            </a:r>
            <a:r>
              <a:rPr lang="en-US" b="1" u="sng" baseline="-25000" dirty="0"/>
              <a:t>A(ION)</a:t>
            </a:r>
            <a:r>
              <a:rPr lang="en-US" b="1" u="sng" dirty="0"/>
              <a:t> AND K</a:t>
            </a:r>
            <a:r>
              <a:rPr lang="en-US" b="1" u="sng" baseline="-25000" dirty="0"/>
              <a:t>b(ion)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228299"/>
            <a:ext cx="11614245" cy="53772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Kw = </a:t>
            </a:r>
            <a:r>
              <a:rPr lang="en-US" sz="3200" b="1" dirty="0" err="1"/>
              <a:t>Ka</a:t>
            </a:r>
            <a:r>
              <a:rPr lang="en-US" sz="3200" b="1" dirty="0"/>
              <a:t> x Kb</a:t>
            </a:r>
            <a:endParaRPr lang="en-US" sz="2800" dirty="0"/>
          </a:p>
          <a:p>
            <a:pPr marL="0" indent="0" algn="ctr">
              <a:lnSpc>
                <a:spcPct val="100000"/>
              </a:lnSpc>
              <a:buNone/>
            </a:pPr>
            <a:endParaRPr lang="en-US" sz="1000" dirty="0"/>
          </a:p>
          <a:p>
            <a:pPr marL="0" indent="0" algn="ctr">
              <a:buNone/>
            </a:pPr>
            <a:r>
              <a:rPr lang="en-US" sz="3000" dirty="0"/>
              <a:t>If you want </a:t>
            </a:r>
            <a:r>
              <a:rPr lang="en-US" sz="3000" dirty="0" err="1"/>
              <a:t>Ka</a:t>
            </a:r>
            <a:r>
              <a:rPr lang="en-US" sz="3000" dirty="0"/>
              <a:t> of an ion </a:t>
            </a:r>
            <a:r>
              <a:rPr lang="en-US" sz="3000" dirty="0">
                <a:sym typeface="Wingdings" panose="05000000000000000000" pitchFamily="2" charset="2"/>
              </a:rPr>
              <a:t> need</a:t>
            </a:r>
            <a:r>
              <a:rPr lang="en-US" sz="3000" dirty="0"/>
              <a:t> Kb of the base it came from</a:t>
            </a:r>
          </a:p>
          <a:p>
            <a:pPr marL="0" indent="0" algn="ctr">
              <a:buNone/>
            </a:pPr>
            <a:r>
              <a:rPr lang="en-US" sz="3000" dirty="0"/>
              <a:t>If you want Kb of an ion </a:t>
            </a:r>
            <a:r>
              <a:rPr lang="en-US" sz="3000" dirty="0">
                <a:sym typeface="Wingdings" panose="05000000000000000000" pitchFamily="2" charset="2"/>
              </a:rPr>
              <a:t> </a:t>
            </a:r>
            <a:r>
              <a:rPr lang="en-US" sz="3000" dirty="0"/>
              <a:t>need </a:t>
            </a:r>
            <a:r>
              <a:rPr lang="en-US" sz="3000" dirty="0" err="1"/>
              <a:t>Ka</a:t>
            </a:r>
            <a:r>
              <a:rPr lang="en-US" sz="3000" dirty="0"/>
              <a:t> of the acid it came from</a:t>
            </a:r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r>
              <a:rPr lang="en-US" sz="3000" b="1" u="sng" dirty="0"/>
              <a:t>Practice Problem:   What is the </a:t>
            </a:r>
            <a:r>
              <a:rPr lang="en-US" sz="3000" b="1" u="sng" dirty="0" err="1"/>
              <a:t>Ka</a:t>
            </a:r>
            <a:r>
              <a:rPr lang="en-US" sz="3000" b="1" u="sng" dirty="0"/>
              <a:t> of NH</a:t>
            </a:r>
            <a:r>
              <a:rPr lang="en-US" sz="3000" b="1" u="sng" baseline="-25000" dirty="0"/>
              <a:t>4</a:t>
            </a:r>
            <a:r>
              <a:rPr lang="en-US" sz="3000" b="1" u="sng" baseline="30000" dirty="0"/>
              <a:t>+</a:t>
            </a:r>
            <a:r>
              <a:rPr lang="en-US" sz="3000" b="1" u="sng" dirty="0"/>
              <a:t> ? </a:t>
            </a:r>
            <a:endParaRPr lang="en-US" sz="3000" dirty="0"/>
          </a:p>
          <a:p>
            <a:pPr marL="0" indent="0" algn="ctr">
              <a:buNone/>
            </a:pPr>
            <a:r>
              <a:rPr lang="en-US" sz="3000" dirty="0">
                <a:sym typeface="Wingdings" panose="05000000000000000000" pitchFamily="2" charset="2"/>
              </a:rPr>
              <a:t>Use Kb of NH</a:t>
            </a:r>
            <a:r>
              <a:rPr lang="en-US" sz="3000" baseline="-25000" dirty="0">
                <a:sym typeface="Wingdings" panose="05000000000000000000" pitchFamily="2" charset="2"/>
              </a:rPr>
              <a:t>3 </a:t>
            </a:r>
            <a:r>
              <a:rPr lang="en-US" sz="3000" dirty="0">
                <a:sym typeface="Wingdings" panose="05000000000000000000" pitchFamily="2" charset="2"/>
              </a:rPr>
              <a:t>(1.8 x 10</a:t>
            </a:r>
            <a:r>
              <a:rPr lang="en-US" sz="3000" baseline="30000" dirty="0">
                <a:sym typeface="Wingdings" panose="05000000000000000000" pitchFamily="2" charset="2"/>
              </a:rPr>
              <a:t>-5</a:t>
            </a:r>
            <a:r>
              <a:rPr lang="en-US" sz="3000" dirty="0">
                <a:sym typeface="Wingdings" panose="05000000000000000000" pitchFamily="2" charset="2"/>
              </a:rPr>
              <a:t>)</a:t>
            </a:r>
          </a:p>
          <a:p>
            <a:pPr marL="0" indent="0" algn="ctr">
              <a:buNone/>
            </a:pPr>
            <a:r>
              <a:rPr lang="en-US" sz="3000" dirty="0">
                <a:sym typeface="Wingdings" panose="05000000000000000000" pitchFamily="2" charset="2"/>
              </a:rPr>
              <a:t>plug in and solve for </a:t>
            </a:r>
            <a:r>
              <a:rPr lang="en-US" sz="3000" dirty="0" err="1">
                <a:sym typeface="Wingdings" panose="05000000000000000000" pitchFamily="2" charset="2"/>
              </a:rPr>
              <a:t>Ka</a:t>
            </a:r>
            <a:r>
              <a:rPr lang="en-US" sz="3000" baseline="-25000" dirty="0">
                <a:sym typeface="Wingdings" panose="05000000000000000000" pitchFamily="2" charset="2"/>
              </a:rPr>
              <a:t>(ion)</a:t>
            </a:r>
          </a:p>
          <a:p>
            <a:pPr marL="0" indent="0" algn="ctr">
              <a:buNone/>
            </a:pPr>
            <a:r>
              <a:rPr lang="en-US" sz="3000" dirty="0">
                <a:sym typeface="Wingdings" panose="05000000000000000000" pitchFamily="2" charset="2"/>
              </a:rPr>
              <a:t>(1 x 10</a:t>
            </a:r>
            <a:r>
              <a:rPr lang="en-US" sz="3000" baseline="30000" dirty="0">
                <a:sym typeface="Wingdings" panose="05000000000000000000" pitchFamily="2" charset="2"/>
              </a:rPr>
              <a:t>-14</a:t>
            </a:r>
            <a:r>
              <a:rPr lang="en-US" sz="3000" dirty="0">
                <a:sym typeface="Wingdings" panose="05000000000000000000" pitchFamily="2" charset="2"/>
              </a:rPr>
              <a:t>) = </a:t>
            </a:r>
            <a:r>
              <a:rPr lang="en-US" sz="3000" dirty="0" err="1">
                <a:sym typeface="Wingdings" panose="05000000000000000000" pitchFamily="2" charset="2"/>
              </a:rPr>
              <a:t>Ka</a:t>
            </a:r>
            <a:r>
              <a:rPr lang="en-US" sz="3000" baseline="-25000" dirty="0">
                <a:sym typeface="Wingdings" panose="05000000000000000000" pitchFamily="2" charset="2"/>
              </a:rPr>
              <a:t>(ion)</a:t>
            </a:r>
            <a:r>
              <a:rPr lang="en-US" sz="3000" dirty="0">
                <a:sym typeface="Wingdings" panose="05000000000000000000" pitchFamily="2" charset="2"/>
              </a:rPr>
              <a:t> x (1.8 x 10</a:t>
            </a:r>
            <a:r>
              <a:rPr lang="en-US" sz="3000" baseline="30000" dirty="0">
                <a:sym typeface="Wingdings" panose="05000000000000000000" pitchFamily="2" charset="2"/>
              </a:rPr>
              <a:t>-5</a:t>
            </a:r>
            <a:r>
              <a:rPr lang="en-US" sz="3000" dirty="0">
                <a:sym typeface="Wingdings" panose="05000000000000000000" pitchFamily="2" charset="2"/>
              </a:rPr>
              <a:t>)</a:t>
            </a:r>
          </a:p>
          <a:p>
            <a:pPr marL="0" indent="0" algn="ctr">
              <a:buNone/>
            </a:pPr>
            <a:r>
              <a:rPr lang="en-US" sz="3000" dirty="0" err="1">
                <a:sym typeface="Wingdings" panose="05000000000000000000" pitchFamily="2" charset="2"/>
              </a:rPr>
              <a:t>Ka</a:t>
            </a:r>
            <a:r>
              <a:rPr lang="en-US" sz="3000" baseline="-25000" dirty="0">
                <a:sym typeface="Wingdings" panose="05000000000000000000" pitchFamily="2" charset="2"/>
              </a:rPr>
              <a:t>(ion)</a:t>
            </a:r>
            <a:r>
              <a:rPr lang="en-US" sz="3000" dirty="0">
                <a:sym typeface="Wingdings" panose="05000000000000000000" pitchFamily="2" charset="2"/>
              </a:rPr>
              <a:t> NH</a:t>
            </a:r>
            <a:r>
              <a:rPr lang="en-US" sz="3000" baseline="-25000" dirty="0">
                <a:sym typeface="Wingdings" panose="05000000000000000000" pitchFamily="2" charset="2"/>
              </a:rPr>
              <a:t>4</a:t>
            </a:r>
            <a:r>
              <a:rPr lang="en-US" sz="3000" baseline="30000" dirty="0">
                <a:sym typeface="Wingdings" panose="05000000000000000000" pitchFamily="2" charset="2"/>
              </a:rPr>
              <a:t>+</a:t>
            </a:r>
            <a:r>
              <a:rPr lang="en-US" sz="3000" dirty="0">
                <a:sym typeface="Wingdings" panose="05000000000000000000" pitchFamily="2" charset="2"/>
              </a:rPr>
              <a:t> = 5.56 x 10</a:t>
            </a:r>
            <a:r>
              <a:rPr lang="en-US" sz="3000" baseline="30000" dirty="0">
                <a:sym typeface="Wingdings" panose="05000000000000000000" pitchFamily="2" charset="2"/>
              </a:rPr>
              <a:t>-10</a:t>
            </a:r>
            <a:endParaRPr lang="en-US" sz="3000" baseline="30000" dirty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600" i="1" dirty="0"/>
          </a:p>
          <a:p>
            <a:pPr marL="0" indent="0" algn="ctr">
              <a:buNone/>
            </a:pP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2296495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9122" y="0"/>
            <a:ext cx="8610600" cy="1293028"/>
          </a:xfrm>
        </p:spPr>
        <p:txBody>
          <a:bodyPr>
            <a:normAutofit/>
          </a:bodyPr>
          <a:lstStyle/>
          <a:p>
            <a:r>
              <a:rPr lang="en-US" b="1" u="sng" dirty="0"/>
              <a:t>Practice problem #1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105469"/>
            <a:ext cx="11919045" cy="550004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3600" b="1" dirty="0"/>
              <a:t>Is </a:t>
            </a:r>
            <a:r>
              <a:rPr lang="en-US" sz="3600" b="1" dirty="0" err="1"/>
              <a:t>KBr</a:t>
            </a:r>
            <a:r>
              <a:rPr lang="en-US" sz="3600" b="1" dirty="0"/>
              <a:t> an acidic, basic, or neutral salt?</a:t>
            </a:r>
          </a:p>
          <a:p>
            <a:pPr marL="0" indent="0" algn="ctr">
              <a:buNone/>
            </a:pPr>
            <a:r>
              <a:rPr lang="en-US" sz="3600" u="sng" dirty="0"/>
              <a:t>K</a:t>
            </a:r>
            <a:r>
              <a:rPr lang="en-US" sz="3600" u="sng" baseline="30000" dirty="0"/>
              <a:t>+</a:t>
            </a:r>
            <a:r>
              <a:rPr lang="en-US" sz="3600" u="sng" dirty="0"/>
              <a:t>   Br-</a:t>
            </a: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794103"/>
              </p:ext>
            </p:extLst>
          </p:nvPr>
        </p:nvGraphicFramePr>
        <p:xfrm>
          <a:off x="386686" y="4319516"/>
          <a:ext cx="10983036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5704">
                  <a:extLst>
                    <a:ext uri="{9D8B030D-6E8A-4147-A177-3AD203B41FA5}">
                      <a16:colId xmlns:a16="http://schemas.microsoft.com/office/drawing/2014/main" val="628129248"/>
                    </a:ext>
                  </a:extLst>
                </a:gridCol>
                <a:gridCol w="3865899">
                  <a:extLst>
                    <a:ext uri="{9D8B030D-6E8A-4147-A177-3AD203B41FA5}">
                      <a16:colId xmlns:a16="http://schemas.microsoft.com/office/drawing/2014/main" val="2732640736"/>
                    </a:ext>
                  </a:extLst>
                </a:gridCol>
                <a:gridCol w="2074460">
                  <a:extLst>
                    <a:ext uri="{9D8B030D-6E8A-4147-A177-3AD203B41FA5}">
                      <a16:colId xmlns:a16="http://schemas.microsoft.com/office/drawing/2014/main" val="2028119479"/>
                    </a:ext>
                  </a:extLst>
                </a:gridCol>
                <a:gridCol w="2906973">
                  <a:extLst>
                    <a:ext uri="{9D8B030D-6E8A-4147-A177-3AD203B41FA5}">
                      <a16:colId xmlns:a16="http://schemas.microsoft.com/office/drawing/2014/main" val="326091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Turns into a…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Hydrolyzes?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Ion</a:t>
                      </a:r>
                      <a:r>
                        <a:rPr lang="en-US" sz="2400" b="1" baseline="0" dirty="0"/>
                        <a:t> m</a:t>
                      </a:r>
                      <a:r>
                        <a:rPr lang="en-US" sz="2400" b="1" dirty="0"/>
                        <a:t>akes</a:t>
                      </a:r>
                      <a:r>
                        <a:rPr lang="en-US" sz="2400" b="1" baseline="0" dirty="0"/>
                        <a:t> </a:t>
                      </a:r>
                      <a:r>
                        <a:rPr lang="en-US" sz="2400" b="1" baseline="0" dirty="0" err="1"/>
                        <a:t>sol’n</a:t>
                      </a:r>
                      <a:endParaRPr lang="en-US" sz="24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402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Strong Acid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Weak</a:t>
                      </a:r>
                      <a:r>
                        <a:rPr lang="en-US" sz="2400" u="sng" dirty="0"/>
                        <a:t>er</a:t>
                      </a:r>
                      <a:r>
                        <a:rPr lang="en-US" sz="2400" dirty="0"/>
                        <a:t> conjugate</a:t>
                      </a:r>
                      <a:r>
                        <a:rPr lang="en-US" sz="2400" baseline="0" dirty="0"/>
                        <a:t> base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B050"/>
                          </a:solidFill>
                        </a:rPr>
                        <a:t>Neutral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336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Weak</a:t>
                      </a:r>
                      <a:r>
                        <a:rPr lang="en-US" sz="2400" b="1" baseline="0" dirty="0"/>
                        <a:t> Acid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Strong</a:t>
                      </a:r>
                      <a:r>
                        <a:rPr lang="en-US" sz="2400" u="sng" dirty="0"/>
                        <a:t>er</a:t>
                      </a:r>
                      <a:r>
                        <a:rPr lang="en-US" sz="2400" dirty="0"/>
                        <a:t> conjugate</a:t>
                      </a:r>
                      <a:r>
                        <a:rPr lang="en-US" sz="2400" baseline="0" dirty="0"/>
                        <a:t> base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5"/>
                          </a:solidFill>
                        </a:rPr>
                        <a:t>Basic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522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Strong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Weak</a:t>
                      </a:r>
                      <a:r>
                        <a:rPr lang="en-US" sz="2400" u="sng" dirty="0"/>
                        <a:t>er</a:t>
                      </a:r>
                      <a:r>
                        <a:rPr lang="en-US" sz="2400" dirty="0"/>
                        <a:t> conjugate</a:t>
                      </a:r>
                      <a:r>
                        <a:rPr lang="en-US" sz="2400" baseline="0" dirty="0"/>
                        <a:t> acid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B050"/>
                          </a:solidFill>
                        </a:rPr>
                        <a:t>Neutral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237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Weak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Strong</a:t>
                      </a:r>
                      <a:r>
                        <a:rPr lang="en-US" sz="2400" u="sng" dirty="0"/>
                        <a:t>er</a:t>
                      </a:r>
                      <a:r>
                        <a:rPr lang="en-US" sz="2400" dirty="0"/>
                        <a:t> conjugate acid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Acidic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94929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315200" y="2109739"/>
            <a:ext cx="4876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Br</a:t>
            </a:r>
            <a:r>
              <a:rPr lang="en-US" sz="3600" baseline="30000" dirty="0"/>
              <a:t>-</a:t>
            </a:r>
            <a:r>
              <a:rPr lang="en-US" sz="3600" dirty="0"/>
              <a:t> </a:t>
            </a:r>
            <a:r>
              <a:rPr lang="en-US" sz="3600" dirty="0">
                <a:sym typeface="Wingdings" panose="05000000000000000000" pitchFamily="2" charset="2"/>
              </a:rPr>
              <a:t> </a:t>
            </a:r>
            <a:r>
              <a:rPr lang="en-US" sz="3600" dirty="0" err="1">
                <a:sym typeface="Wingdings" panose="05000000000000000000" pitchFamily="2" charset="2"/>
              </a:rPr>
              <a:t>HBr</a:t>
            </a:r>
            <a:r>
              <a:rPr lang="en-US" sz="3600" dirty="0">
                <a:sym typeface="Wingdings" panose="05000000000000000000" pitchFamily="2" charset="2"/>
              </a:rPr>
              <a:t> </a:t>
            </a:r>
            <a:r>
              <a:rPr lang="en-US" sz="2800" dirty="0">
                <a:sym typeface="Wingdings" panose="05000000000000000000" pitchFamily="2" charset="2"/>
              </a:rPr>
              <a:t>Strong Acid </a:t>
            </a:r>
          </a:p>
          <a:p>
            <a:r>
              <a:rPr lang="en-US" sz="2800" dirty="0">
                <a:sym typeface="Wingdings" panose="05000000000000000000" pitchFamily="2" charset="2"/>
              </a:rPr>
              <a:t>        so Br</a:t>
            </a:r>
            <a:r>
              <a:rPr lang="en-US" sz="2800" baseline="30000" dirty="0">
                <a:sym typeface="Wingdings" panose="05000000000000000000" pitchFamily="2" charset="2"/>
              </a:rPr>
              <a:t>-</a:t>
            </a:r>
            <a:r>
              <a:rPr lang="en-US" sz="2800" dirty="0">
                <a:sym typeface="Wingdings" panose="05000000000000000000" pitchFamily="2" charset="2"/>
              </a:rPr>
              <a:t> is Weak</a:t>
            </a:r>
            <a:r>
              <a:rPr lang="en-US" sz="2800" u="sng" dirty="0"/>
              <a:t>er</a:t>
            </a:r>
            <a:r>
              <a:rPr lang="en-US" sz="2800" dirty="0">
                <a:sym typeface="Wingdings" panose="05000000000000000000" pitchFamily="2" charset="2"/>
              </a:rPr>
              <a:t> base  </a:t>
            </a:r>
          </a:p>
          <a:p>
            <a:r>
              <a:rPr lang="en-US" sz="2800" dirty="0">
                <a:sym typeface="Wingdings" panose="05000000000000000000" pitchFamily="2" charset="2"/>
              </a:rPr>
              <a:t>        No Hydrolysis</a:t>
            </a:r>
          </a:p>
          <a:p>
            <a:r>
              <a:rPr lang="en-US" sz="2800" dirty="0">
                <a:sym typeface="Wingdings" panose="05000000000000000000" pitchFamily="2" charset="2"/>
              </a:rPr>
              <a:t>        </a:t>
            </a:r>
            <a:r>
              <a:rPr lang="en-US" sz="2800" b="1" dirty="0">
                <a:solidFill>
                  <a:srgbClr val="00B050"/>
                </a:solidFill>
                <a:sym typeface="Wingdings" panose="05000000000000000000" pitchFamily="2" charset="2"/>
              </a:rPr>
              <a:t>Neutral effect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68422" y="2109739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600" dirty="0"/>
              <a:t>K</a:t>
            </a:r>
            <a:r>
              <a:rPr lang="en-US" sz="3600" baseline="30000" dirty="0"/>
              <a:t>+</a:t>
            </a:r>
            <a:r>
              <a:rPr lang="en-US" sz="3600" dirty="0"/>
              <a:t> </a:t>
            </a:r>
            <a:r>
              <a:rPr lang="en-US" sz="3600" dirty="0">
                <a:sym typeface="Wingdings" panose="05000000000000000000" pitchFamily="2" charset="2"/>
              </a:rPr>
              <a:t> KOH </a:t>
            </a:r>
            <a:r>
              <a:rPr lang="en-US" sz="2800" dirty="0">
                <a:sym typeface="Wingdings" panose="05000000000000000000" pitchFamily="2" charset="2"/>
              </a:rPr>
              <a:t>Strong Base </a:t>
            </a:r>
          </a:p>
          <a:p>
            <a:r>
              <a:rPr lang="en-US" sz="2800" dirty="0">
                <a:sym typeface="Wingdings" panose="05000000000000000000" pitchFamily="2" charset="2"/>
              </a:rPr>
              <a:t>        so K</a:t>
            </a:r>
            <a:r>
              <a:rPr lang="en-US" sz="2800" baseline="30000" dirty="0">
                <a:sym typeface="Wingdings" panose="05000000000000000000" pitchFamily="2" charset="2"/>
              </a:rPr>
              <a:t>+</a:t>
            </a:r>
            <a:r>
              <a:rPr lang="en-US" sz="2800" dirty="0">
                <a:sym typeface="Wingdings" panose="05000000000000000000" pitchFamily="2" charset="2"/>
              </a:rPr>
              <a:t> is Weak</a:t>
            </a:r>
            <a:r>
              <a:rPr lang="en-US" sz="2800" u="sng" dirty="0"/>
              <a:t>er</a:t>
            </a:r>
            <a:r>
              <a:rPr lang="en-US" sz="2800" dirty="0">
                <a:sym typeface="Wingdings" panose="05000000000000000000" pitchFamily="2" charset="2"/>
              </a:rPr>
              <a:t> acid </a:t>
            </a:r>
          </a:p>
          <a:p>
            <a:r>
              <a:rPr lang="en-US" sz="2800" dirty="0">
                <a:sym typeface="Wingdings" panose="05000000000000000000" pitchFamily="2" charset="2"/>
              </a:rPr>
              <a:t>        No Hydrolysis</a:t>
            </a:r>
          </a:p>
          <a:p>
            <a:r>
              <a:rPr lang="en-US" sz="2800" dirty="0">
                <a:sym typeface="Wingdings" panose="05000000000000000000" pitchFamily="2" charset="2"/>
              </a:rPr>
              <a:t>        </a:t>
            </a:r>
            <a:r>
              <a:rPr lang="en-US" sz="2800" b="1" dirty="0">
                <a:solidFill>
                  <a:srgbClr val="00B050"/>
                </a:solidFill>
                <a:sym typeface="Wingdings" panose="05000000000000000000" pitchFamily="2" charset="2"/>
              </a:rPr>
              <a:t>Neutral effect</a:t>
            </a:r>
          </a:p>
        </p:txBody>
      </p:sp>
    </p:spTree>
    <p:extLst>
      <p:ext uri="{BB962C8B-B14F-4D97-AF65-F5344CB8AC3E}">
        <p14:creationId xmlns:p14="http://schemas.microsoft.com/office/powerpoint/2010/main" val="283656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9122" y="0"/>
            <a:ext cx="8610600" cy="1293028"/>
          </a:xfrm>
        </p:spPr>
        <p:txBody>
          <a:bodyPr>
            <a:normAutofit/>
          </a:bodyPr>
          <a:lstStyle/>
          <a:p>
            <a:r>
              <a:rPr lang="en-US" b="1" u="sng" dirty="0"/>
              <a:t>Practice problem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105469"/>
            <a:ext cx="11919045" cy="550004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3600" b="1" dirty="0"/>
              <a:t>Is </a:t>
            </a:r>
            <a:r>
              <a:rPr lang="en-US" sz="3600" b="1" dirty="0" err="1"/>
              <a:t>KBr</a:t>
            </a:r>
            <a:r>
              <a:rPr lang="en-US" sz="3600" b="1" dirty="0"/>
              <a:t> an acidic, basic, or neutral salt?</a:t>
            </a:r>
          </a:p>
          <a:p>
            <a:pPr marL="0" indent="0">
              <a:buNone/>
            </a:pPr>
            <a:r>
              <a:rPr lang="en-US" sz="3600" dirty="0"/>
              <a:t>K</a:t>
            </a:r>
            <a:r>
              <a:rPr lang="en-US" sz="3600" baseline="30000" dirty="0"/>
              <a:t>+</a:t>
            </a:r>
            <a:r>
              <a:rPr lang="en-US" sz="3600" dirty="0"/>
              <a:t>   Br-</a:t>
            </a:r>
          </a:p>
          <a:p>
            <a:pPr marL="0" indent="0">
              <a:buNone/>
            </a:pPr>
            <a:r>
              <a:rPr lang="en-US" sz="3600" dirty="0"/>
              <a:t>K</a:t>
            </a:r>
            <a:r>
              <a:rPr lang="en-US" sz="3600" baseline="30000" dirty="0"/>
              <a:t>+</a:t>
            </a:r>
            <a:r>
              <a:rPr lang="en-US" sz="3600" dirty="0"/>
              <a:t> </a:t>
            </a:r>
            <a:r>
              <a:rPr lang="en-US" sz="3600" dirty="0">
                <a:sym typeface="Wingdings" panose="05000000000000000000" pitchFamily="2" charset="2"/>
              </a:rPr>
              <a:t> KOH </a:t>
            </a:r>
            <a:r>
              <a:rPr lang="en-US" sz="2800" dirty="0">
                <a:sym typeface="Wingdings" panose="05000000000000000000" pitchFamily="2" charset="2"/>
              </a:rPr>
              <a:t>Strong Base  so K</a:t>
            </a:r>
            <a:r>
              <a:rPr lang="en-US" sz="2800" baseline="30000" dirty="0">
                <a:sym typeface="Wingdings" panose="05000000000000000000" pitchFamily="2" charset="2"/>
              </a:rPr>
              <a:t>+</a:t>
            </a:r>
            <a:r>
              <a:rPr lang="en-US" sz="2800" dirty="0">
                <a:sym typeface="Wingdings" panose="05000000000000000000" pitchFamily="2" charset="2"/>
              </a:rPr>
              <a:t> is Weak</a:t>
            </a:r>
            <a:r>
              <a:rPr lang="en-US" sz="2800" u="sng" dirty="0"/>
              <a:t>er</a:t>
            </a:r>
            <a:r>
              <a:rPr lang="en-US" sz="2800" dirty="0">
                <a:sym typeface="Wingdings" panose="05000000000000000000" pitchFamily="2" charset="2"/>
              </a:rPr>
              <a:t> acid  No Hydrolysis</a:t>
            </a:r>
            <a:br>
              <a:rPr lang="en-US" sz="2800" dirty="0">
                <a:sym typeface="Wingdings" panose="05000000000000000000" pitchFamily="2" charset="2"/>
              </a:rPr>
            </a:br>
            <a:r>
              <a:rPr lang="en-US" sz="2800" dirty="0">
                <a:sym typeface="Wingdings" panose="05000000000000000000" pitchFamily="2" charset="2"/>
              </a:rPr>
              <a:t>								        </a:t>
            </a:r>
            <a:r>
              <a:rPr lang="en-US" sz="2800" b="1" dirty="0">
                <a:solidFill>
                  <a:srgbClr val="00B050"/>
                </a:solidFill>
                <a:sym typeface="Wingdings" panose="05000000000000000000" pitchFamily="2" charset="2"/>
              </a:rPr>
              <a:t>Neutral effect</a:t>
            </a:r>
          </a:p>
          <a:p>
            <a:pPr marL="0" indent="0">
              <a:buNone/>
            </a:pPr>
            <a:r>
              <a:rPr lang="en-US" sz="3600" dirty="0"/>
              <a:t>Br</a:t>
            </a:r>
            <a:r>
              <a:rPr lang="en-US" sz="3600" baseline="30000" dirty="0"/>
              <a:t>-</a:t>
            </a:r>
            <a:r>
              <a:rPr lang="en-US" sz="3600" dirty="0"/>
              <a:t> </a:t>
            </a:r>
            <a:r>
              <a:rPr lang="en-US" sz="3600" dirty="0">
                <a:sym typeface="Wingdings" panose="05000000000000000000" pitchFamily="2" charset="2"/>
              </a:rPr>
              <a:t> </a:t>
            </a:r>
            <a:r>
              <a:rPr lang="en-US" sz="3600" dirty="0" err="1">
                <a:sym typeface="Wingdings" panose="05000000000000000000" pitchFamily="2" charset="2"/>
              </a:rPr>
              <a:t>HBr</a:t>
            </a:r>
            <a:r>
              <a:rPr lang="en-US" sz="3600" dirty="0">
                <a:sym typeface="Wingdings" panose="05000000000000000000" pitchFamily="2" charset="2"/>
              </a:rPr>
              <a:t> </a:t>
            </a:r>
            <a:r>
              <a:rPr lang="en-US" sz="2800" dirty="0">
                <a:sym typeface="Wingdings" panose="05000000000000000000" pitchFamily="2" charset="2"/>
              </a:rPr>
              <a:t>Strong Acid  so Br</a:t>
            </a:r>
            <a:r>
              <a:rPr lang="en-US" sz="2800" baseline="30000" dirty="0">
                <a:sym typeface="Wingdings" panose="05000000000000000000" pitchFamily="2" charset="2"/>
              </a:rPr>
              <a:t>-</a:t>
            </a:r>
            <a:r>
              <a:rPr lang="en-US" sz="2800" dirty="0">
                <a:sym typeface="Wingdings" panose="05000000000000000000" pitchFamily="2" charset="2"/>
              </a:rPr>
              <a:t> is Weak</a:t>
            </a:r>
            <a:r>
              <a:rPr lang="en-US" sz="2800" u="sng" dirty="0"/>
              <a:t>er</a:t>
            </a:r>
            <a:r>
              <a:rPr lang="en-US" sz="2800" dirty="0">
                <a:sym typeface="Wingdings" panose="05000000000000000000" pitchFamily="2" charset="2"/>
              </a:rPr>
              <a:t> base   No Hydrolysis</a:t>
            </a:r>
            <a:br>
              <a:rPr lang="en-US" sz="2800" dirty="0">
                <a:sym typeface="Wingdings" panose="05000000000000000000" pitchFamily="2" charset="2"/>
              </a:rPr>
            </a:br>
            <a:r>
              <a:rPr lang="en-US" sz="2800" dirty="0">
                <a:sym typeface="Wingdings" panose="05000000000000000000" pitchFamily="2" charset="2"/>
              </a:rPr>
              <a:t>								        </a:t>
            </a:r>
            <a:r>
              <a:rPr lang="en-US" sz="2800" b="1" dirty="0">
                <a:solidFill>
                  <a:srgbClr val="00B050"/>
                </a:solidFill>
                <a:sym typeface="Wingdings" panose="05000000000000000000" pitchFamily="2" charset="2"/>
              </a:rPr>
              <a:t>Neutral effect</a:t>
            </a:r>
            <a:endParaRPr lang="en-US" sz="28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686787"/>
              </p:ext>
            </p:extLst>
          </p:nvPr>
        </p:nvGraphicFramePr>
        <p:xfrm>
          <a:off x="733188" y="4145253"/>
          <a:ext cx="5694908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1206">
                  <a:extLst>
                    <a:ext uri="{9D8B030D-6E8A-4147-A177-3AD203B41FA5}">
                      <a16:colId xmlns:a16="http://schemas.microsoft.com/office/drawing/2014/main" val="701409227"/>
                    </a:ext>
                  </a:extLst>
                </a:gridCol>
                <a:gridCol w="3343702">
                  <a:extLst>
                    <a:ext uri="{9D8B030D-6E8A-4147-A177-3AD203B41FA5}">
                      <a16:colId xmlns:a16="http://schemas.microsoft.com/office/drawing/2014/main" val="17320998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Makes the solution…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506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Acidic + Neutral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Acidic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026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Basic + Neutral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Basic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598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Neutral + Neutral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Neutral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727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Acidic + Basic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Compare </a:t>
                      </a:r>
                      <a:r>
                        <a:rPr lang="en-US" sz="2000" dirty="0" err="1"/>
                        <a:t>Ka</a:t>
                      </a:r>
                      <a:r>
                        <a:rPr lang="en-US" sz="2000" dirty="0"/>
                        <a:t> and Kb to determine which “wins”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629543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H="1" flipV="1">
            <a:off x="6635086" y="5554638"/>
            <a:ext cx="2674962" cy="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10048" y="4783456"/>
            <a:ext cx="22518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B050"/>
                </a:solidFill>
              </a:rPr>
              <a:t>So </a:t>
            </a:r>
            <a:r>
              <a:rPr lang="en-US" sz="3200" b="1" dirty="0" err="1">
                <a:solidFill>
                  <a:srgbClr val="00B050"/>
                </a:solidFill>
              </a:rPr>
              <a:t>KBr</a:t>
            </a:r>
            <a:r>
              <a:rPr lang="en-US" sz="3200" b="1" dirty="0">
                <a:solidFill>
                  <a:srgbClr val="00B050"/>
                </a:solidFill>
              </a:rPr>
              <a:t> is a NEUTRAL SALT!</a:t>
            </a:r>
          </a:p>
        </p:txBody>
      </p:sp>
    </p:spTree>
    <p:extLst>
      <p:ext uri="{BB962C8B-B14F-4D97-AF65-F5344CB8AC3E}">
        <p14:creationId xmlns:p14="http://schemas.microsoft.com/office/powerpoint/2010/main" val="100286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9122" y="0"/>
            <a:ext cx="8610600" cy="1293028"/>
          </a:xfrm>
        </p:spPr>
        <p:txBody>
          <a:bodyPr>
            <a:normAutofit/>
          </a:bodyPr>
          <a:lstStyle/>
          <a:p>
            <a:r>
              <a:rPr lang="en-US" b="1" u="sng" dirty="0"/>
              <a:t>Practice problem #2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19" y="1105469"/>
            <a:ext cx="12070081" cy="550004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3600" b="1" dirty="0"/>
              <a:t>Is K</a:t>
            </a:r>
            <a:r>
              <a:rPr lang="en-US" sz="3600" b="1" baseline="-25000" dirty="0"/>
              <a:t>2</a:t>
            </a:r>
            <a:r>
              <a:rPr lang="en-US" sz="3600" b="1" dirty="0"/>
              <a:t>CO</a:t>
            </a:r>
            <a:r>
              <a:rPr lang="en-US" sz="3600" b="1" baseline="-25000" dirty="0"/>
              <a:t>3</a:t>
            </a:r>
            <a:r>
              <a:rPr lang="en-US" sz="3600" b="1" dirty="0"/>
              <a:t> an acidic, basic, or neutral salt?</a:t>
            </a:r>
          </a:p>
          <a:p>
            <a:pPr marL="0" indent="0">
              <a:buNone/>
            </a:pPr>
            <a:r>
              <a:rPr lang="en-US" sz="3600" dirty="0"/>
              <a:t>K</a:t>
            </a:r>
            <a:r>
              <a:rPr lang="en-US" sz="3600" baseline="30000" dirty="0"/>
              <a:t>+</a:t>
            </a:r>
            <a:r>
              <a:rPr lang="en-US" sz="3600" dirty="0"/>
              <a:t>   CO</a:t>
            </a:r>
            <a:r>
              <a:rPr lang="en-US" sz="3600" baseline="-25000" dirty="0"/>
              <a:t>3</a:t>
            </a:r>
            <a:r>
              <a:rPr lang="en-US" sz="3600" baseline="30000" dirty="0"/>
              <a:t>2-</a:t>
            </a:r>
          </a:p>
          <a:p>
            <a:pPr marL="0" indent="0">
              <a:buNone/>
            </a:pPr>
            <a:r>
              <a:rPr lang="en-US" sz="3600" dirty="0"/>
              <a:t>K</a:t>
            </a:r>
            <a:r>
              <a:rPr lang="en-US" sz="3600" baseline="30000" dirty="0"/>
              <a:t>+</a:t>
            </a:r>
            <a:r>
              <a:rPr lang="en-US" sz="3600" dirty="0"/>
              <a:t> </a:t>
            </a:r>
            <a:r>
              <a:rPr lang="en-US" sz="3600" dirty="0">
                <a:sym typeface="Wingdings" panose="05000000000000000000" pitchFamily="2" charset="2"/>
              </a:rPr>
              <a:t> KOH </a:t>
            </a:r>
            <a:r>
              <a:rPr lang="en-US" sz="2800" dirty="0">
                <a:sym typeface="Wingdings" panose="05000000000000000000" pitchFamily="2" charset="2"/>
              </a:rPr>
              <a:t>Strong Base  so K</a:t>
            </a:r>
            <a:r>
              <a:rPr lang="en-US" sz="2800" baseline="30000" dirty="0">
                <a:sym typeface="Wingdings" panose="05000000000000000000" pitchFamily="2" charset="2"/>
              </a:rPr>
              <a:t>+</a:t>
            </a:r>
            <a:r>
              <a:rPr lang="en-US" sz="2800" dirty="0">
                <a:sym typeface="Wingdings" panose="05000000000000000000" pitchFamily="2" charset="2"/>
              </a:rPr>
              <a:t> is Weak</a:t>
            </a:r>
            <a:r>
              <a:rPr lang="en-US" sz="2800" u="sng" dirty="0"/>
              <a:t>er</a:t>
            </a:r>
            <a:r>
              <a:rPr lang="en-US" sz="2800" dirty="0">
                <a:sym typeface="Wingdings" panose="05000000000000000000" pitchFamily="2" charset="2"/>
              </a:rPr>
              <a:t> acid  No Hydrolysis</a:t>
            </a:r>
            <a:br>
              <a:rPr lang="en-US" sz="2800" dirty="0">
                <a:sym typeface="Wingdings" panose="05000000000000000000" pitchFamily="2" charset="2"/>
              </a:rPr>
            </a:br>
            <a:r>
              <a:rPr lang="en-US" sz="2800" dirty="0">
                <a:sym typeface="Wingdings" panose="05000000000000000000" pitchFamily="2" charset="2"/>
              </a:rPr>
              <a:t>								        </a:t>
            </a:r>
            <a:r>
              <a:rPr lang="en-US" sz="2800" b="1" dirty="0">
                <a:solidFill>
                  <a:srgbClr val="00B050"/>
                </a:solidFill>
                <a:sym typeface="Wingdings" panose="05000000000000000000" pitchFamily="2" charset="2"/>
              </a:rPr>
              <a:t>Neutral effect</a:t>
            </a:r>
          </a:p>
          <a:p>
            <a:pPr marL="0" indent="0">
              <a:buNone/>
            </a:pPr>
            <a:r>
              <a:rPr lang="en-US" sz="3600" dirty="0"/>
              <a:t>CO</a:t>
            </a:r>
            <a:r>
              <a:rPr lang="en-US" sz="3600" baseline="-25000" dirty="0"/>
              <a:t>3</a:t>
            </a:r>
            <a:r>
              <a:rPr lang="en-US" sz="3600" baseline="30000" dirty="0"/>
              <a:t>2-</a:t>
            </a:r>
            <a:r>
              <a:rPr lang="en-US" sz="3600" dirty="0">
                <a:sym typeface="Wingdings" panose="05000000000000000000" pitchFamily="2" charset="2"/>
              </a:rPr>
              <a:t>H</a:t>
            </a:r>
            <a:r>
              <a:rPr lang="en-US" sz="3600" baseline="-25000" dirty="0">
                <a:sym typeface="Wingdings" panose="05000000000000000000" pitchFamily="2" charset="2"/>
              </a:rPr>
              <a:t>2</a:t>
            </a:r>
            <a:r>
              <a:rPr lang="en-US" sz="3600" dirty="0">
                <a:sym typeface="Wingdings" panose="05000000000000000000" pitchFamily="2" charset="2"/>
              </a:rPr>
              <a:t>CO</a:t>
            </a:r>
            <a:r>
              <a:rPr lang="en-US" sz="3600" baseline="-25000" dirty="0">
                <a:sym typeface="Wingdings" panose="05000000000000000000" pitchFamily="2" charset="2"/>
              </a:rPr>
              <a:t>3</a:t>
            </a:r>
            <a:r>
              <a:rPr lang="en-US" sz="3600" dirty="0">
                <a:sym typeface="Wingdings" panose="05000000000000000000" pitchFamily="2" charset="2"/>
              </a:rPr>
              <a:t> </a:t>
            </a:r>
            <a:r>
              <a:rPr lang="en-US" sz="2800" dirty="0">
                <a:sym typeface="Wingdings" panose="05000000000000000000" pitchFamily="2" charset="2"/>
              </a:rPr>
              <a:t>Weak Acid so CO</a:t>
            </a:r>
            <a:r>
              <a:rPr lang="en-US" sz="2800" baseline="-25000" dirty="0">
                <a:sym typeface="Wingdings" panose="05000000000000000000" pitchFamily="2" charset="2"/>
              </a:rPr>
              <a:t>3</a:t>
            </a:r>
            <a:r>
              <a:rPr lang="en-US" sz="2800" baseline="30000" dirty="0">
                <a:sym typeface="Wingdings" panose="05000000000000000000" pitchFamily="2" charset="2"/>
              </a:rPr>
              <a:t>2-</a:t>
            </a:r>
            <a:r>
              <a:rPr lang="en-US" sz="2800" dirty="0">
                <a:sym typeface="Wingdings" panose="05000000000000000000" pitchFamily="2" charset="2"/>
              </a:rPr>
              <a:t> is Strong</a:t>
            </a:r>
            <a:r>
              <a:rPr lang="en-US" sz="2800" u="sng" dirty="0"/>
              <a:t>er</a:t>
            </a:r>
            <a:r>
              <a:rPr lang="en-US" sz="2800" dirty="0">
                <a:sym typeface="Wingdings" panose="05000000000000000000" pitchFamily="2" charset="2"/>
              </a:rPr>
              <a:t> Base Hydrolysis</a:t>
            </a:r>
            <a:br>
              <a:rPr lang="en-US" sz="2800" dirty="0">
                <a:sym typeface="Wingdings" panose="05000000000000000000" pitchFamily="2" charset="2"/>
              </a:rPr>
            </a:br>
            <a:r>
              <a:rPr lang="en-US" sz="2800" dirty="0">
                <a:sym typeface="Wingdings" panose="05000000000000000000" pitchFamily="2" charset="2"/>
              </a:rPr>
              <a:t>								                   </a:t>
            </a:r>
            <a:r>
              <a:rPr lang="en-US" sz="2800" b="1" dirty="0">
                <a:solidFill>
                  <a:schemeClr val="accent5"/>
                </a:solidFill>
                <a:sym typeface="Wingdings" panose="05000000000000000000" pitchFamily="2" charset="2"/>
              </a:rPr>
              <a:t>Basic effect</a:t>
            </a:r>
            <a:endParaRPr lang="en-US" sz="2800" b="1" dirty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501805"/>
              </p:ext>
            </p:extLst>
          </p:nvPr>
        </p:nvGraphicFramePr>
        <p:xfrm>
          <a:off x="740959" y="4319516"/>
          <a:ext cx="10983036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5704">
                  <a:extLst>
                    <a:ext uri="{9D8B030D-6E8A-4147-A177-3AD203B41FA5}">
                      <a16:colId xmlns:a16="http://schemas.microsoft.com/office/drawing/2014/main" val="628129248"/>
                    </a:ext>
                  </a:extLst>
                </a:gridCol>
                <a:gridCol w="3865899">
                  <a:extLst>
                    <a:ext uri="{9D8B030D-6E8A-4147-A177-3AD203B41FA5}">
                      <a16:colId xmlns:a16="http://schemas.microsoft.com/office/drawing/2014/main" val="2732640736"/>
                    </a:ext>
                  </a:extLst>
                </a:gridCol>
                <a:gridCol w="2074460">
                  <a:extLst>
                    <a:ext uri="{9D8B030D-6E8A-4147-A177-3AD203B41FA5}">
                      <a16:colId xmlns:a16="http://schemas.microsoft.com/office/drawing/2014/main" val="2028119479"/>
                    </a:ext>
                  </a:extLst>
                </a:gridCol>
                <a:gridCol w="2906973">
                  <a:extLst>
                    <a:ext uri="{9D8B030D-6E8A-4147-A177-3AD203B41FA5}">
                      <a16:colId xmlns:a16="http://schemas.microsoft.com/office/drawing/2014/main" val="326091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Turns into a…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Hydrolyzes?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Ion</a:t>
                      </a:r>
                      <a:r>
                        <a:rPr lang="en-US" sz="2400" b="1" baseline="0" dirty="0"/>
                        <a:t> m</a:t>
                      </a:r>
                      <a:r>
                        <a:rPr lang="en-US" sz="2400" b="1" dirty="0"/>
                        <a:t>akes</a:t>
                      </a:r>
                      <a:r>
                        <a:rPr lang="en-US" sz="2400" b="1" baseline="0" dirty="0"/>
                        <a:t> </a:t>
                      </a:r>
                      <a:r>
                        <a:rPr lang="en-US" sz="2400" b="1" baseline="0" dirty="0" err="1"/>
                        <a:t>sol’n</a:t>
                      </a:r>
                      <a:endParaRPr lang="en-US" sz="24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402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Strong Acid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Weak</a:t>
                      </a:r>
                      <a:r>
                        <a:rPr lang="en-US" sz="2400" u="sng" dirty="0"/>
                        <a:t>er</a:t>
                      </a:r>
                      <a:r>
                        <a:rPr lang="en-US" sz="2400" dirty="0"/>
                        <a:t> conjugate</a:t>
                      </a:r>
                      <a:r>
                        <a:rPr lang="en-US" sz="2400" baseline="0" dirty="0"/>
                        <a:t> base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B050"/>
                          </a:solidFill>
                        </a:rPr>
                        <a:t>Neutral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336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Weak</a:t>
                      </a:r>
                      <a:r>
                        <a:rPr lang="en-US" sz="2400" b="1" baseline="0" dirty="0"/>
                        <a:t> Acid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Strong</a:t>
                      </a:r>
                      <a:r>
                        <a:rPr lang="en-US" sz="2400" u="sng" dirty="0"/>
                        <a:t>er</a:t>
                      </a:r>
                      <a:r>
                        <a:rPr lang="en-US" sz="2400" dirty="0"/>
                        <a:t> conjugate</a:t>
                      </a:r>
                      <a:r>
                        <a:rPr lang="en-US" sz="2400" baseline="0" dirty="0"/>
                        <a:t> base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5"/>
                          </a:solidFill>
                        </a:rPr>
                        <a:t>Basic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522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Strong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Weak</a:t>
                      </a:r>
                      <a:r>
                        <a:rPr lang="en-US" sz="2400" u="sng" dirty="0"/>
                        <a:t>er</a:t>
                      </a:r>
                      <a:r>
                        <a:rPr lang="en-US" sz="2400" dirty="0"/>
                        <a:t> conjugate</a:t>
                      </a:r>
                      <a:r>
                        <a:rPr lang="en-US" sz="2400" baseline="0" dirty="0"/>
                        <a:t> acid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B050"/>
                          </a:solidFill>
                        </a:rPr>
                        <a:t>Neutral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237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Weak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Strong</a:t>
                      </a:r>
                      <a:r>
                        <a:rPr lang="en-US" sz="2400" u="sng" dirty="0"/>
                        <a:t>er</a:t>
                      </a:r>
                      <a:r>
                        <a:rPr lang="en-US" sz="2400" dirty="0"/>
                        <a:t> conjugate acid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Acidic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949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576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9122" y="0"/>
            <a:ext cx="8610600" cy="1293028"/>
          </a:xfrm>
        </p:spPr>
        <p:txBody>
          <a:bodyPr>
            <a:normAutofit/>
          </a:bodyPr>
          <a:lstStyle/>
          <a:p>
            <a:r>
              <a:rPr lang="en-US" b="1" u="sng" dirty="0"/>
              <a:t>Practice problem #2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1" y="1105469"/>
            <a:ext cx="12024360" cy="550004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3600" b="1" dirty="0"/>
              <a:t>Is K</a:t>
            </a:r>
            <a:r>
              <a:rPr lang="en-US" sz="3600" b="1" baseline="-25000" dirty="0"/>
              <a:t>2</a:t>
            </a:r>
            <a:r>
              <a:rPr lang="en-US" sz="3600" b="1" dirty="0"/>
              <a:t>CO</a:t>
            </a:r>
            <a:r>
              <a:rPr lang="en-US" sz="3600" b="1" baseline="-25000" dirty="0"/>
              <a:t>3</a:t>
            </a:r>
            <a:r>
              <a:rPr lang="en-US" sz="3600" b="1" dirty="0"/>
              <a:t> an acidic, basic, or neutral salt?</a:t>
            </a:r>
          </a:p>
          <a:p>
            <a:pPr marL="0" indent="0">
              <a:buNone/>
            </a:pPr>
            <a:r>
              <a:rPr lang="en-US" sz="3600" dirty="0"/>
              <a:t>K</a:t>
            </a:r>
            <a:r>
              <a:rPr lang="en-US" sz="3600" baseline="30000" dirty="0"/>
              <a:t>+</a:t>
            </a:r>
            <a:r>
              <a:rPr lang="en-US" sz="3600" dirty="0"/>
              <a:t>   CO</a:t>
            </a:r>
            <a:r>
              <a:rPr lang="en-US" sz="3600" baseline="-25000" dirty="0"/>
              <a:t>3</a:t>
            </a:r>
            <a:r>
              <a:rPr lang="en-US" sz="3600" baseline="30000" dirty="0"/>
              <a:t>2-</a:t>
            </a:r>
          </a:p>
          <a:p>
            <a:pPr marL="0" indent="0">
              <a:buNone/>
            </a:pPr>
            <a:r>
              <a:rPr lang="en-US" sz="3600" dirty="0"/>
              <a:t>K</a:t>
            </a:r>
            <a:r>
              <a:rPr lang="en-US" sz="3600" baseline="30000" dirty="0"/>
              <a:t>+</a:t>
            </a:r>
            <a:r>
              <a:rPr lang="en-US" sz="3600" dirty="0"/>
              <a:t> </a:t>
            </a:r>
            <a:r>
              <a:rPr lang="en-US" sz="3600" dirty="0">
                <a:sym typeface="Wingdings" panose="05000000000000000000" pitchFamily="2" charset="2"/>
              </a:rPr>
              <a:t> KOH </a:t>
            </a:r>
            <a:r>
              <a:rPr lang="en-US" sz="2800" dirty="0">
                <a:sym typeface="Wingdings" panose="05000000000000000000" pitchFamily="2" charset="2"/>
              </a:rPr>
              <a:t>Strong Base  so K</a:t>
            </a:r>
            <a:r>
              <a:rPr lang="en-US" sz="2800" baseline="30000" dirty="0">
                <a:sym typeface="Wingdings" panose="05000000000000000000" pitchFamily="2" charset="2"/>
              </a:rPr>
              <a:t>+</a:t>
            </a:r>
            <a:r>
              <a:rPr lang="en-US" sz="2800" dirty="0">
                <a:sym typeface="Wingdings" panose="05000000000000000000" pitchFamily="2" charset="2"/>
              </a:rPr>
              <a:t> is Weak</a:t>
            </a:r>
            <a:r>
              <a:rPr lang="en-US" sz="2800" u="sng" dirty="0"/>
              <a:t>er</a:t>
            </a:r>
            <a:r>
              <a:rPr lang="en-US" sz="2800" dirty="0">
                <a:sym typeface="Wingdings" panose="05000000000000000000" pitchFamily="2" charset="2"/>
              </a:rPr>
              <a:t> acid  No Hydrolysis</a:t>
            </a:r>
            <a:br>
              <a:rPr lang="en-US" sz="2800" dirty="0">
                <a:sym typeface="Wingdings" panose="05000000000000000000" pitchFamily="2" charset="2"/>
              </a:rPr>
            </a:br>
            <a:r>
              <a:rPr lang="en-US" sz="2800" dirty="0">
                <a:sym typeface="Wingdings" panose="05000000000000000000" pitchFamily="2" charset="2"/>
              </a:rPr>
              <a:t>								        </a:t>
            </a:r>
            <a:r>
              <a:rPr lang="en-US" sz="2800" b="1" dirty="0">
                <a:solidFill>
                  <a:srgbClr val="00B050"/>
                </a:solidFill>
                <a:sym typeface="Wingdings" panose="05000000000000000000" pitchFamily="2" charset="2"/>
              </a:rPr>
              <a:t>Neutral effect</a:t>
            </a:r>
          </a:p>
          <a:p>
            <a:pPr marL="0" indent="0">
              <a:buNone/>
            </a:pPr>
            <a:r>
              <a:rPr lang="en-US" sz="3600" dirty="0"/>
              <a:t>CO</a:t>
            </a:r>
            <a:r>
              <a:rPr lang="en-US" sz="3600" baseline="-25000" dirty="0"/>
              <a:t>3</a:t>
            </a:r>
            <a:r>
              <a:rPr lang="en-US" sz="3600" baseline="30000" dirty="0"/>
              <a:t>2-</a:t>
            </a:r>
            <a:r>
              <a:rPr lang="en-US" sz="3600" dirty="0">
                <a:sym typeface="Wingdings" panose="05000000000000000000" pitchFamily="2" charset="2"/>
              </a:rPr>
              <a:t>H</a:t>
            </a:r>
            <a:r>
              <a:rPr lang="en-US" sz="3600" baseline="-25000" dirty="0">
                <a:sym typeface="Wingdings" panose="05000000000000000000" pitchFamily="2" charset="2"/>
              </a:rPr>
              <a:t>2</a:t>
            </a:r>
            <a:r>
              <a:rPr lang="en-US" sz="3600" dirty="0">
                <a:sym typeface="Wingdings" panose="05000000000000000000" pitchFamily="2" charset="2"/>
              </a:rPr>
              <a:t>CO</a:t>
            </a:r>
            <a:r>
              <a:rPr lang="en-US" sz="3600" baseline="-25000" dirty="0">
                <a:sym typeface="Wingdings" panose="05000000000000000000" pitchFamily="2" charset="2"/>
              </a:rPr>
              <a:t>3</a:t>
            </a:r>
            <a:r>
              <a:rPr lang="en-US" sz="3600" dirty="0">
                <a:sym typeface="Wingdings" panose="05000000000000000000" pitchFamily="2" charset="2"/>
              </a:rPr>
              <a:t> </a:t>
            </a:r>
            <a:r>
              <a:rPr lang="en-US" sz="2800" dirty="0">
                <a:sym typeface="Wingdings" panose="05000000000000000000" pitchFamily="2" charset="2"/>
              </a:rPr>
              <a:t>Weak Acid so CO</a:t>
            </a:r>
            <a:r>
              <a:rPr lang="en-US" sz="2800" baseline="-25000" dirty="0">
                <a:sym typeface="Wingdings" panose="05000000000000000000" pitchFamily="2" charset="2"/>
              </a:rPr>
              <a:t>3</a:t>
            </a:r>
            <a:r>
              <a:rPr lang="en-US" sz="2800" baseline="30000" dirty="0">
                <a:sym typeface="Wingdings" panose="05000000000000000000" pitchFamily="2" charset="2"/>
              </a:rPr>
              <a:t>2-</a:t>
            </a:r>
            <a:r>
              <a:rPr lang="en-US" sz="2800" dirty="0">
                <a:sym typeface="Wingdings" panose="05000000000000000000" pitchFamily="2" charset="2"/>
              </a:rPr>
              <a:t> is Strong</a:t>
            </a:r>
            <a:r>
              <a:rPr lang="en-US" sz="2800" u="sng" dirty="0"/>
              <a:t>er</a:t>
            </a:r>
            <a:r>
              <a:rPr lang="en-US" sz="2800" dirty="0">
                <a:sym typeface="Wingdings" panose="05000000000000000000" pitchFamily="2" charset="2"/>
              </a:rPr>
              <a:t> Base Hydrolysis</a:t>
            </a:r>
            <a:br>
              <a:rPr lang="en-US" sz="2800" dirty="0">
                <a:sym typeface="Wingdings" panose="05000000000000000000" pitchFamily="2" charset="2"/>
              </a:rPr>
            </a:br>
            <a:r>
              <a:rPr lang="en-US" sz="2800" dirty="0">
                <a:sym typeface="Wingdings" panose="05000000000000000000" pitchFamily="2" charset="2"/>
              </a:rPr>
              <a:t>								                  </a:t>
            </a:r>
            <a:r>
              <a:rPr lang="en-US" sz="2800" b="1" dirty="0">
                <a:solidFill>
                  <a:schemeClr val="accent5"/>
                </a:solidFill>
                <a:sym typeface="Wingdings" panose="05000000000000000000" pitchFamily="2" charset="2"/>
              </a:rPr>
              <a:t>Basic effect</a:t>
            </a:r>
            <a:endParaRPr lang="en-US" sz="2800" b="1" dirty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529815"/>
              </p:ext>
            </p:extLst>
          </p:nvPr>
        </p:nvGraphicFramePr>
        <p:xfrm>
          <a:off x="733188" y="4145253"/>
          <a:ext cx="5694908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1206">
                  <a:extLst>
                    <a:ext uri="{9D8B030D-6E8A-4147-A177-3AD203B41FA5}">
                      <a16:colId xmlns:a16="http://schemas.microsoft.com/office/drawing/2014/main" val="701409227"/>
                    </a:ext>
                  </a:extLst>
                </a:gridCol>
                <a:gridCol w="3343702">
                  <a:extLst>
                    <a:ext uri="{9D8B030D-6E8A-4147-A177-3AD203B41FA5}">
                      <a16:colId xmlns:a16="http://schemas.microsoft.com/office/drawing/2014/main" val="17320998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Makes the solution…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506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Acidic + Neutral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Acidic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026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Basic + Neutral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Basic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598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Neutral + Neutral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Neutral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727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Acidic + Basic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Compare </a:t>
                      </a:r>
                      <a:r>
                        <a:rPr lang="en-US" sz="2000" dirty="0" err="1"/>
                        <a:t>Ka</a:t>
                      </a:r>
                      <a:r>
                        <a:rPr lang="en-US" sz="2000" dirty="0"/>
                        <a:t> and Kb to determine which “wins”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629543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 flipV="1">
            <a:off x="6531591" y="5131557"/>
            <a:ext cx="2674962" cy="0"/>
          </a:xfrm>
          <a:prstGeom prst="straightConnector1">
            <a:avLst/>
          </a:prstGeom>
          <a:ln w="762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310048" y="4783456"/>
            <a:ext cx="22518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5"/>
                </a:solidFill>
              </a:rPr>
              <a:t>So K</a:t>
            </a:r>
            <a:r>
              <a:rPr lang="en-US" sz="3200" b="1" baseline="-25000" dirty="0">
                <a:solidFill>
                  <a:schemeClr val="accent5"/>
                </a:solidFill>
              </a:rPr>
              <a:t>2</a:t>
            </a:r>
            <a:r>
              <a:rPr lang="en-US" sz="3200" b="1" dirty="0">
                <a:solidFill>
                  <a:schemeClr val="accent5"/>
                </a:solidFill>
              </a:rPr>
              <a:t>CO</a:t>
            </a:r>
            <a:r>
              <a:rPr lang="en-US" sz="3200" b="1" baseline="-25000" dirty="0">
                <a:solidFill>
                  <a:schemeClr val="accent5"/>
                </a:solidFill>
              </a:rPr>
              <a:t>3</a:t>
            </a:r>
            <a:r>
              <a:rPr lang="en-US" sz="3200" b="1" dirty="0">
                <a:solidFill>
                  <a:schemeClr val="accent5"/>
                </a:solidFill>
              </a:rPr>
              <a:t> is a BASIC SALT!</a:t>
            </a:r>
          </a:p>
        </p:txBody>
      </p:sp>
    </p:spTree>
    <p:extLst>
      <p:ext uri="{BB962C8B-B14F-4D97-AF65-F5344CB8AC3E}">
        <p14:creationId xmlns:p14="http://schemas.microsoft.com/office/powerpoint/2010/main" val="2107287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9122" y="0"/>
            <a:ext cx="8610600" cy="1293028"/>
          </a:xfrm>
        </p:spPr>
        <p:txBody>
          <a:bodyPr>
            <a:normAutofit/>
          </a:bodyPr>
          <a:lstStyle/>
          <a:p>
            <a:r>
              <a:rPr lang="en-US" b="1" u="sng" dirty="0"/>
              <a:t>Practice problem #3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105469"/>
            <a:ext cx="11919045" cy="550004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3600" b="1" dirty="0"/>
              <a:t>Is NH</a:t>
            </a:r>
            <a:r>
              <a:rPr lang="en-US" sz="3600" b="1" baseline="-25000" dirty="0"/>
              <a:t>4</a:t>
            </a:r>
            <a:r>
              <a:rPr lang="en-US" sz="3600" b="1" dirty="0"/>
              <a:t>Br an acidic, basic, or neutral salt?</a:t>
            </a:r>
          </a:p>
          <a:p>
            <a:pPr marL="0" indent="0">
              <a:buNone/>
            </a:pPr>
            <a:r>
              <a:rPr lang="en-US" sz="3600" dirty="0"/>
              <a:t>NH</a:t>
            </a:r>
            <a:r>
              <a:rPr lang="en-US" sz="3600" baseline="-25000" dirty="0"/>
              <a:t>4</a:t>
            </a:r>
            <a:r>
              <a:rPr lang="en-US" sz="3600" baseline="30000" dirty="0"/>
              <a:t>+</a:t>
            </a:r>
            <a:r>
              <a:rPr lang="en-US" sz="3600" dirty="0"/>
              <a:t>   Br</a:t>
            </a:r>
            <a:r>
              <a:rPr lang="en-US" sz="3600" baseline="30000" dirty="0"/>
              <a:t>-</a:t>
            </a:r>
          </a:p>
          <a:p>
            <a:pPr marL="0" indent="0">
              <a:buNone/>
            </a:pPr>
            <a:r>
              <a:rPr lang="en-US" sz="3600" dirty="0"/>
              <a:t>NH</a:t>
            </a:r>
            <a:r>
              <a:rPr lang="en-US" sz="3600" baseline="-25000" dirty="0"/>
              <a:t>4</a:t>
            </a:r>
            <a:r>
              <a:rPr lang="en-US" sz="3600" baseline="30000" dirty="0"/>
              <a:t>+</a:t>
            </a:r>
            <a:r>
              <a:rPr lang="en-US" sz="3600" dirty="0"/>
              <a:t> </a:t>
            </a:r>
            <a:r>
              <a:rPr lang="en-US" sz="3600" dirty="0">
                <a:sym typeface="Wingdings" panose="05000000000000000000" pitchFamily="2" charset="2"/>
              </a:rPr>
              <a:t> NH</a:t>
            </a:r>
            <a:r>
              <a:rPr lang="en-US" sz="3600" baseline="-25000" dirty="0">
                <a:sym typeface="Wingdings" panose="05000000000000000000" pitchFamily="2" charset="2"/>
              </a:rPr>
              <a:t>3</a:t>
            </a:r>
            <a:r>
              <a:rPr lang="en-US" sz="3600" dirty="0">
                <a:sym typeface="Wingdings" panose="05000000000000000000" pitchFamily="2" charset="2"/>
              </a:rPr>
              <a:t> </a:t>
            </a:r>
            <a:r>
              <a:rPr lang="en-US" sz="2800" dirty="0">
                <a:sym typeface="Wingdings" panose="05000000000000000000" pitchFamily="2" charset="2"/>
              </a:rPr>
              <a:t>Weak Base  so NH</a:t>
            </a:r>
            <a:r>
              <a:rPr lang="en-US" sz="2800" baseline="-25000" dirty="0">
                <a:sym typeface="Wingdings" panose="05000000000000000000" pitchFamily="2" charset="2"/>
              </a:rPr>
              <a:t>4</a:t>
            </a:r>
            <a:r>
              <a:rPr lang="en-US" sz="2800" baseline="30000" dirty="0">
                <a:sym typeface="Wingdings" panose="05000000000000000000" pitchFamily="2" charset="2"/>
              </a:rPr>
              <a:t>+</a:t>
            </a:r>
            <a:r>
              <a:rPr lang="en-US" sz="2800" dirty="0">
                <a:sym typeface="Wingdings" panose="05000000000000000000" pitchFamily="2" charset="2"/>
              </a:rPr>
              <a:t> is Strong</a:t>
            </a:r>
            <a:r>
              <a:rPr lang="en-US" sz="2800" u="sng" dirty="0"/>
              <a:t>er</a:t>
            </a:r>
            <a:r>
              <a:rPr lang="en-US" sz="2800" dirty="0">
                <a:sym typeface="Wingdings" panose="05000000000000000000" pitchFamily="2" charset="2"/>
              </a:rPr>
              <a:t> acid  Hydrolysis</a:t>
            </a:r>
            <a:br>
              <a:rPr lang="en-US" sz="2800" dirty="0">
                <a:sym typeface="Wingdings" panose="05000000000000000000" pitchFamily="2" charset="2"/>
              </a:rPr>
            </a:br>
            <a:r>
              <a:rPr lang="en-US" sz="2800" dirty="0">
                <a:sym typeface="Wingdings" panose="05000000000000000000" pitchFamily="2" charset="2"/>
              </a:rPr>
              <a:t>								                </a:t>
            </a:r>
            <a:r>
              <a:rPr lang="en-US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Acidic effect</a:t>
            </a:r>
          </a:p>
          <a:p>
            <a:pPr marL="0" indent="0">
              <a:buNone/>
            </a:pPr>
            <a:r>
              <a:rPr lang="en-US" sz="3600" dirty="0"/>
              <a:t>Br</a:t>
            </a:r>
            <a:r>
              <a:rPr lang="en-US" sz="3600" baseline="30000" dirty="0"/>
              <a:t>-</a:t>
            </a:r>
            <a:r>
              <a:rPr lang="en-US" sz="3600" dirty="0">
                <a:sym typeface="Wingdings" panose="05000000000000000000" pitchFamily="2" charset="2"/>
              </a:rPr>
              <a:t></a:t>
            </a:r>
            <a:r>
              <a:rPr lang="en-US" sz="3600" dirty="0" err="1">
                <a:sym typeface="Wingdings" panose="05000000000000000000" pitchFamily="2" charset="2"/>
              </a:rPr>
              <a:t>HBr</a:t>
            </a:r>
            <a:r>
              <a:rPr lang="en-US" sz="3600" dirty="0">
                <a:sym typeface="Wingdings" panose="05000000000000000000" pitchFamily="2" charset="2"/>
              </a:rPr>
              <a:t> </a:t>
            </a:r>
            <a:r>
              <a:rPr lang="en-US" sz="2800" dirty="0">
                <a:sym typeface="Wingdings" panose="05000000000000000000" pitchFamily="2" charset="2"/>
              </a:rPr>
              <a:t>Strong Acid so Br</a:t>
            </a:r>
            <a:r>
              <a:rPr lang="en-US" sz="2800" baseline="30000" dirty="0">
                <a:sym typeface="Wingdings" panose="05000000000000000000" pitchFamily="2" charset="2"/>
              </a:rPr>
              <a:t>-</a:t>
            </a:r>
            <a:r>
              <a:rPr lang="en-US" sz="2800" dirty="0">
                <a:sym typeface="Wingdings" panose="05000000000000000000" pitchFamily="2" charset="2"/>
              </a:rPr>
              <a:t> is Weak</a:t>
            </a:r>
            <a:r>
              <a:rPr lang="en-US" sz="2800" u="sng" dirty="0"/>
              <a:t>er</a:t>
            </a:r>
            <a:r>
              <a:rPr lang="en-US" sz="2800" dirty="0">
                <a:sym typeface="Wingdings" panose="05000000000000000000" pitchFamily="2" charset="2"/>
              </a:rPr>
              <a:t> Base No Hydrolysis</a:t>
            </a:r>
            <a:br>
              <a:rPr lang="en-US" sz="2800" dirty="0">
                <a:sym typeface="Wingdings" panose="05000000000000000000" pitchFamily="2" charset="2"/>
              </a:rPr>
            </a:br>
            <a:r>
              <a:rPr lang="en-US" sz="2800" dirty="0">
                <a:sym typeface="Wingdings" panose="05000000000000000000" pitchFamily="2" charset="2"/>
              </a:rPr>
              <a:t>								  </a:t>
            </a:r>
            <a:r>
              <a:rPr lang="en-US" sz="2800" b="1" dirty="0">
                <a:solidFill>
                  <a:srgbClr val="00B050"/>
                </a:solidFill>
                <a:sym typeface="Wingdings" panose="05000000000000000000" pitchFamily="2" charset="2"/>
              </a:rPr>
              <a:t>Neutral effect</a:t>
            </a:r>
            <a:endParaRPr lang="en-US" sz="28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666779"/>
              </p:ext>
            </p:extLst>
          </p:nvPr>
        </p:nvGraphicFramePr>
        <p:xfrm>
          <a:off x="740959" y="4319516"/>
          <a:ext cx="10983036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5704">
                  <a:extLst>
                    <a:ext uri="{9D8B030D-6E8A-4147-A177-3AD203B41FA5}">
                      <a16:colId xmlns:a16="http://schemas.microsoft.com/office/drawing/2014/main" val="628129248"/>
                    </a:ext>
                  </a:extLst>
                </a:gridCol>
                <a:gridCol w="3865899">
                  <a:extLst>
                    <a:ext uri="{9D8B030D-6E8A-4147-A177-3AD203B41FA5}">
                      <a16:colId xmlns:a16="http://schemas.microsoft.com/office/drawing/2014/main" val="2732640736"/>
                    </a:ext>
                  </a:extLst>
                </a:gridCol>
                <a:gridCol w="2074460">
                  <a:extLst>
                    <a:ext uri="{9D8B030D-6E8A-4147-A177-3AD203B41FA5}">
                      <a16:colId xmlns:a16="http://schemas.microsoft.com/office/drawing/2014/main" val="2028119479"/>
                    </a:ext>
                  </a:extLst>
                </a:gridCol>
                <a:gridCol w="2906973">
                  <a:extLst>
                    <a:ext uri="{9D8B030D-6E8A-4147-A177-3AD203B41FA5}">
                      <a16:colId xmlns:a16="http://schemas.microsoft.com/office/drawing/2014/main" val="326091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Turns into a…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Hydrolyzes?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Ion</a:t>
                      </a:r>
                      <a:r>
                        <a:rPr lang="en-US" sz="2400" b="1" baseline="0" dirty="0"/>
                        <a:t> m</a:t>
                      </a:r>
                      <a:r>
                        <a:rPr lang="en-US" sz="2400" b="1" dirty="0"/>
                        <a:t>akes</a:t>
                      </a:r>
                      <a:r>
                        <a:rPr lang="en-US" sz="2400" b="1" baseline="0" dirty="0"/>
                        <a:t> </a:t>
                      </a:r>
                      <a:r>
                        <a:rPr lang="en-US" sz="2400" b="1" baseline="0" dirty="0" err="1"/>
                        <a:t>sol’n</a:t>
                      </a:r>
                      <a:endParaRPr lang="en-US" sz="24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402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Strong Acid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Weak</a:t>
                      </a:r>
                      <a:r>
                        <a:rPr lang="en-US" sz="2400" u="sng" dirty="0"/>
                        <a:t>er</a:t>
                      </a:r>
                      <a:r>
                        <a:rPr lang="en-US" sz="2400" dirty="0"/>
                        <a:t> conjugate</a:t>
                      </a:r>
                      <a:r>
                        <a:rPr lang="en-US" sz="2400" baseline="0" dirty="0"/>
                        <a:t> base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B050"/>
                          </a:solidFill>
                        </a:rPr>
                        <a:t>Neutral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336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Weak</a:t>
                      </a:r>
                      <a:r>
                        <a:rPr lang="en-US" sz="2400" b="1" baseline="0" dirty="0"/>
                        <a:t> Acid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Strong</a:t>
                      </a:r>
                      <a:r>
                        <a:rPr lang="en-US" sz="2400" u="sng" dirty="0"/>
                        <a:t>er</a:t>
                      </a:r>
                      <a:r>
                        <a:rPr lang="en-US" sz="2400" dirty="0"/>
                        <a:t> conjugate</a:t>
                      </a:r>
                      <a:r>
                        <a:rPr lang="en-US" sz="2400" baseline="0" dirty="0"/>
                        <a:t> base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5"/>
                          </a:solidFill>
                        </a:rPr>
                        <a:t>Basic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522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Strong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Weak</a:t>
                      </a:r>
                      <a:r>
                        <a:rPr lang="en-US" sz="2400" u="sng" dirty="0"/>
                        <a:t>er</a:t>
                      </a:r>
                      <a:r>
                        <a:rPr lang="en-US" sz="2400" dirty="0"/>
                        <a:t> conjugate</a:t>
                      </a:r>
                      <a:r>
                        <a:rPr lang="en-US" sz="2400" baseline="0" dirty="0"/>
                        <a:t> acid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B050"/>
                          </a:solidFill>
                        </a:rPr>
                        <a:t>Neutral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237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Weak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Strong</a:t>
                      </a:r>
                      <a:r>
                        <a:rPr lang="en-US" sz="2400" u="sng" dirty="0"/>
                        <a:t>er</a:t>
                      </a:r>
                      <a:r>
                        <a:rPr lang="en-US" sz="2400" dirty="0"/>
                        <a:t> conjugate acid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Acidic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949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2965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9021" y="493220"/>
            <a:ext cx="9448800" cy="1825096"/>
          </a:xfrm>
        </p:spPr>
        <p:txBody>
          <a:bodyPr anchor="t">
            <a:normAutofit/>
          </a:bodyPr>
          <a:lstStyle/>
          <a:p>
            <a:pPr algn="r"/>
            <a:r>
              <a:rPr lang="en-US" sz="8000" u="sng" dirty="0"/>
              <a:t>N49 - </a:t>
            </a:r>
            <a:r>
              <a:rPr lang="en-US" sz="8000" u="sng" dirty="0" err="1"/>
              <a:t>sALTS</a:t>
            </a:r>
            <a:endParaRPr lang="en-US" sz="80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472" y="1528598"/>
            <a:ext cx="11409528" cy="3835021"/>
          </a:xfrm>
        </p:spPr>
        <p:txBody>
          <a:bodyPr>
            <a:normAutofit/>
          </a:bodyPr>
          <a:lstStyle/>
          <a:p>
            <a:r>
              <a:rPr lang="en-US" sz="4000" b="1" u="sng" dirty="0">
                <a:solidFill>
                  <a:srgbClr val="FF0000"/>
                </a:solidFill>
              </a:rPr>
              <a:t>TARGET:</a:t>
            </a:r>
          </a:p>
          <a:p>
            <a:r>
              <a:rPr lang="en-US" sz="4000" b="1" dirty="0">
                <a:solidFill>
                  <a:srgbClr val="FF0000"/>
                </a:solidFill>
              </a:rPr>
              <a:t>I can identify if a salt is acidic, basic or neutral. I can use information about the composition of the salt to calculate the pH of an aqueous solution made with the salt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2A0873-B314-08CA-CD0C-A33B69F6BED3}"/>
              </a:ext>
            </a:extLst>
          </p:cNvPr>
          <p:cNvSpPr txBox="1"/>
          <p:nvPr/>
        </p:nvSpPr>
        <p:spPr>
          <a:xfrm>
            <a:off x="0" y="6318401"/>
            <a:ext cx="12192000" cy="548640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spAutoFit/>
          </a:bodyPr>
          <a:lstStyle/>
          <a:p>
            <a:r>
              <a:rPr lang="en-US" sz="2400" b="1" dirty="0"/>
              <a:t>Link to YouTube Presentation: </a:t>
            </a:r>
            <a:r>
              <a:rPr lang="en-US" sz="2400" b="1" dirty="0">
                <a:hlinkClick r:id="rId2"/>
              </a:rPr>
              <a:t>https://youtu.be/c2d1J0GjwTo</a:t>
            </a:r>
            <a:r>
              <a:rPr lang="en-US" sz="2400" b="1" dirty="0"/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4D500C-8143-349A-18E6-12DB00429D56}"/>
              </a:ext>
            </a:extLst>
          </p:cNvPr>
          <p:cNvSpPr/>
          <p:nvPr/>
        </p:nvSpPr>
        <p:spPr>
          <a:xfrm>
            <a:off x="0" y="6262830"/>
            <a:ext cx="12192000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46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9122" y="0"/>
            <a:ext cx="8610600" cy="1293028"/>
          </a:xfrm>
        </p:spPr>
        <p:txBody>
          <a:bodyPr>
            <a:normAutofit/>
          </a:bodyPr>
          <a:lstStyle/>
          <a:p>
            <a:r>
              <a:rPr lang="en-US" b="1" u="sng" dirty="0"/>
              <a:t>Practice problem #3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105469"/>
            <a:ext cx="11919045" cy="550004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3600" b="1" dirty="0"/>
              <a:t>Is NH</a:t>
            </a:r>
            <a:r>
              <a:rPr lang="en-US" sz="3600" b="1" baseline="-25000" dirty="0"/>
              <a:t>4</a:t>
            </a:r>
            <a:r>
              <a:rPr lang="en-US" sz="3600" b="1" dirty="0"/>
              <a:t>Br an acidic, basic, or neutral salt?</a:t>
            </a:r>
          </a:p>
          <a:p>
            <a:pPr marL="0" indent="0">
              <a:buNone/>
            </a:pPr>
            <a:r>
              <a:rPr lang="en-US" sz="3600" dirty="0"/>
              <a:t>NH</a:t>
            </a:r>
            <a:r>
              <a:rPr lang="en-US" sz="3600" baseline="-25000" dirty="0"/>
              <a:t>4</a:t>
            </a:r>
            <a:r>
              <a:rPr lang="en-US" sz="3600" baseline="30000" dirty="0"/>
              <a:t>+</a:t>
            </a:r>
            <a:r>
              <a:rPr lang="en-US" sz="3600" dirty="0"/>
              <a:t>   Br</a:t>
            </a:r>
            <a:r>
              <a:rPr lang="en-US" sz="3600" baseline="30000" dirty="0"/>
              <a:t>-</a:t>
            </a:r>
          </a:p>
          <a:p>
            <a:pPr marL="0" indent="0">
              <a:buNone/>
            </a:pPr>
            <a:r>
              <a:rPr lang="en-US" sz="3600" dirty="0"/>
              <a:t>NH</a:t>
            </a:r>
            <a:r>
              <a:rPr lang="en-US" sz="3600" baseline="-25000" dirty="0"/>
              <a:t>4</a:t>
            </a:r>
            <a:r>
              <a:rPr lang="en-US" sz="3600" baseline="30000" dirty="0"/>
              <a:t>+</a:t>
            </a:r>
            <a:r>
              <a:rPr lang="en-US" sz="3600" dirty="0"/>
              <a:t> </a:t>
            </a:r>
            <a:r>
              <a:rPr lang="en-US" sz="3600" dirty="0">
                <a:sym typeface="Wingdings" panose="05000000000000000000" pitchFamily="2" charset="2"/>
              </a:rPr>
              <a:t> NH</a:t>
            </a:r>
            <a:r>
              <a:rPr lang="en-US" sz="3600" baseline="-25000" dirty="0">
                <a:sym typeface="Wingdings" panose="05000000000000000000" pitchFamily="2" charset="2"/>
              </a:rPr>
              <a:t>3</a:t>
            </a:r>
            <a:r>
              <a:rPr lang="en-US" sz="3600" dirty="0">
                <a:sym typeface="Wingdings" panose="05000000000000000000" pitchFamily="2" charset="2"/>
              </a:rPr>
              <a:t> </a:t>
            </a:r>
            <a:r>
              <a:rPr lang="en-US" sz="2800" dirty="0">
                <a:sym typeface="Wingdings" panose="05000000000000000000" pitchFamily="2" charset="2"/>
              </a:rPr>
              <a:t>Weak Base  so NH</a:t>
            </a:r>
            <a:r>
              <a:rPr lang="en-US" sz="2800" baseline="-25000" dirty="0">
                <a:sym typeface="Wingdings" panose="05000000000000000000" pitchFamily="2" charset="2"/>
              </a:rPr>
              <a:t>4</a:t>
            </a:r>
            <a:r>
              <a:rPr lang="en-US" sz="2800" baseline="30000" dirty="0">
                <a:sym typeface="Wingdings" panose="05000000000000000000" pitchFamily="2" charset="2"/>
              </a:rPr>
              <a:t>+</a:t>
            </a:r>
            <a:r>
              <a:rPr lang="en-US" sz="2800" dirty="0">
                <a:sym typeface="Wingdings" panose="05000000000000000000" pitchFamily="2" charset="2"/>
              </a:rPr>
              <a:t> is Strong</a:t>
            </a:r>
            <a:r>
              <a:rPr lang="en-US" sz="2800" u="sng" dirty="0"/>
              <a:t>er</a:t>
            </a:r>
            <a:r>
              <a:rPr lang="en-US" sz="2800" dirty="0">
                <a:sym typeface="Wingdings" panose="05000000000000000000" pitchFamily="2" charset="2"/>
              </a:rPr>
              <a:t> acid  Hydrolysis</a:t>
            </a:r>
            <a:br>
              <a:rPr lang="en-US" sz="2800" dirty="0">
                <a:sym typeface="Wingdings" panose="05000000000000000000" pitchFamily="2" charset="2"/>
              </a:rPr>
            </a:br>
            <a:r>
              <a:rPr lang="en-US" sz="2800" dirty="0">
                <a:sym typeface="Wingdings" panose="05000000000000000000" pitchFamily="2" charset="2"/>
              </a:rPr>
              <a:t>								                </a:t>
            </a:r>
            <a:r>
              <a:rPr lang="en-US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Acidic effect</a:t>
            </a:r>
          </a:p>
          <a:p>
            <a:pPr marL="0" indent="0">
              <a:buNone/>
            </a:pPr>
            <a:r>
              <a:rPr lang="en-US" sz="3600" dirty="0"/>
              <a:t>Br</a:t>
            </a:r>
            <a:r>
              <a:rPr lang="en-US" sz="3600" baseline="30000" dirty="0"/>
              <a:t>-</a:t>
            </a:r>
            <a:r>
              <a:rPr lang="en-US" sz="3600" dirty="0">
                <a:sym typeface="Wingdings" panose="05000000000000000000" pitchFamily="2" charset="2"/>
              </a:rPr>
              <a:t></a:t>
            </a:r>
            <a:r>
              <a:rPr lang="en-US" sz="3600" dirty="0" err="1">
                <a:sym typeface="Wingdings" panose="05000000000000000000" pitchFamily="2" charset="2"/>
              </a:rPr>
              <a:t>HBr</a:t>
            </a:r>
            <a:r>
              <a:rPr lang="en-US" sz="3600" dirty="0">
                <a:sym typeface="Wingdings" panose="05000000000000000000" pitchFamily="2" charset="2"/>
              </a:rPr>
              <a:t> </a:t>
            </a:r>
            <a:r>
              <a:rPr lang="en-US" sz="2800" dirty="0">
                <a:sym typeface="Wingdings" panose="05000000000000000000" pitchFamily="2" charset="2"/>
              </a:rPr>
              <a:t>Strong Acid so Br</a:t>
            </a:r>
            <a:r>
              <a:rPr lang="en-US" sz="2800" baseline="30000" dirty="0">
                <a:sym typeface="Wingdings" panose="05000000000000000000" pitchFamily="2" charset="2"/>
              </a:rPr>
              <a:t>-</a:t>
            </a:r>
            <a:r>
              <a:rPr lang="en-US" sz="2800" dirty="0">
                <a:sym typeface="Wingdings" panose="05000000000000000000" pitchFamily="2" charset="2"/>
              </a:rPr>
              <a:t> is Weak</a:t>
            </a:r>
            <a:r>
              <a:rPr lang="en-US" sz="2800" u="sng" dirty="0"/>
              <a:t>er</a:t>
            </a:r>
            <a:r>
              <a:rPr lang="en-US" sz="2800" dirty="0">
                <a:sym typeface="Wingdings" panose="05000000000000000000" pitchFamily="2" charset="2"/>
              </a:rPr>
              <a:t> Base No Hydrolysis</a:t>
            </a:r>
            <a:br>
              <a:rPr lang="en-US" sz="2800" dirty="0">
                <a:sym typeface="Wingdings" panose="05000000000000000000" pitchFamily="2" charset="2"/>
              </a:rPr>
            </a:br>
            <a:r>
              <a:rPr lang="en-US" sz="2800" dirty="0">
                <a:sym typeface="Wingdings" panose="05000000000000000000" pitchFamily="2" charset="2"/>
              </a:rPr>
              <a:t>								  </a:t>
            </a:r>
            <a:r>
              <a:rPr lang="en-US" sz="2800" b="1" dirty="0">
                <a:solidFill>
                  <a:srgbClr val="00B050"/>
                </a:solidFill>
                <a:sym typeface="Wingdings" panose="05000000000000000000" pitchFamily="2" charset="2"/>
              </a:rPr>
              <a:t>Neutral effect</a:t>
            </a:r>
            <a:endParaRPr lang="en-US" sz="28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115320"/>
              </p:ext>
            </p:extLst>
          </p:nvPr>
        </p:nvGraphicFramePr>
        <p:xfrm>
          <a:off x="733188" y="4145253"/>
          <a:ext cx="5694908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1206">
                  <a:extLst>
                    <a:ext uri="{9D8B030D-6E8A-4147-A177-3AD203B41FA5}">
                      <a16:colId xmlns:a16="http://schemas.microsoft.com/office/drawing/2014/main" val="701409227"/>
                    </a:ext>
                  </a:extLst>
                </a:gridCol>
                <a:gridCol w="3343702">
                  <a:extLst>
                    <a:ext uri="{9D8B030D-6E8A-4147-A177-3AD203B41FA5}">
                      <a16:colId xmlns:a16="http://schemas.microsoft.com/office/drawing/2014/main" val="17320998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Makes the solution…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506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Acidic + Neutral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Acidic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026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Basic + Neutral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Basic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598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Neutral + Neutral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Neutral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727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Acidic + Basic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Compare </a:t>
                      </a:r>
                      <a:r>
                        <a:rPr lang="en-US" sz="2000" dirty="0" err="1"/>
                        <a:t>Ka</a:t>
                      </a:r>
                      <a:r>
                        <a:rPr lang="en-US" sz="2000" dirty="0"/>
                        <a:t> and Kb to determine which “wins”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629543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 flipV="1">
            <a:off x="6531591" y="4653885"/>
            <a:ext cx="2674962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310048" y="4503423"/>
            <a:ext cx="225188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So NH</a:t>
            </a:r>
            <a:r>
              <a:rPr lang="en-US" sz="3200" b="1" baseline="-25000" dirty="0">
                <a:solidFill>
                  <a:srgbClr val="FF0000"/>
                </a:solidFill>
              </a:rPr>
              <a:t>4</a:t>
            </a:r>
            <a:r>
              <a:rPr lang="en-US" sz="3200" b="1" dirty="0">
                <a:solidFill>
                  <a:srgbClr val="FF0000"/>
                </a:solidFill>
              </a:rPr>
              <a:t>Br is an ACIDIC SALT!</a:t>
            </a:r>
          </a:p>
        </p:txBody>
      </p:sp>
    </p:spTree>
    <p:extLst>
      <p:ext uri="{BB962C8B-B14F-4D97-AF65-F5344CB8AC3E}">
        <p14:creationId xmlns:p14="http://schemas.microsoft.com/office/powerpoint/2010/main" val="3765972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9122" y="0"/>
            <a:ext cx="8610600" cy="1293028"/>
          </a:xfrm>
        </p:spPr>
        <p:txBody>
          <a:bodyPr>
            <a:normAutofit/>
          </a:bodyPr>
          <a:lstStyle/>
          <a:p>
            <a:r>
              <a:rPr lang="en-US" b="1" u="sng" dirty="0"/>
              <a:t>Practice problem #4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105469"/>
            <a:ext cx="11919045" cy="550004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3600" b="1" dirty="0"/>
              <a:t>Is NH</a:t>
            </a:r>
            <a:r>
              <a:rPr lang="en-US" sz="3600" b="1" baseline="-25000" dirty="0"/>
              <a:t>4</a:t>
            </a:r>
            <a:r>
              <a:rPr lang="en-US" sz="3600" b="1" dirty="0"/>
              <a:t>CN an acidic, basic, or neutral salt?</a:t>
            </a:r>
          </a:p>
          <a:p>
            <a:pPr marL="0" indent="0">
              <a:buNone/>
            </a:pPr>
            <a:r>
              <a:rPr lang="en-US" sz="3600" dirty="0"/>
              <a:t>NH</a:t>
            </a:r>
            <a:r>
              <a:rPr lang="en-US" sz="3600" baseline="-25000" dirty="0"/>
              <a:t>4</a:t>
            </a:r>
            <a:r>
              <a:rPr lang="en-US" sz="3600" baseline="30000" dirty="0"/>
              <a:t>+</a:t>
            </a:r>
            <a:r>
              <a:rPr lang="en-US" sz="3600" dirty="0"/>
              <a:t>   CN</a:t>
            </a:r>
            <a:r>
              <a:rPr lang="en-US" sz="3600" baseline="30000" dirty="0"/>
              <a:t>-</a:t>
            </a:r>
          </a:p>
          <a:p>
            <a:pPr marL="0" indent="0">
              <a:buNone/>
            </a:pPr>
            <a:r>
              <a:rPr lang="en-US" sz="3600" dirty="0"/>
              <a:t>NH</a:t>
            </a:r>
            <a:r>
              <a:rPr lang="en-US" sz="3600" baseline="-25000" dirty="0"/>
              <a:t>4</a:t>
            </a:r>
            <a:r>
              <a:rPr lang="en-US" sz="3600" baseline="30000" dirty="0"/>
              <a:t>+</a:t>
            </a:r>
            <a:r>
              <a:rPr lang="en-US" sz="3600" dirty="0"/>
              <a:t> </a:t>
            </a:r>
            <a:r>
              <a:rPr lang="en-US" sz="3600" dirty="0">
                <a:sym typeface="Wingdings" panose="05000000000000000000" pitchFamily="2" charset="2"/>
              </a:rPr>
              <a:t> NH</a:t>
            </a:r>
            <a:r>
              <a:rPr lang="en-US" sz="3600" baseline="-25000" dirty="0">
                <a:sym typeface="Wingdings" panose="05000000000000000000" pitchFamily="2" charset="2"/>
              </a:rPr>
              <a:t>3</a:t>
            </a:r>
            <a:r>
              <a:rPr lang="en-US" sz="3600" dirty="0">
                <a:sym typeface="Wingdings" panose="05000000000000000000" pitchFamily="2" charset="2"/>
              </a:rPr>
              <a:t> </a:t>
            </a:r>
            <a:r>
              <a:rPr lang="en-US" sz="2800" dirty="0">
                <a:sym typeface="Wingdings" panose="05000000000000000000" pitchFamily="2" charset="2"/>
              </a:rPr>
              <a:t>Weak Base  so NH</a:t>
            </a:r>
            <a:r>
              <a:rPr lang="en-US" sz="2800" baseline="-25000" dirty="0">
                <a:sym typeface="Wingdings" panose="05000000000000000000" pitchFamily="2" charset="2"/>
              </a:rPr>
              <a:t>4</a:t>
            </a:r>
            <a:r>
              <a:rPr lang="en-US" sz="2800" baseline="30000" dirty="0">
                <a:sym typeface="Wingdings" panose="05000000000000000000" pitchFamily="2" charset="2"/>
              </a:rPr>
              <a:t>+</a:t>
            </a:r>
            <a:r>
              <a:rPr lang="en-US" sz="2800" dirty="0">
                <a:sym typeface="Wingdings" panose="05000000000000000000" pitchFamily="2" charset="2"/>
              </a:rPr>
              <a:t> is Strong</a:t>
            </a:r>
            <a:r>
              <a:rPr lang="en-US" sz="2800" u="sng" dirty="0"/>
              <a:t>er</a:t>
            </a:r>
            <a:r>
              <a:rPr lang="en-US" sz="2800" dirty="0">
                <a:sym typeface="Wingdings" panose="05000000000000000000" pitchFamily="2" charset="2"/>
              </a:rPr>
              <a:t> acid  Hydrolysis</a:t>
            </a:r>
            <a:br>
              <a:rPr lang="en-US" sz="2800" dirty="0">
                <a:sym typeface="Wingdings" panose="05000000000000000000" pitchFamily="2" charset="2"/>
              </a:rPr>
            </a:br>
            <a:r>
              <a:rPr lang="en-US" sz="2800" dirty="0">
                <a:sym typeface="Wingdings" panose="05000000000000000000" pitchFamily="2" charset="2"/>
              </a:rPr>
              <a:t>								                </a:t>
            </a:r>
            <a:r>
              <a:rPr lang="en-US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Acidic effect</a:t>
            </a:r>
          </a:p>
          <a:p>
            <a:pPr marL="0" indent="0">
              <a:buNone/>
            </a:pPr>
            <a:r>
              <a:rPr lang="en-US" sz="3600" dirty="0"/>
              <a:t>CN</a:t>
            </a:r>
            <a:r>
              <a:rPr lang="en-US" sz="3600" baseline="30000" dirty="0"/>
              <a:t>-</a:t>
            </a:r>
            <a:r>
              <a:rPr lang="en-US" sz="3600" dirty="0">
                <a:sym typeface="Wingdings" panose="05000000000000000000" pitchFamily="2" charset="2"/>
              </a:rPr>
              <a:t>HCN </a:t>
            </a:r>
            <a:r>
              <a:rPr lang="en-US" sz="2800" dirty="0">
                <a:sym typeface="Wingdings" panose="05000000000000000000" pitchFamily="2" charset="2"/>
              </a:rPr>
              <a:t>Weak Acid so CN</a:t>
            </a:r>
            <a:r>
              <a:rPr lang="en-US" sz="2800" baseline="30000" dirty="0">
                <a:sym typeface="Wingdings" panose="05000000000000000000" pitchFamily="2" charset="2"/>
              </a:rPr>
              <a:t>-</a:t>
            </a:r>
            <a:r>
              <a:rPr lang="en-US" sz="2800" dirty="0">
                <a:sym typeface="Wingdings" panose="05000000000000000000" pitchFamily="2" charset="2"/>
              </a:rPr>
              <a:t> is Strong</a:t>
            </a:r>
            <a:r>
              <a:rPr lang="en-US" sz="2800" u="sng" dirty="0"/>
              <a:t>er</a:t>
            </a:r>
            <a:r>
              <a:rPr lang="en-US" sz="2800" dirty="0">
                <a:sym typeface="Wingdings" panose="05000000000000000000" pitchFamily="2" charset="2"/>
              </a:rPr>
              <a:t> Base Hydrolysis</a:t>
            </a:r>
            <a:br>
              <a:rPr lang="en-US" sz="2800" dirty="0">
                <a:sym typeface="Wingdings" panose="05000000000000000000" pitchFamily="2" charset="2"/>
              </a:rPr>
            </a:br>
            <a:r>
              <a:rPr lang="en-US" sz="2800" dirty="0">
                <a:sym typeface="Wingdings" panose="05000000000000000000" pitchFamily="2" charset="2"/>
              </a:rPr>
              <a:t>								           </a:t>
            </a:r>
            <a:r>
              <a:rPr lang="en-US" sz="2800" b="1" dirty="0">
                <a:solidFill>
                  <a:schemeClr val="accent5"/>
                </a:solidFill>
                <a:sym typeface="Wingdings" panose="05000000000000000000" pitchFamily="2" charset="2"/>
              </a:rPr>
              <a:t>Basic effect</a:t>
            </a:r>
            <a:endParaRPr lang="en-US" sz="2800" b="1" dirty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759635"/>
              </p:ext>
            </p:extLst>
          </p:nvPr>
        </p:nvGraphicFramePr>
        <p:xfrm>
          <a:off x="740959" y="4319516"/>
          <a:ext cx="10983036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5704">
                  <a:extLst>
                    <a:ext uri="{9D8B030D-6E8A-4147-A177-3AD203B41FA5}">
                      <a16:colId xmlns:a16="http://schemas.microsoft.com/office/drawing/2014/main" val="628129248"/>
                    </a:ext>
                  </a:extLst>
                </a:gridCol>
                <a:gridCol w="3865899">
                  <a:extLst>
                    <a:ext uri="{9D8B030D-6E8A-4147-A177-3AD203B41FA5}">
                      <a16:colId xmlns:a16="http://schemas.microsoft.com/office/drawing/2014/main" val="2732640736"/>
                    </a:ext>
                  </a:extLst>
                </a:gridCol>
                <a:gridCol w="2074460">
                  <a:extLst>
                    <a:ext uri="{9D8B030D-6E8A-4147-A177-3AD203B41FA5}">
                      <a16:colId xmlns:a16="http://schemas.microsoft.com/office/drawing/2014/main" val="2028119479"/>
                    </a:ext>
                  </a:extLst>
                </a:gridCol>
                <a:gridCol w="2906973">
                  <a:extLst>
                    <a:ext uri="{9D8B030D-6E8A-4147-A177-3AD203B41FA5}">
                      <a16:colId xmlns:a16="http://schemas.microsoft.com/office/drawing/2014/main" val="326091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Turns into a…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Hydrolyzes?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Ion</a:t>
                      </a:r>
                      <a:r>
                        <a:rPr lang="en-US" sz="2400" b="1" baseline="0" dirty="0"/>
                        <a:t> m</a:t>
                      </a:r>
                      <a:r>
                        <a:rPr lang="en-US" sz="2400" b="1" dirty="0"/>
                        <a:t>akes</a:t>
                      </a:r>
                      <a:r>
                        <a:rPr lang="en-US" sz="2400" b="1" baseline="0" dirty="0"/>
                        <a:t> </a:t>
                      </a:r>
                      <a:r>
                        <a:rPr lang="en-US" sz="2400" b="1" baseline="0" dirty="0" err="1"/>
                        <a:t>sol’n</a:t>
                      </a:r>
                      <a:endParaRPr lang="en-US" sz="24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402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Strong Acid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Weak</a:t>
                      </a:r>
                      <a:r>
                        <a:rPr lang="en-US" sz="2400" u="sng" dirty="0"/>
                        <a:t>er</a:t>
                      </a:r>
                      <a:r>
                        <a:rPr lang="en-US" sz="2400" dirty="0"/>
                        <a:t> conjugate</a:t>
                      </a:r>
                      <a:r>
                        <a:rPr lang="en-US" sz="2400" baseline="0" dirty="0"/>
                        <a:t> base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B050"/>
                          </a:solidFill>
                        </a:rPr>
                        <a:t>Neutral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336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Weak</a:t>
                      </a:r>
                      <a:r>
                        <a:rPr lang="en-US" sz="2400" b="1" baseline="0" dirty="0"/>
                        <a:t> Acid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Strong</a:t>
                      </a:r>
                      <a:r>
                        <a:rPr lang="en-US" sz="2400" u="sng" dirty="0"/>
                        <a:t>er</a:t>
                      </a:r>
                      <a:r>
                        <a:rPr lang="en-US" sz="2400" dirty="0"/>
                        <a:t> conjugate</a:t>
                      </a:r>
                      <a:r>
                        <a:rPr lang="en-US" sz="2400" baseline="0" dirty="0"/>
                        <a:t> base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5"/>
                          </a:solidFill>
                        </a:rPr>
                        <a:t>Basic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522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Strong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Weak</a:t>
                      </a:r>
                      <a:r>
                        <a:rPr lang="en-US" sz="2400" u="sng" dirty="0"/>
                        <a:t>er</a:t>
                      </a:r>
                      <a:r>
                        <a:rPr lang="en-US" sz="2400" dirty="0"/>
                        <a:t> conjugate</a:t>
                      </a:r>
                      <a:r>
                        <a:rPr lang="en-US" sz="2400" baseline="0" dirty="0"/>
                        <a:t> acid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B050"/>
                          </a:solidFill>
                        </a:rPr>
                        <a:t>Neutral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237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Weak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Strong</a:t>
                      </a:r>
                      <a:r>
                        <a:rPr lang="en-US" sz="2400" u="sng" dirty="0"/>
                        <a:t>er</a:t>
                      </a:r>
                      <a:r>
                        <a:rPr lang="en-US" sz="2400" dirty="0"/>
                        <a:t> conjugate acid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Acidic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949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517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9122" y="464023"/>
            <a:ext cx="8610600" cy="1293028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Practice problem #4</a:t>
            </a:r>
            <a:br>
              <a:rPr lang="en-US" b="1" u="sng" dirty="0"/>
            </a:br>
            <a:r>
              <a:rPr lang="en-US" sz="3100" b="1" cap="none" dirty="0"/>
              <a:t>Is NH</a:t>
            </a:r>
            <a:r>
              <a:rPr lang="en-US" sz="3100" b="1" cap="none" baseline="-25000" dirty="0"/>
              <a:t>4</a:t>
            </a:r>
            <a:r>
              <a:rPr lang="en-US" sz="3100" b="1" cap="none" dirty="0"/>
              <a:t>CN an acidic, basic, or neutral salt?</a:t>
            </a:r>
            <a:br>
              <a:rPr lang="en-US" b="1" dirty="0"/>
            </a:br>
            <a:r>
              <a:rPr lang="en-US" b="1" u="sng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433015"/>
            <a:ext cx="12192000" cy="5172501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NH</a:t>
            </a:r>
            <a:r>
              <a:rPr lang="en-US" sz="3200" baseline="-25000" dirty="0"/>
              <a:t>4</a:t>
            </a:r>
            <a:r>
              <a:rPr lang="en-US" sz="3200" baseline="30000" dirty="0"/>
              <a:t>+</a:t>
            </a:r>
            <a:r>
              <a:rPr lang="en-US" sz="3200" dirty="0"/>
              <a:t> </a:t>
            </a:r>
            <a:r>
              <a:rPr lang="en-US" sz="3200" dirty="0">
                <a:sym typeface="Wingdings" panose="05000000000000000000" pitchFamily="2" charset="2"/>
              </a:rPr>
              <a:t>NH</a:t>
            </a:r>
            <a:r>
              <a:rPr lang="en-US" sz="3200" baseline="-25000" dirty="0">
                <a:sym typeface="Wingdings" panose="05000000000000000000" pitchFamily="2" charset="2"/>
              </a:rPr>
              <a:t>3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2400" dirty="0">
                <a:sym typeface="Wingdings" panose="05000000000000000000" pitchFamily="2" charset="2"/>
              </a:rPr>
              <a:t>Weak Base  so NH</a:t>
            </a:r>
            <a:r>
              <a:rPr lang="en-US" sz="2400" baseline="-25000" dirty="0">
                <a:sym typeface="Wingdings" panose="05000000000000000000" pitchFamily="2" charset="2"/>
              </a:rPr>
              <a:t>4</a:t>
            </a:r>
            <a:r>
              <a:rPr lang="en-US" sz="2400" baseline="30000" dirty="0">
                <a:sym typeface="Wingdings" panose="05000000000000000000" pitchFamily="2" charset="2"/>
              </a:rPr>
              <a:t>+</a:t>
            </a:r>
            <a:r>
              <a:rPr lang="en-US" sz="2400" dirty="0">
                <a:sym typeface="Wingdings" panose="05000000000000000000" pitchFamily="2" charset="2"/>
              </a:rPr>
              <a:t> is Strong</a:t>
            </a:r>
            <a:r>
              <a:rPr lang="en-US" sz="2400" u="sng" dirty="0"/>
              <a:t>er</a:t>
            </a:r>
            <a:r>
              <a:rPr lang="en-US" sz="2400" dirty="0">
                <a:sym typeface="Wingdings" panose="05000000000000000000" pitchFamily="2" charset="2"/>
              </a:rPr>
              <a:t> acid  Hydrolysis  </a:t>
            </a:r>
            <a:r>
              <a:rPr lang="en-US" sz="2400" b="1" dirty="0">
                <a:solidFill>
                  <a:srgbClr val="FF0000"/>
                </a:solidFill>
                <a:sym typeface="Wingdings" panose="05000000000000000000" pitchFamily="2" charset="2"/>
              </a:rPr>
              <a:t>Acidic effect</a:t>
            </a:r>
          </a:p>
          <a:p>
            <a:pPr marL="0" indent="0">
              <a:buNone/>
            </a:pPr>
            <a:r>
              <a:rPr lang="en-US" sz="3200" dirty="0"/>
              <a:t>CN</a:t>
            </a:r>
            <a:r>
              <a:rPr lang="en-US" sz="3200" baseline="30000" dirty="0"/>
              <a:t>-</a:t>
            </a:r>
            <a:r>
              <a:rPr lang="en-US" sz="3200" dirty="0">
                <a:sym typeface="Wingdings" panose="05000000000000000000" pitchFamily="2" charset="2"/>
              </a:rPr>
              <a:t>HCN </a:t>
            </a:r>
            <a:r>
              <a:rPr lang="en-US" sz="2400" dirty="0">
                <a:sym typeface="Wingdings" panose="05000000000000000000" pitchFamily="2" charset="2"/>
              </a:rPr>
              <a:t>Weak Acid so CN</a:t>
            </a:r>
            <a:r>
              <a:rPr lang="en-US" sz="2400" baseline="30000" dirty="0">
                <a:sym typeface="Wingdings" panose="05000000000000000000" pitchFamily="2" charset="2"/>
              </a:rPr>
              <a:t>-</a:t>
            </a:r>
            <a:r>
              <a:rPr lang="en-US" sz="2400" dirty="0">
                <a:sym typeface="Wingdings" panose="05000000000000000000" pitchFamily="2" charset="2"/>
              </a:rPr>
              <a:t> is Strong</a:t>
            </a:r>
            <a:r>
              <a:rPr lang="en-US" sz="2400" u="sng" dirty="0"/>
              <a:t>er</a:t>
            </a:r>
            <a:r>
              <a:rPr lang="en-US" sz="2400" dirty="0">
                <a:sym typeface="Wingdings" panose="05000000000000000000" pitchFamily="2" charset="2"/>
              </a:rPr>
              <a:t> Base Hydrolysis </a:t>
            </a:r>
            <a:r>
              <a:rPr lang="en-US" sz="2400" b="1" dirty="0">
                <a:solidFill>
                  <a:schemeClr val="accent5"/>
                </a:solidFill>
                <a:sym typeface="Wingdings" panose="05000000000000000000" pitchFamily="2" charset="2"/>
              </a:rPr>
              <a:t>Basic effect</a:t>
            </a:r>
            <a:endParaRPr lang="en-US" sz="2400" b="1" dirty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-22178" y="2652588"/>
            <a:ext cx="51725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Kb NH</a:t>
            </a:r>
            <a:r>
              <a:rPr lang="en-US" sz="3200" b="1" baseline="-25000" dirty="0"/>
              <a:t>3</a:t>
            </a:r>
            <a:r>
              <a:rPr lang="en-US" sz="3200" b="1" dirty="0"/>
              <a:t> = 1.8 x 10</a:t>
            </a:r>
            <a:r>
              <a:rPr lang="en-US" sz="3200" b="1" baseline="30000" dirty="0"/>
              <a:t>-5</a:t>
            </a:r>
          </a:p>
          <a:p>
            <a:r>
              <a:rPr lang="en-US" sz="3200" b="1" dirty="0" err="1"/>
              <a:t>Ka</a:t>
            </a:r>
            <a:r>
              <a:rPr lang="en-US" sz="3200" b="1" dirty="0"/>
              <a:t> HCN = 4.9 x 10</a:t>
            </a:r>
            <a:r>
              <a:rPr lang="en-US" sz="3200" b="1" baseline="30000" dirty="0"/>
              <a:t>-10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97924" y="2652588"/>
            <a:ext cx="69990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Ka</a:t>
            </a:r>
            <a:r>
              <a:rPr lang="en-US" sz="3200" b="1" dirty="0"/>
              <a:t> NH</a:t>
            </a:r>
            <a:r>
              <a:rPr lang="en-US" sz="3200" b="1" baseline="-25000" dirty="0"/>
              <a:t>4</a:t>
            </a:r>
            <a:r>
              <a:rPr lang="en-US" sz="3200" b="1" baseline="30000" dirty="0"/>
              <a:t>+</a:t>
            </a:r>
            <a:r>
              <a:rPr lang="en-US" sz="3200" b="1" dirty="0"/>
              <a:t> = (1.0 x 10</a:t>
            </a:r>
            <a:r>
              <a:rPr lang="en-US" sz="3200" b="1" baseline="30000" dirty="0"/>
              <a:t>-14</a:t>
            </a:r>
            <a:r>
              <a:rPr lang="en-US" sz="3200" b="1" dirty="0"/>
              <a:t>)/(1.8 x 10</a:t>
            </a:r>
            <a:r>
              <a:rPr lang="en-US" sz="3200" b="1" baseline="30000" dirty="0"/>
              <a:t>-5</a:t>
            </a:r>
            <a:r>
              <a:rPr lang="en-US" sz="3200" b="1" dirty="0"/>
              <a:t>)</a:t>
            </a:r>
          </a:p>
          <a:p>
            <a:r>
              <a:rPr lang="en-US" sz="3200" b="1" dirty="0"/>
              <a:t>Kb CN</a:t>
            </a:r>
            <a:r>
              <a:rPr lang="en-US" sz="3200" b="1" baseline="30000" dirty="0"/>
              <a:t>-</a:t>
            </a:r>
            <a:r>
              <a:rPr lang="en-US" sz="3200" b="1" dirty="0"/>
              <a:t> = (1.0 x 10</a:t>
            </a:r>
            <a:r>
              <a:rPr lang="en-US" sz="3200" b="1" baseline="30000" dirty="0"/>
              <a:t>-14</a:t>
            </a:r>
            <a:r>
              <a:rPr lang="en-US" sz="3200" b="1" dirty="0"/>
              <a:t>)/(4.9 x 10</a:t>
            </a:r>
            <a:r>
              <a:rPr lang="en-US" sz="3200" b="1" baseline="30000" dirty="0"/>
              <a:t>-10</a:t>
            </a:r>
            <a:r>
              <a:rPr lang="en-US" sz="3200" b="1" dirty="0"/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27562" y="4188463"/>
            <a:ext cx="50144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Ka</a:t>
            </a:r>
            <a:r>
              <a:rPr lang="en-US" sz="3200" b="1" dirty="0"/>
              <a:t> </a:t>
            </a:r>
            <a:r>
              <a:rPr lang="en-US" sz="3200" b="1" baseline="-25000" dirty="0"/>
              <a:t>(NH4+)</a:t>
            </a:r>
            <a:r>
              <a:rPr lang="en-US" sz="3200" b="1" dirty="0"/>
              <a:t> =  5.56 x 10</a:t>
            </a:r>
            <a:r>
              <a:rPr lang="en-US" sz="3200" b="1" baseline="30000" dirty="0"/>
              <a:t>-10</a:t>
            </a:r>
          </a:p>
          <a:p>
            <a:r>
              <a:rPr lang="en-US" sz="3200" b="1" dirty="0"/>
              <a:t>Kb </a:t>
            </a:r>
            <a:r>
              <a:rPr lang="en-US" sz="3200" b="1" baseline="-25000" dirty="0"/>
              <a:t>(CN-)</a:t>
            </a:r>
            <a:r>
              <a:rPr lang="en-US" sz="3200" b="1" dirty="0"/>
              <a:t>   =  2.04 x 10</a:t>
            </a:r>
            <a:r>
              <a:rPr lang="en-US" sz="3200" b="1" baseline="30000" dirty="0"/>
              <a:t>-5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55307" y="4140318"/>
            <a:ext cx="564164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Ka</a:t>
            </a:r>
            <a:r>
              <a:rPr lang="en-US" sz="3200" b="1" baseline="-25000" dirty="0"/>
              <a:t>(NH4+)</a:t>
            </a:r>
            <a:r>
              <a:rPr lang="en-US" sz="3200" b="1" dirty="0"/>
              <a:t> &lt;  Kb</a:t>
            </a:r>
            <a:r>
              <a:rPr lang="en-US" sz="3200" b="1" baseline="-25000" dirty="0"/>
              <a:t>(CN-)</a:t>
            </a:r>
          </a:p>
          <a:p>
            <a:endParaRPr lang="en-US" sz="3200" b="1" dirty="0"/>
          </a:p>
          <a:p>
            <a:r>
              <a:rPr lang="en-US" sz="4000" b="1" dirty="0"/>
              <a:t>NH</a:t>
            </a:r>
            <a:r>
              <a:rPr lang="en-US" sz="4000" b="1" baseline="-25000" dirty="0"/>
              <a:t>4</a:t>
            </a:r>
            <a:r>
              <a:rPr lang="en-US" sz="4000" b="1" dirty="0"/>
              <a:t>CN is a </a:t>
            </a:r>
            <a:r>
              <a:rPr lang="en-US" sz="4000" b="1" dirty="0">
                <a:solidFill>
                  <a:schemeClr val="accent5"/>
                </a:solidFill>
              </a:rPr>
              <a:t>Basic Salt!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981166" y="2928319"/>
            <a:ext cx="887104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110820" y="3558391"/>
            <a:ext cx="887104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8363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Calculating the actual </a:t>
            </a:r>
            <a:br>
              <a:rPr lang="en-US" dirty="0"/>
            </a:br>
            <a:r>
              <a:rPr lang="en-US" cap="none" dirty="0"/>
              <a:t>p</a:t>
            </a:r>
            <a:r>
              <a:rPr lang="en-US" dirty="0"/>
              <a:t>H of salts</a:t>
            </a:r>
          </a:p>
        </p:txBody>
      </p:sp>
    </p:spTree>
    <p:extLst>
      <p:ext uri="{BB962C8B-B14F-4D97-AF65-F5344CB8AC3E}">
        <p14:creationId xmlns:p14="http://schemas.microsoft.com/office/powerpoint/2010/main" val="4105945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2770" y="103260"/>
            <a:ext cx="8610600" cy="1293028"/>
          </a:xfrm>
        </p:spPr>
        <p:txBody>
          <a:bodyPr>
            <a:normAutofit/>
          </a:bodyPr>
          <a:lstStyle/>
          <a:p>
            <a:r>
              <a:rPr lang="en-US" b="1" u="sng" dirty="0"/>
              <a:t>What if you want </a:t>
            </a:r>
            <a:br>
              <a:rPr lang="en-US" b="1" u="sng" dirty="0"/>
            </a:br>
            <a:r>
              <a:rPr lang="en-US" b="1" u="sng" dirty="0"/>
              <a:t>the actual </a:t>
            </a:r>
            <a:r>
              <a:rPr lang="en-US" b="1" u="sng" cap="none" dirty="0"/>
              <a:t>p</a:t>
            </a:r>
            <a:r>
              <a:rPr lang="en-US" b="1" u="sng" dirty="0"/>
              <a:t>H value?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637731"/>
            <a:ext cx="11919045" cy="4967785"/>
          </a:xfrm>
          <a:noFill/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200" b="1" dirty="0"/>
              <a:t> </a:t>
            </a:r>
            <a:r>
              <a:rPr lang="en-US" sz="3200" dirty="0"/>
              <a:t>Do all the steps needed to determine which ion is the “strong” one – which one is being hydrolyzed?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b="1" dirty="0"/>
              <a:t> </a:t>
            </a:r>
            <a:r>
              <a:rPr lang="en-US" sz="3200" dirty="0"/>
              <a:t>Write the hydrolysis reaction for that ion (or ions)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b="1" dirty="0"/>
              <a:t> </a:t>
            </a:r>
            <a:r>
              <a:rPr lang="en-US" sz="3200" dirty="0"/>
              <a:t>ICE Table time! Yes! More ICE tables! They just wont go away! </a:t>
            </a:r>
            <a:r>
              <a:rPr lang="en-US" sz="3200" dirty="0">
                <a:sym typeface="Wingdings" panose="05000000000000000000" pitchFamily="2" charset="2"/>
              </a:rPr>
              <a:t> Use your hydrolysis </a:t>
            </a:r>
            <a:r>
              <a:rPr lang="en-US" sz="3200" dirty="0" err="1">
                <a:sym typeface="Wingdings" panose="05000000000000000000" pitchFamily="2" charset="2"/>
              </a:rPr>
              <a:t>rxn</a:t>
            </a:r>
            <a:r>
              <a:rPr lang="en-US" sz="3200" dirty="0">
                <a:sym typeface="Wingdings" panose="05000000000000000000" pitchFamily="2" charset="2"/>
              </a:rPr>
              <a:t> for ICE Table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b="1" dirty="0">
                <a:sym typeface="Wingdings" panose="05000000000000000000" pitchFamily="2" charset="2"/>
              </a:rPr>
              <a:t> </a:t>
            </a:r>
            <a:r>
              <a:rPr lang="en-US" sz="3200" dirty="0">
                <a:sym typeface="Wingdings" panose="05000000000000000000" pitchFamily="2" charset="2"/>
              </a:rPr>
              <a:t>Find [H</a:t>
            </a:r>
            <a:r>
              <a:rPr lang="en-US" sz="3200" baseline="-25000" dirty="0">
                <a:sym typeface="Wingdings" panose="05000000000000000000" pitchFamily="2" charset="2"/>
              </a:rPr>
              <a:t>3</a:t>
            </a:r>
            <a:r>
              <a:rPr lang="en-US" sz="3200" dirty="0">
                <a:sym typeface="Wingdings" panose="05000000000000000000" pitchFamily="2" charset="2"/>
              </a:rPr>
              <a:t>O</a:t>
            </a:r>
            <a:r>
              <a:rPr lang="en-US" sz="3200" baseline="30000" dirty="0">
                <a:sym typeface="Wingdings" panose="05000000000000000000" pitchFamily="2" charset="2"/>
              </a:rPr>
              <a:t>+</a:t>
            </a:r>
            <a:r>
              <a:rPr lang="en-US" sz="3200" dirty="0">
                <a:sym typeface="Wingdings" panose="05000000000000000000" pitchFamily="2" charset="2"/>
              </a:rPr>
              <a:t>] or [OH</a:t>
            </a:r>
            <a:r>
              <a:rPr lang="en-US" sz="3200" baseline="30000" dirty="0">
                <a:sym typeface="Wingdings" panose="05000000000000000000" pitchFamily="2" charset="2"/>
              </a:rPr>
              <a:t>-</a:t>
            </a:r>
            <a:r>
              <a:rPr lang="en-US" sz="3200" dirty="0">
                <a:sym typeface="Wingdings" panose="05000000000000000000" pitchFamily="2" charset="2"/>
              </a:rPr>
              <a:t>] from ICE Tables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b="1" dirty="0">
                <a:sym typeface="Wingdings" panose="05000000000000000000" pitchFamily="2" charset="2"/>
              </a:rPr>
              <a:t> </a:t>
            </a:r>
            <a:r>
              <a:rPr lang="en-US" sz="3200" dirty="0">
                <a:sym typeface="Wingdings" panose="05000000000000000000" pitchFamily="2" charset="2"/>
              </a:rPr>
              <a:t>Continue on with normal pH type calculations </a:t>
            </a:r>
            <a:endParaRPr lang="en-US" sz="2400" b="1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2104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9122" y="0"/>
            <a:ext cx="8610600" cy="1293028"/>
          </a:xfrm>
        </p:spPr>
        <p:txBody>
          <a:bodyPr>
            <a:normAutofit/>
          </a:bodyPr>
          <a:lstStyle/>
          <a:p>
            <a:r>
              <a:rPr lang="en-US" b="1" u="sng" dirty="0"/>
              <a:t>Practice problem #5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105469"/>
            <a:ext cx="12192000" cy="550004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3600" b="1" dirty="0"/>
              <a:t>What is the pH of a 0.25M NH</a:t>
            </a:r>
            <a:r>
              <a:rPr lang="en-US" sz="3600" b="1" baseline="-25000" dirty="0"/>
              <a:t>4</a:t>
            </a:r>
            <a:r>
              <a:rPr lang="en-US" sz="3600" b="1" dirty="0"/>
              <a:t>NO</a:t>
            </a:r>
            <a:r>
              <a:rPr lang="en-US" sz="3600" b="1" baseline="-25000" dirty="0"/>
              <a:t>3</a:t>
            </a:r>
            <a:r>
              <a:rPr lang="en-US" sz="3600" b="1" dirty="0"/>
              <a:t> salt solution?</a:t>
            </a:r>
          </a:p>
          <a:p>
            <a:pPr marL="0" indent="0">
              <a:buNone/>
            </a:pPr>
            <a:r>
              <a:rPr lang="en-US" sz="3600" b="1" dirty="0"/>
              <a:t> </a:t>
            </a:r>
            <a:r>
              <a:rPr lang="en-US" sz="3600" dirty="0"/>
              <a:t>NH</a:t>
            </a:r>
            <a:r>
              <a:rPr lang="en-US" sz="3600" baseline="-25000" dirty="0"/>
              <a:t>4</a:t>
            </a:r>
            <a:r>
              <a:rPr lang="en-US" sz="3600" baseline="30000" dirty="0"/>
              <a:t>+</a:t>
            </a:r>
            <a:r>
              <a:rPr lang="en-US" sz="3600" dirty="0"/>
              <a:t>   NO</a:t>
            </a:r>
            <a:r>
              <a:rPr lang="en-US" sz="3600" baseline="-25000" dirty="0"/>
              <a:t>3</a:t>
            </a:r>
            <a:r>
              <a:rPr lang="en-US" sz="3600" baseline="30000" dirty="0"/>
              <a:t>-</a:t>
            </a:r>
          </a:p>
          <a:p>
            <a:pPr marL="0" indent="0">
              <a:buNone/>
            </a:pPr>
            <a:r>
              <a:rPr lang="en-US" sz="3600" dirty="0"/>
              <a:t>NH</a:t>
            </a:r>
            <a:r>
              <a:rPr lang="en-US" sz="3600" baseline="-25000" dirty="0"/>
              <a:t>4</a:t>
            </a:r>
            <a:r>
              <a:rPr lang="en-US" sz="3600" baseline="30000" dirty="0"/>
              <a:t>+</a:t>
            </a:r>
            <a:r>
              <a:rPr lang="en-US" sz="3600" dirty="0"/>
              <a:t> </a:t>
            </a:r>
            <a:r>
              <a:rPr lang="en-US" sz="3600" dirty="0">
                <a:sym typeface="Wingdings" panose="05000000000000000000" pitchFamily="2" charset="2"/>
              </a:rPr>
              <a:t> NH</a:t>
            </a:r>
            <a:r>
              <a:rPr lang="en-US" sz="3600" baseline="-25000" dirty="0">
                <a:sym typeface="Wingdings" panose="05000000000000000000" pitchFamily="2" charset="2"/>
              </a:rPr>
              <a:t>3</a:t>
            </a:r>
            <a:r>
              <a:rPr lang="en-US" sz="3600" dirty="0">
                <a:sym typeface="Wingdings" panose="05000000000000000000" pitchFamily="2" charset="2"/>
              </a:rPr>
              <a:t> </a:t>
            </a:r>
            <a:r>
              <a:rPr lang="en-US" sz="2800" dirty="0">
                <a:sym typeface="Wingdings" panose="05000000000000000000" pitchFamily="2" charset="2"/>
              </a:rPr>
              <a:t>Weak Base  so NH</a:t>
            </a:r>
            <a:r>
              <a:rPr lang="en-US" sz="2800" baseline="-25000" dirty="0">
                <a:sym typeface="Wingdings" panose="05000000000000000000" pitchFamily="2" charset="2"/>
              </a:rPr>
              <a:t>4</a:t>
            </a:r>
            <a:r>
              <a:rPr lang="en-US" sz="2800" baseline="30000" dirty="0">
                <a:sym typeface="Wingdings" panose="05000000000000000000" pitchFamily="2" charset="2"/>
              </a:rPr>
              <a:t>+</a:t>
            </a:r>
            <a:r>
              <a:rPr lang="en-US" sz="2800" dirty="0">
                <a:sym typeface="Wingdings" panose="05000000000000000000" pitchFamily="2" charset="2"/>
              </a:rPr>
              <a:t> is Strong</a:t>
            </a:r>
            <a:r>
              <a:rPr lang="en-US" sz="2800" u="sng" dirty="0"/>
              <a:t>er</a:t>
            </a:r>
            <a:r>
              <a:rPr lang="en-US" sz="2800" dirty="0">
                <a:sym typeface="Wingdings" panose="05000000000000000000" pitchFamily="2" charset="2"/>
              </a:rPr>
              <a:t> acid  Hydrolysis</a:t>
            </a:r>
            <a:br>
              <a:rPr lang="en-US" sz="2800" dirty="0">
                <a:sym typeface="Wingdings" panose="05000000000000000000" pitchFamily="2" charset="2"/>
              </a:rPr>
            </a:br>
            <a:r>
              <a:rPr lang="en-US" sz="2800" dirty="0">
                <a:sym typeface="Wingdings" panose="05000000000000000000" pitchFamily="2" charset="2"/>
              </a:rPr>
              <a:t>								                </a:t>
            </a:r>
            <a:r>
              <a:rPr lang="en-US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Acidic effect</a:t>
            </a:r>
          </a:p>
          <a:p>
            <a:pPr marL="0" indent="0">
              <a:buNone/>
            </a:pPr>
            <a:r>
              <a:rPr lang="en-US" sz="3600" dirty="0"/>
              <a:t>NO</a:t>
            </a:r>
            <a:r>
              <a:rPr lang="en-US" sz="3600" baseline="-25000" dirty="0"/>
              <a:t>3</a:t>
            </a:r>
            <a:r>
              <a:rPr lang="en-US" sz="3600" baseline="30000" dirty="0"/>
              <a:t>-</a:t>
            </a:r>
            <a:r>
              <a:rPr lang="en-US" sz="3600" dirty="0">
                <a:sym typeface="Wingdings" panose="05000000000000000000" pitchFamily="2" charset="2"/>
              </a:rPr>
              <a:t>HNO</a:t>
            </a:r>
            <a:r>
              <a:rPr lang="en-US" sz="3600" baseline="-25000" dirty="0">
                <a:sym typeface="Wingdings" panose="05000000000000000000" pitchFamily="2" charset="2"/>
              </a:rPr>
              <a:t>3</a:t>
            </a:r>
            <a:r>
              <a:rPr lang="en-US" sz="3600" dirty="0">
                <a:sym typeface="Wingdings" panose="05000000000000000000" pitchFamily="2" charset="2"/>
              </a:rPr>
              <a:t> </a:t>
            </a:r>
            <a:r>
              <a:rPr lang="en-US" sz="2800" dirty="0">
                <a:sym typeface="Wingdings" panose="05000000000000000000" pitchFamily="2" charset="2"/>
              </a:rPr>
              <a:t>Strong Acid so NO</a:t>
            </a:r>
            <a:r>
              <a:rPr lang="en-US" sz="2800" baseline="-25000" dirty="0">
                <a:sym typeface="Wingdings" panose="05000000000000000000" pitchFamily="2" charset="2"/>
              </a:rPr>
              <a:t>3</a:t>
            </a:r>
            <a:r>
              <a:rPr lang="en-US" sz="2800" baseline="30000" dirty="0">
                <a:sym typeface="Wingdings" panose="05000000000000000000" pitchFamily="2" charset="2"/>
              </a:rPr>
              <a:t>-</a:t>
            </a:r>
            <a:r>
              <a:rPr lang="en-US" sz="2800" dirty="0">
                <a:sym typeface="Wingdings" panose="05000000000000000000" pitchFamily="2" charset="2"/>
              </a:rPr>
              <a:t> is Weak</a:t>
            </a:r>
            <a:r>
              <a:rPr lang="en-US" sz="2800" u="sng" dirty="0"/>
              <a:t>er</a:t>
            </a:r>
            <a:r>
              <a:rPr lang="en-US" sz="2800" dirty="0">
                <a:sym typeface="Wingdings" panose="05000000000000000000" pitchFamily="2" charset="2"/>
              </a:rPr>
              <a:t> Base No Hydrolysis</a:t>
            </a:r>
            <a:br>
              <a:rPr lang="en-US" sz="2800" dirty="0">
                <a:sym typeface="Wingdings" panose="05000000000000000000" pitchFamily="2" charset="2"/>
              </a:rPr>
            </a:br>
            <a:r>
              <a:rPr lang="en-US" sz="2800" dirty="0">
                <a:sym typeface="Wingdings" panose="05000000000000000000" pitchFamily="2" charset="2"/>
              </a:rPr>
              <a:t>								                </a:t>
            </a:r>
            <a:r>
              <a:rPr lang="en-US" sz="2800" b="1" dirty="0">
                <a:solidFill>
                  <a:srgbClr val="00B050"/>
                </a:solidFill>
                <a:sym typeface="Wingdings" panose="05000000000000000000" pitchFamily="2" charset="2"/>
              </a:rPr>
              <a:t>Neutral effect</a:t>
            </a:r>
            <a:endParaRPr lang="en-US" sz="28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115320"/>
              </p:ext>
            </p:extLst>
          </p:nvPr>
        </p:nvGraphicFramePr>
        <p:xfrm>
          <a:off x="733188" y="4145253"/>
          <a:ext cx="5694908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1206">
                  <a:extLst>
                    <a:ext uri="{9D8B030D-6E8A-4147-A177-3AD203B41FA5}">
                      <a16:colId xmlns:a16="http://schemas.microsoft.com/office/drawing/2014/main" val="701409227"/>
                    </a:ext>
                  </a:extLst>
                </a:gridCol>
                <a:gridCol w="3343702">
                  <a:extLst>
                    <a:ext uri="{9D8B030D-6E8A-4147-A177-3AD203B41FA5}">
                      <a16:colId xmlns:a16="http://schemas.microsoft.com/office/drawing/2014/main" val="17320998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Makes the solution…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506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Acidic + Neutral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Acidic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026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Basic + Neutral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Basic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598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Neutral + Neutral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Neutral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727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Acidic + Basic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Compare </a:t>
                      </a:r>
                      <a:r>
                        <a:rPr lang="en-US" sz="2000" dirty="0" err="1"/>
                        <a:t>Ka</a:t>
                      </a:r>
                      <a:r>
                        <a:rPr lang="en-US" sz="2000" dirty="0"/>
                        <a:t> and Kb to determine which “wins”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629543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 flipV="1">
            <a:off x="6531591" y="4653885"/>
            <a:ext cx="2674962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310048" y="4503423"/>
            <a:ext cx="248161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So NH</a:t>
            </a:r>
            <a:r>
              <a:rPr lang="en-US" sz="3200" b="1" baseline="-25000" dirty="0">
                <a:solidFill>
                  <a:srgbClr val="FF0000"/>
                </a:solidFill>
              </a:rPr>
              <a:t>4</a:t>
            </a:r>
            <a:r>
              <a:rPr lang="en-US" sz="3200" b="1" dirty="0">
                <a:solidFill>
                  <a:srgbClr val="FF0000"/>
                </a:solidFill>
              </a:rPr>
              <a:t>NO</a:t>
            </a:r>
            <a:r>
              <a:rPr lang="en-US" sz="3200" b="1" baseline="-25000" dirty="0">
                <a:solidFill>
                  <a:srgbClr val="FF0000"/>
                </a:solidFill>
              </a:rPr>
              <a:t>3</a:t>
            </a:r>
            <a:r>
              <a:rPr lang="en-US" sz="3200" b="1" dirty="0">
                <a:solidFill>
                  <a:srgbClr val="FF0000"/>
                </a:solidFill>
              </a:rPr>
              <a:t> is an ACIDIC SALT!</a:t>
            </a:r>
          </a:p>
        </p:txBody>
      </p:sp>
    </p:spTree>
    <p:extLst>
      <p:ext uri="{BB962C8B-B14F-4D97-AF65-F5344CB8AC3E}">
        <p14:creationId xmlns:p14="http://schemas.microsoft.com/office/powerpoint/2010/main" val="1924550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9122" y="0"/>
            <a:ext cx="8610600" cy="1293028"/>
          </a:xfrm>
        </p:spPr>
        <p:txBody>
          <a:bodyPr>
            <a:normAutofit/>
          </a:bodyPr>
          <a:lstStyle/>
          <a:p>
            <a:r>
              <a:rPr lang="en-US" b="1" u="sng" dirty="0"/>
              <a:t>Practice problem #5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105469"/>
            <a:ext cx="11919045" cy="550004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3600" b="1" dirty="0"/>
              <a:t>What is the pH of a 0.25M NH</a:t>
            </a:r>
            <a:r>
              <a:rPr lang="en-US" sz="3600" b="1" baseline="-25000" dirty="0"/>
              <a:t>4</a:t>
            </a:r>
            <a:r>
              <a:rPr lang="en-US" sz="3600" b="1" dirty="0"/>
              <a:t>NO</a:t>
            </a:r>
            <a:r>
              <a:rPr lang="en-US" sz="3600" b="1" baseline="-25000" dirty="0"/>
              <a:t>3</a:t>
            </a:r>
            <a:r>
              <a:rPr lang="en-US" sz="3600" b="1" dirty="0"/>
              <a:t> salt solution?</a:t>
            </a:r>
          </a:p>
          <a:p>
            <a:pPr marL="0" indent="0" algn="r">
              <a:buNone/>
            </a:pPr>
            <a:r>
              <a:rPr lang="en-US" sz="3600" dirty="0"/>
              <a:t>NH</a:t>
            </a:r>
            <a:r>
              <a:rPr lang="en-US" sz="3600" baseline="-25000" dirty="0"/>
              <a:t>4</a:t>
            </a:r>
            <a:r>
              <a:rPr lang="en-US" sz="3600" baseline="30000" dirty="0"/>
              <a:t>+</a:t>
            </a:r>
            <a:r>
              <a:rPr lang="en-US" sz="3600" dirty="0"/>
              <a:t> is the ion contributing an acidic effect</a:t>
            </a:r>
            <a:br>
              <a:rPr lang="en-US" sz="3600" dirty="0"/>
            </a:br>
            <a:endParaRPr lang="en-US" sz="1200" dirty="0"/>
          </a:p>
          <a:p>
            <a:pPr marL="0" indent="0">
              <a:buNone/>
            </a:pPr>
            <a:r>
              <a:rPr lang="en-US" sz="3600" u="sng" dirty="0"/>
              <a:t>Hydrolysis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NH</a:t>
            </a:r>
            <a:r>
              <a:rPr lang="en-US" sz="3600" baseline="-25000" dirty="0"/>
              <a:t>4</a:t>
            </a:r>
            <a:r>
              <a:rPr lang="en-US" sz="3600" baseline="30000" dirty="0"/>
              <a:t>+</a:t>
            </a:r>
            <a:r>
              <a:rPr lang="en-US" sz="3600" dirty="0"/>
              <a:t> + H</a:t>
            </a:r>
            <a:r>
              <a:rPr lang="en-US" sz="3600" baseline="-25000" dirty="0"/>
              <a:t>2</a:t>
            </a:r>
            <a:r>
              <a:rPr lang="en-US" sz="3600" dirty="0"/>
              <a:t>O </a:t>
            </a:r>
            <a:r>
              <a:rPr lang="en-US" sz="3600" dirty="0">
                <a:sym typeface="Wingdings" panose="05000000000000000000" pitchFamily="2" charset="2"/>
              </a:rPr>
              <a:t> NH</a:t>
            </a:r>
            <a:r>
              <a:rPr lang="en-US" sz="3600" baseline="-25000" dirty="0">
                <a:sym typeface="Wingdings" panose="05000000000000000000" pitchFamily="2" charset="2"/>
              </a:rPr>
              <a:t>3</a:t>
            </a:r>
            <a:r>
              <a:rPr lang="en-US" sz="3600" dirty="0">
                <a:sym typeface="Wingdings" panose="05000000000000000000" pitchFamily="2" charset="2"/>
              </a:rPr>
              <a:t> + H</a:t>
            </a:r>
            <a:r>
              <a:rPr lang="en-US" sz="3600" baseline="-25000" dirty="0">
                <a:sym typeface="Wingdings" panose="05000000000000000000" pitchFamily="2" charset="2"/>
              </a:rPr>
              <a:t>3</a:t>
            </a:r>
            <a:r>
              <a:rPr lang="en-US" sz="3600" dirty="0">
                <a:sym typeface="Wingdings" panose="05000000000000000000" pitchFamily="2" charset="2"/>
              </a:rPr>
              <a:t>O</a:t>
            </a:r>
            <a:r>
              <a:rPr lang="en-US" sz="3600" baseline="30000" dirty="0">
                <a:sym typeface="Wingdings" panose="05000000000000000000" pitchFamily="2" charset="2"/>
              </a:rPr>
              <a:t>+</a:t>
            </a:r>
            <a:br>
              <a:rPr lang="en-US" sz="3600" dirty="0"/>
            </a:br>
            <a:endParaRPr lang="en-US" sz="3600" dirty="0"/>
          </a:p>
          <a:p>
            <a:pPr marL="0" indent="0">
              <a:buNone/>
            </a:pPr>
            <a:r>
              <a:rPr lang="en-US" sz="3600" dirty="0"/>
              <a:t>We don’t have </a:t>
            </a:r>
            <a:r>
              <a:rPr lang="en-US" sz="3600" dirty="0" err="1"/>
              <a:t>Ka</a:t>
            </a:r>
            <a:r>
              <a:rPr lang="en-US" sz="3600" dirty="0"/>
              <a:t> NH</a:t>
            </a:r>
            <a:r>
              <a:rPr lang="en-US" sz="3600" baseline="-25000" dirty="0"/>
              <a:t>4</a:t>
            </a:r>
            <a:r>
              <a:rPr lang="en-US" sz="3600" baseline="30000" dirty="0"/>
              <a:t>+</a:t>
            </a:r>
          </a:p>
          <a:p>
            <a:pPr marL="0" indent="0">
              <a:buNone/>
            </a:pPr>
            <a:r>
              <a:rPr lang="en-US" sz="3600" dirty="0"/>
              <a:t>BUT…we do have…</a:t>
            </a:r>
          </a:p>
          <a:p>
            <a:pPr marL="0" indent="0">
              <a:buNone/>
            </a:pPr>
            <a:r>
              <a:rPr lang="en-US" sz="3600" dirty="0"/>
              <a:t>Kb (NH</a:t>
            </a:r>
            <a:r>
              <a:rPr lang="en-US" sz="3600" baseline="-25000" dirty="0"/>
              <a:t>3</a:t>
            </a:r>
            <a:r>
              <a:rPr lang="en-US" sz="3600" dirty="0"/>
              <a:t>) = 1.8 x 10</a:t>
            </a:r>
            <a:r>
              <a:rPr lang="en-US" sz="3600" baseline="30000" dirty="0"/>
              <a:t>-5</a:t>
            </a:r>
            <a:r>
              <a:rPr lang="en-US" sz="3600" dirty="0"/>
              <a:t>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>
              <a:sym typeface="Wingdings" panose="05000000000000000000" pitchFamily="2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64422" y="2655163"/>
            <a:ext cx="43832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/>
              <a:t>And remember…</a:t>
            </a:r>
            <a:br>
              <a:rPr lang="en-US" sz="3200" i="1" dirty="0"/>
            </a:br>
            <a:r>
              <a:rPr lang="en-US" sz="4000" b="1" dirty="0"/>
              <a:t>Kw = </a:t>
            </a:r>
            <a:r>
              <a:rPr lang="en-US" sz="4000" b="1" dirty="0" err="1"/>
              <a:t>Ka</a:t>
            </a:r>
            <a:r>
              <a:rPr lang="en-US" sz="4000" b="1" dirty="0"/>
              <a:t> x Kb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97386" y="4134517"/>
            <a:ext cx="529461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We know the Kb for our conjugate (NH</a:t>
            </a:r>
            <a:r>
              <a:rPr lang="en-US" sz="3200" baseline="-25000" dirty="0"/>
              <a:t>3</a:t>
            </a:r>
            <a:r>
              <a:rPr lang="en-US" sz="3200" dirty="0"/>
              <a:t>), so we just solve for the </a:t>
            </a:r>
            <a:r>
              <a:rPr lang="en-US" sz="3200" dirty="0" err="1"/>
              <a:t>Ka</a:t>
            </a:r>
            <a:r>
              <a:rPr lang="en-US" sz="3200" dirty="0"/>
              <a:t> of the ion we are interested in!</a:t>
            </a:r>
          </a:p>
        </p:txBody>
      </p:sp>
    </p:spTree>
    <p:extLst>
      <p:ext uri="{BB962C8B-B14F-4D97-AF65-F5344CB8AC3E}">
        <p14:creationId xmlns:p14="http://schemas.microsoft.com/office/powerpoint/2010/main" val="2122858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9122" y="0"/>
            <a:ext cx="8610600" cy="1293028"/>
          </a:xfrm>
        </p:spPr>
        <p:txBody>
          <a:bodyPr>
            <a:normAutofit/>
          </a:bodyPr>
          <a:lstStyle/>
          <a:p>
            <a:r>
              <a:rPr lang="en-US" b="1" u="sng" dirty="0"/>
              <a:t>Practice problem #5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105469"/>
            <a:ext cx="11919045" cy="550004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3600" b="1" dirty="0"/>
              <a:t>What is the pH of a 0.25M NH</a:t>
            </a:r>
            <a:r>
              <a:rPr lang="en-US" sz="3600" b="1" baseline="-25000" dirty="0"/>
              <a:t>4</a:t>
            </a:r>
            <a:r>
              <a:rPr lang="en-US" sz="3600" b="1" dirty="0"/>
              <a:t>NO</a:t>
            </a:r>
            <a:r>
              <a:rPr lang="en-US" sz="3600" b="1" baseline="-25000" dirty="0"/>
              <a:t>3</a:t>
            </a:r>
            <a:r>
              <a:rPr lang="en-US" sz="3600" b="1" dirty="0"/>
              <a:t> salt solution?</a:t>
            </a:r>
          </a:p>
          <a:p>
            <a:pPr marL="0" indent="0" algn="r">
              <a:buNone/>
            </a:pPr>
            <a:r>
              <a:rPr lang="en-US" sz="3600" u="sng" dirty="0"/>
              <a:t>Hydrolysis</a:t>
            </a:r>
            <a:br>
              <a:rPr lang="en-US" sz="3600" dirty="0"/>
            </a:br>
            <a:r>
              <a:rPr lang="en-US" sz="3600" dirty="0"/>
              <a:t>NH</a:t>
            </a:r>
            <a:r>
              <a:rPr lang="en-US" sz="3600" baseline="-25000" dirty="0"/>
              <a:t>4</a:t>
            </a:r>
            <a:r>
              <a:rPr lang="en-US" sz="3600" baseline="30000" dirty="0"/>
              <a:t>+</a:t>
            </a:r>
            <a:r>
              <a:rPr lang="en-US" sz="3600" dirty="0"/>
              <a:t> + H</a:t>
            </a:r>
            <a:r>
              <a:rPr lang="en-US" sz="3600" baseline="-25000" dirty="0"/>
              <a:t>2</a:t>
            </a:r>
            <a:r>
              <a:rPr lang="en-US" sz="3600" dirty="0"/>
              <a:t>O </a:t>
            </a:r>
            <a:r>
              <a:rPr lang="en-US" sz="3600" dirty="0">
                <a:sym typeface="Wingdings" panose="05000000000000000000" pitchFamily="2" charset="2"/>
              </a:rPr>
              <a:t> NH</a:t>
            </a:r>
            <a:r>
              <a:rPr lang="en-US" sz="3600" baseline="-25000" dirty="0">
                <a:sym typeface="Wingdings" panose="05000000000000000000" pitchFamily="2" charset="2"/>
              </a:rPr>
              <a:t>3</a:t>
            </a:r>
            <a:r>
              <a:rPr lang="en-US" sz="3600" dirty="0">
                <a:sym typeface="Wingdings" panose="05000000000000000000" pitchFamily="2" charset="2"/>
              </a:rPr>
              <a:t> + H</a:t>
            </a:r>
            <a:r>
              <a:rPr lang="en-US" sz="3600" baseline="-25000" dirty="0">
                <a:sym typeface="Wingdings" panose="05000000000000000000" pitchFamily="2" charset="2"/>
              </a:rPr>
              <a:t>3</a:t>
            </a:r>
            <a:r>
              <a:rPr lang="en-US" sz="3600" dirty="0">
                <a:sym typeface="Wingdings" panose="05000000000000000000" pitchFamily="2" charset="2"/>
              </a:rPr>
              <a:t>O</a:t>
            </a:r>
            <a:r>
              <a:rPr lang="en-US" sz="3600" baseline="30000" dirty="0">
                <a:sym typeface="Wingdings" panose="05000000000000000000" pitchFamily="2" charset="2"/>
              </a:rPr>
              <a:t>+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err="1"/>
              <a:t>Ka</a:t>
            </a:r>
            <a:r>
              <a:rPr lang="en-US" sz="3600" dirty="0"/>
              <a:t> (NH</a:t>
            </a:r>
            <a:r>
              <a:rPr lang="en-US" sz="3600" baseline="-25000" dirty="0"/>
              <a:t>4</a:t>
            </a:r>
            <a:r>
              <a:rPr lang="en-US" sz="3600" baseline="30000" dirty="0"/>
              <a:t>+</a:t>
            </a:r>
            <a:r>
              <a:rPr lang="en-US" sz="3600" dirty="0"/>
              <a:t>) =    (1.0 x 10</a:t>
            </a:r>
            <a:r>
              <a:rPr lang="en-US" sz="3600" baseline="30000" dirty="0"/>
              <a:t>-14</a:t>
            </a:r>
            <a:r>
              <a:rPr lang="en-US" sz="3600" dirty="0"/>
              <a:t>)/(1.8 x 10</a:t>
            </a:r>
            <a:r>
              <a:rPr lang="en-US" sz="3600" baseline="30000" dirty="0"/>
              <a:t>-5</a:t>
            </a:r>
            <a:r>
              <a:rPr lang="en-US" sz="3600" dirty="0"/>
              <a:t> )  = 5.56 x 10</a:t>
            </a:r>
            <a:r>
              <a:rPr lang="en-US" sz="3600" baseline="30000" dirty="0"/>
              <a:t>-10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>
              <a:sym typeface="Wingdings" panose="05000000000000000000" pitchFamily="2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85083" y="4731705"/>
            <a:ext cx="71043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/>
              <a:t>Time for an ICE Table!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238859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9122" y="0"/>
            <a:ext cx="8610600" cy="1293028"/>
          </a:xfrm>
        </p:spPr>
        <p:txBody>
          <a:bodyPr>
            <a:normAutofit/>
          </a:bodyPr>
          <a:lstStyle/>
          <a:p>
            <a:r>
              <a:rPr lang="en-US" b="1" u="sng" dirty="0"/>
              <a:t>Practice problem #5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105469"/>
            <a:ext cx="11919045" cy="550004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3600" b="1" dirty="0"/>
              <a:t>What is the pH of a 0.25M NH</a:t>
            </a:r>
            <a:r>
              <a:rPr lang="en-US" sz="3600" b="1" baseline="-25000" dirty="0"/>
              <a:t>4</a:t>
            </a:r>
            <a:r>
              <a:rPr lang="en-US" sz="3600" b="1" dirty="0"/>
              <a:t>NO</a:t>
            </a:r>
            <a:r>
              <a:rPr lang="en-US" sz="3600" b="1" baseline="-25000" dirty="0"/>
              <a:t>3</a:t>
            </a:r>
            <a:r>
              <a:rPr lang="en-US" sz="3600" b="1" dirty="0"/>
              <a:t> salt solution?</a:t>
            </a:r>
          </a:p>
          <a:p>
            <a:pPr marL="0" indent="0" algn="r">
              <a:buNone/>
            </a:pPr>
            <a:r>
              <a:rPr lang="en-US" sz="3600" u="sng" dirty="0"/>
              <a:t>Hydrolysis</a:t>
            </a:r>
            <a:br>
              <a:rPr lang="en-US" sz="3600" dirty="0"/>
            </a:br>
            <a:r>
              <a:rPr lang="en-US" sz="3600" dirty="0"/>
              <a:t>NH</a:t>
            </a:r>
            <a:r>
              <a:rPr lang="en-US" sz="3600" baseline="-25000" dirty="0"/>
              <a:t>4</a:t>
            </a:r>
            <a:r>
              <a:rPr lang="en-US" sz="3600" baseline="30000" dirty="0"/>
              <a:t>+</a:t>
            </a:r>
            <a:r>
              <a:rPr lang="en-US" sz="3600" dirty="0"/>
              <a:t> + H</a:t>
            </a:r>
            <a:r>
              <a:rPr lang="en-US" sz="3600" baseline="-25000" dirty="0"/>
              <a:t>2</a:t>
            </a:r>
            <a:r>
              <a:rPr lang="en-US" sz="3600" dirty="0"/>
              <a:t>O </a:t>
            </a:r>
            <a:r>
              <a:rPr lang="en-US" sz="3600" dirty="0">
                <a:sym typeface="Wingdings" panose="05000000000000000000" pitchFamily="2" charset="2"/>
              </a:rPr>
              <a:t> NH</a:t>
            </a:r>
            <a:r>
              <a:rPr lang="en-US" sz="3600" baseline="-25000" dirty="0">
                <a:sym typeface="Wingdings" panose="05000000000000000000" pitchFamily="2" charset="2"/>
              </a:rPr>
              <a:t>3</a:t>
            </a:r>
            <a:r>
              <a:rPr lang="en-US" sz="3600" dirty="0">
                <a:sym typeface="Wingdings" panose="05000000000000000000" pitchFamily="2" charset="2"/>
              </a:rPr>
              <a:t> + H</a:t>
            </a:r>
            <a:r>
              <a:rPr lang="en-US" sz="3600" baseline="-25000" dirty="0">
                <a:sym typeface="Wingdings" panose="05000000000000000000" pitchFamily="2" charset="2"/>
              </a:rPr>
              <a:t>3</a:t>
            </a:r>
            <a:r>
              <a:rPr lang="en-US" sz="3600" dirty="0">
                <a:sym typeface="Wingdings" panose="05000000000000000000" pitchFamily="2" charset="2"/>
              </a:rPr>
              <a:t>O</a:t>
            </a:r>
            <a:r>
              <a:rPr lang="en-US" sz="3600" baseline="30000" dirty="0">
                <a:sym typeface="Wingdings" panose="05000000000000000000" pitchFamily="2" charset="2"/>
              </a:rPr>
              <a:t>+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>
              <a:sym typeface="Wingdings" panose="05000000000000000000" pitchFamily="2" charset="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123526"/>
              </p:ext>
            </p:extLst>
          </p:nvPr>
        </p:nvGraphicFramePr>
        <p:xfrm>
          <a:off x="780716" y="2976018"/>
          <a:ext cx="10589005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7263">
                  <a:extLst>
                    <a:ext uri="{9D8B030D-6E8A-4147-A177-3AD203B41FA5}">
                      <a16:colId xmlns:a16="http://schemas.microsoft.com/office/drawing/2014/main" val="3387534344"/>
                    </a:ext>
                  </a:extLst>
                </a:gridCol>
                <a:gridCol w="2738339">
                  <a:extLst>
                    <a:ext uri="{9D8B030D-6E8A-4147-A177-3AD203B41FA5}">
                      <a16:colId xmlns:a16="http://schemas.microsoft.com/office/drawing/2014/main" val="2426455250"/>
                    </a:ext>
                  </a:extLst>
                </a:gridCol>
                <a:gridCol w="2117801">
                  <a:extLst>
                    <a:ext uri="{9D8B030D-6E8A-4147-A177-3AD203B41FA5}">
                      <a16:colId xmlns:a16="http://schemas.microsoft.com/office/drawing/2014/main" val="395254300"/>
                    </a:ext>
                  </a:extLst>
                </a:gridCol>
                <a:gridCol w="2117801">
                  <a:extLst>
                    <a:ext uri="{9D8B030D-6E8A-4147-A177-3AD203B41FA5}">
                      <a16:colId xmlns:a16="http://schemas.microsoft.com/office/drawing/2014/main" val="1850194781"/>
                    </a:ext>
                  </a:extLst>
                </a:gridCol>
                <a:gridCol w="2117801">
                  <a:extLst>
                    <a:ext uri="{9D8B030D-6E8A-4147-A177-3AD203B41FA5}">
                      <a16:colId xmlns:a16="http://schemas.microsoft.com/office/drawing/2014/main" val="3220237271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NH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3200" baseline="30000" dirty="0">
                          <a:solidFill>
                            <a:schemeClr val="tx1"/>
                          </a:solidFill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+   H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  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NH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+  H</a:t>
                      </a:r>
                      <a:r>
                        <a:rPr lang="en-US" sz="3200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3200" baseline="30000" dirty="0">
                          <a:solidFill>
                            <a:schemeClr val="tx1"/>
                          </a:solidFill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78130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0.25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08230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- x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+ x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+ x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7901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0.25 – x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75743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0.25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66006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Ans.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66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3702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9122" y="0"/>
            <a:ext cx="8610600" cy="1293028"/>
          </a:xfrm>
        </p:spPr>
        <p:txBody>
          <a:bodyPr>
            <a:normAutofit/>
          </a:bodyPr>
          <a:lstStyle/>
          <a:p>
            <a:r>
              <a:rPr lang="en-US" b="1" u="sng" dirty="0"/>
              <a:t>Practice problem #5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105469"/>
            <a:ext cx="11919045" cy="550004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3600" b="1" dirty="0"/>
              <a:t>What is the pH of a 0.25M NH</a:t>
            </a:r>
            <a:r>
              <a:rPr lang="en-US" sz="3600" b="1" baseline="-25000" dirty="0"/>
              <a:t>4</a:t>
            </a:r>
            <a:r>
              <a:rPr lang="en-US" sz="3600" b="1" dirty="0"/>
              <a:t>NO</a:t>
            </a:r>
            <a:r>
              <a:rPr lang="en-US" sz="3600" b="1" baseline="-25000" dirty="0"/>
              <a:t>3</a:t>
            </a:r>
            <a:r>
              <a:rPr lang="en-US" sz="3600" b="1" dirty="0"/>
              <a:t> salt solution?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>
              <a:sym typeface="Wingdings" panose="05000000000000000000" pitchFamily="2" charset="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402498"/>
              </p:ext>
            </p:extLst>
          </p:nvPr>
        </p:nvGraphicFramePr>
        <p:xfrm>
          <a:off x="272953" y="1740776"/>
          <a:ext cx="6577024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891">
                  <a:extLst>
                    <a:ext uri="{9D8B030D-6E8A-4147-A177-3AD203B41FA5}">
                      <a16:colId xmlns:a16="http://schemas.microsoft.com/office/drawing/2014/main" val="3387534344"/>
                    </a:ext>
                  </a:extLst>
                </a:gridCol>
                <a:gridCol w="1418284">
                  <a:extLst>
                    <a:ext uri="{9D8B030D-6E8A-4147-A177-3AD203B41FA5}">
                      <a16:colId xmlns:a16="http://schemas.microsoft.com/office/drawing/2014/main" val="2426455250"/>
                    </a:ext>
                  </a:extLst>
                </a:gridCol>
                <a:gridCol w="1347369">
                  <a:extLst>
                    <a:ext uri="{9D8B030D-6E8A-4147-A177-3AD203B41FA5}">
                      <a16:colId xmlns:a16="http://schemas.microsoft.com/office/drawing/2014/main" val="395254300"/>
                    </a:ext>
                  </a:extLst>
                </a:gridCol>
                <a:gridCol w="1495777">
                  <a:extLst>
                    <a:ext uri="{9D8B030D-6E8A-4147-A177-3AD203B41FA5}">
                      <a16:colId xmlns:a16="http://schemas.microsoft.com/office/drawing/2014/main" val="1850194781"/>
                    </a:ext>
                  </a:extLst>
                </a:gridCol>
                <a:gridCol w="1411703">
                  <a:extLst>
                    <a:ext uri="{9D8B030D-6E8A-4147-A177-3AD203B41FA5}">
                      <a16:colId xmlns:a16="http://schemas.microsoft.com/office/drawing/2014/main" val="3220237271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NH</a:t>
                      </a:r>
                      <a:r>
                        <a:rPr lang="en-US" sz="2400" baseline="-2500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2400" baseline="30000" dirty="0">
                          <a:solidFill>
                            <a:schemeClr val="tx1"/>
                          </a:solidFill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+   H</a:t>
                      </a:r>
                      <a:r>
                        <a:rPr lang="en-US" sz="240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 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NH</a:t>
                      </a:r>
                      <a:r>
                        <a:rPr lang="en-US" sz="2400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+  H</a:t>
                      </a:r>
                      <a:r>
                        <a:rPr lang="en-US" sz="2400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2400" baseline="30000" dirty="0">
                          <a:solidFill>
                            <a:schemeClr val="tx1"/>
                          </a:solidFill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78130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0.25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08230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 x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+ x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+ x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7901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0.25 – x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75743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0.25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66006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Ans.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6652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064422" y="1875885"/>
                <a:ext cx="3534622" cy="10452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𝐾𝑎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𝑁𝐻</m:t>
                              </m:r>
                              <m:r>
                                <a:rPr lang="en-US" sz="3200" b="0" i="1" baseline="-2500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en-US" sz="3200" b="0" i="1" baseline="-2500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en-US" sz="3200" b="0" i="1" baseline="3000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𝑁𝐻</m:t>
                          </m:r>
                          <m:r>
                            <a:rPr lang="en-US" sz="3200" b="0" i="1" baseline="-25000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3200" b="0" i="1" baseline="3000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4422" y="1875885"/>
                <a:ext cx="3534622" cy="1045223"/>
              </a:xfrm>
              <a:prstGeom prst="rect">
                <a:avLst/>
              </a:prstGeom>
              <a:blipFill>
                <a:blip r:embed="rId2"/>
                <a:stretch>
                  <a:fillRect t="-46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416842" y="3195477"/>
                <a:ext cx="5550569" cy="10253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3200" dirty="0" smtClean="0"/>
                        <m:t>5.56 </m:t>
                      </m:r>
                      <m:r>
                        <m:rPr>
                          <m:nor/>
                        </m:rPr>
                        <a:rPr lang="en-US" sz="3200" dirty="0" smtClean="0"/>
                        <m:t>x</m:t>
                      </m:r>
                      <m:r>
                        <m:rPr>
                          <m:nor/>
                        </m:rPr>
                        <a:rPr lang="en-US" sz="3200" dirty="0" smtClean="0"/>
                        <m:t> </m:t>
                      </m:r>
                      <m:sSup>
                        <m:sSupPr>
                          <m:ctrlPr>
                            <a:rPr lang="en-US" sz="32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US" sz="3200" dirty="0"/>
                            <m:t>−10</m:t>
                          </m:r>
                        </m:sup>
                      </m:sSup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(0.25)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6842" y="3195477"/>
                <a:ext cx="5550569" cy="10253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849978" y="4563605"/>
                <a:ext cx="5550569" cy="49808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=1.18 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32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</m:oMath>
                  </m:oMathPara>
                </a14:m>
                <a:endParaRPr lang="en-US" sz="4800" baseline="30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9978" y="4563605"/>
                <a:ext cx="5550569" cy="4980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46239" y="4631434"/>
                <a:ext cx="1524120" cy="3113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1.18 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</m:oMath>
                  </m:oMathPara>
                </a14:m>
                <a:endParaRPr lang="en-US" sz="4400" baseline="30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6239" y="4631434"/>
                <a:ext cx="1524120" cy="311304"/>
              </a:xfrm>
              <a:prstGeom prst="rect">
                <a:avLst/>
              </a:prstGeom>
              <a:blipFill>
                <a:blip r:embed="rId5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98108" y="4609413"/>
                <a:ext cx="1524120" cy="3113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1.18 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</m:oMath>
                  </m:oMathPara>
                </a14:m>
                <a:endParaRPr lang="en-US" sz="4400" baseline="30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8108" y="4609413"/>
                <a:ext cx="1524120" cy="311304"/>
              </a:xfrm>
              <a:prstGeom prst="rect">
                <a:avLst/>
              </a:prstGeom>
              <a:blipFill>
                <a:blip r:embed="rId6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235002" y="4609412"/>
                <a:ext cx="1524120" cy="30687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0.25</m:t>
                      </m:r>
                    </m:oMath>
                  </m:oMathPara>
                </a14:m>
                <a:endParaRPr lang="en-US" sz="4400" baseline="30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5002" y="4609412"/>
                <a:ext cx="1524120" cy="306879"/>
              </a:xfrm>
              <a:prstGeom prst="rect">
                <a:avLst/>
              </a:prstGeom>
              <a:blipFill>
                <a:blip r:embed="rId7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2344452" y="5588539"/>
            <a:ext cx="71043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/>
              <a:t>Time for pH calculation!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4756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632" y="0"/>
            <a:ext cx="8610600" cy="1293028"/>
          </a:xfrm>
        </p:spPr>
        <p:txBody>
          <a:bodyPr/>
          <a:lstStyle/>
          <a:p>
            <a:r>
              <a:rPr lang="en-US" b="1" u="sng" dirty="0"/>
              <a:t>What is a salt?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5846"/>
            <a:ext cx="11201400" cy="4662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An ionic compound formed when an acid and a base react with each other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err="1"/>
              <a:t>NaOH</a:t>
            </a:r>
            <a:r>
              <a:rPr lang="en-US" sz="3600" dirty="0"/>
              <a:t> + </a:t>
            </a:r>
            <a:r>
              <a:rPr lang="en-US" sz="3600" dirty="0" err="1"/>
              <a:t>HCl</a:t>
            </a:r>
            <a:r>
              <a:rPr lang="en-US" sz="3600" dirty="0"/>
              <a:t> </a:t>
            </a:r>
            <a:r>
              <a:rPr lang="en-US" sz="3600" dirty="0">
                <a:sym typeface="Wingdings" panose="05000000000000000000" pitchFamily="2" charset="2"/>
              </a:rPr>
              <a:t> H</a:t>
            </a:r>
            <a:r>
              <a:rPr lang="en-US" sz="3600" baseline="-25000" dirty="0">
                <a:sym typeface="Wingdings" panose="05000000000000000000" pitchFamily="2" charset="2"/>
              </a:rPr>
              <a:t>2</a:t>
            </a:r>
            <a:r>
              <a:rPr lang="en-US" sz="3600" dirty="0">
                <a:sym typeface="Wingdings" panose="05000000000000000000" pitchFamily="2" charset="2"/>
              </a:rPr>
              <a:t>O + </a:t>
            </a:r>
            <a:r>
              <a:rPr lang="en-US" sz="3600" b="1" dirty="0" err="1">
                <a:solidFill>
                  <a:schemeClr val="accent1"/>
                </a:solidFill>
                <a:sym typeface="Wingdings" panose="05000000000000000000" pitchFamily="2" charset="2"/>
              </a:rPr>
              <a:t>NaCl</a:t>
            </a:r>
            <a:endParaRPr lang="en-US" sz="3600" b="1" dirty="0">
              <a:solidFill>
                <a:schemeClr val="accent1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3600" dirty="0"/>
              <a:t>NH</a:t>
            </a:r>
            <a:r>
              <a:rPr lang="en-US" sz="3600" baseline="-25000" dirty="0"/>
              <a:t>4</a:t>
            </a:r>
            <a:r>
              <a:rPr lang="en-US" sz="3600" dirty="0"/>
              <a:t>OH + </a:t>
            </a:r>
            <a:r>
              <a:rPr lang="en-US" sz="3600" dirty="0" err="1"/>
              <a:t>HCl</a:t>
            </a:r>
            <a:r>
              <a:rPr lang="en-US" sz="3600" dirty="0"/>
              <a:t> </a:t>
            </a:r>
            <a:r>
              <a:rPr lang="en-US" sz="3600" dirty="0">
                <a:sym typeface="Wingdings" panose="05000000000000000000" pitchFamily="2" charset="2"/>
              </a:rPr>
              <a:t> H</a:t>
            </a:r>
            <a:r>
              <a:rPr lang="en-US" sz="3600" baseline="-25000" dirty="0">
                <a:sym typeface="Wingdings" panose="05000000000000000000" pitchFamily="2" charset="2"/>
              </a:rPr>
              <a:t>2</a:t>
            </a:r>
            <a:r>
              <a:rPr lang="en-US" sz="3600" dirty="0">
                <a:sym typeface="Wingdings" panose="05000000000000000000" pitchFamily="2" charset="2"/>
              </a:rPr>
              <a:t>O + </a:t>
            </a:r>
            <a:r>
              <a:rPr lang="en-US" sz="3600" b="1" dirty="0">
                <a:solidFill>
                  <a:schemeClr val="accent1"/>
                </a:solidFill>
                <a:sym typeface="Wingdings" panose="05000000000000000000" pitchFamily="2" charset="2"/>
              </a:rPr>
              <a:t>NH</a:t>
            </a:r>
            <a:r>
              <a:rPr lang="en-US" sz="3600" b="1" baseline="-25000" dirty="0">
                <a:solidFill>
                  <a:schemeClr val="accent1"/>
                </a:solidFill>
                <a:sym typeface="Wingdings" panose="05000000000000000000" pitchFamily="2" charset="2"/>
              </a:rPr>
              <a:t>4</a:t>
            </a:r>
            <a:r>
              <a:rPr lang="en-US" sz="3600" b="1" dirty="0">
                <a:solidFill>
                  <a:schemeClr val="accent1"/>
                </a:solidFill>
                <a:sym typeface="Wingdings" panose="05000000000000000000" pitchFamily="2" charset="2"/>
              </a:rPr>
              <a:t>Cl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86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9122" y="0"/>
            <a:ext cx="8610600" cy="1293028"/>
          </a:xfrm>
        </p:spPr>
        <p:txBody>
          <a:bodyPr>
            <a:normAutofit/>
          </a:bodyPr>
          <a:lstStyle/>
          <a:p>
            <a:r>
              <a:rPr lang="en-US" b="1" u="sng" dirty="0"/>
              <a:t>Practice problem #5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105469"/>
            <a:ext cx="11919045" cy="550004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3600" b="1" dirty="0"/>
              <a:t>What is the pH of a 0.25M NH</a:t>
            </a:r>
            <a:r>
              <a:rPr lang="en-US" sz="3600" b="1" baseline="-25000" dirty="0"/>
              <a:t>4</a:t>
            </a:r>
            <a:r>
              <a:rPr lang="en-US" sz="3600" b="1" dirty="0"/>
              <a:t>NO</a:t>
            </a:r>
            <a:r>
              <a:rPr lang="en-US" sz="3600" b="1" baseline="-25000" dirty="0"/>
              <a:t>3</a:t>
            </a:r>
            <a:r>
              <a:rPr lang="en-US" sz="3600" b="1" dirty="0"/>
              <a:t> salt solution?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>
              <a:sym typeface="Wingdings" panose="05000000000000000000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81908" y="2121978"/>
                <a:ext cx="5550569" cy="5609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3600" b="0" i="1" dirty="0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sz="3600" b="0" i="1" baseline="-25000" dirty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3600" b="0" i="1" dirty="0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sz="3600" b="0" i="1" baseline="30000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0" i="1" dirty="0" smtClean="0">
                          <a:latin typeface="Cambria Math" panose="02040503050406030204" pitchFamily="18" charset="0"/>
                        </a:rPr>
                        <m:t>]=1.18 </m:t>
                      </m:r>
                      <m:r>
                        <a:rPr lang="en-US" sz="36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3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</m:oMath>
                  </m:oMathPara>
                </a14:m>
                <a:endParaRPr lang="en-US" sz="5400" baseline="30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908" y="2121978"/>
                <a:ext cx="5550569" cy="560987"/>
              </a:xfrm>
              <a:prstGeom prst="rect">
                <a:avLst/>
              </a:prstGeom>
              <a:blipFill>
                <a:blip r:embed="rId2"/>
                <a:stretch>
                  <a:fillRect t="-2174" b="-1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2344452" y="5588539"/>
            <a:ext cx="71043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/>
              <a:t>Finally finished! </a:t>
            </a:r>
            <a:endParaRPr lang="en-US" sz="5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839334" y="3227447"/>
                <a:ext cx="5550569" cy="5603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 panose="02040503050406030204" pitchFamily="18" charset="0"/>
                        </a:rPr>
                        <m:t>𝑝𝐻</m:t>
                      </m:r>
                      <m:r>
                        <a:rPr lang="en-US" sz="3600" b="0" i="1" dirty="0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m:rPr>
                          <m:sty m:val="p"/>
                        </m:rPr>
                        <a:rPr lang="en-US" sz="3600" b="0" i="0" dirty="0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US" sz="3600" b="0" i="1" dirty="0" smtClean="0">
                          <a:latin typeface="Cambria Math" panose="02040503050406030204" pitchFamily="18" charset="0"/>
                        </a:rPr>
                        <m:t>⁡(1.18 </m:t>
                      </m:r>
                      <m:r>
                        <a:rPr lang="en-US" sz="36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3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  <m:r>
                        <a:rPr lang="en-US" sz="36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5400" baseline="30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9334" y="3227447"/>
                <a:ext cx="5550569" cy="5603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39333" y="4207514"/>
                <a:ext cx="5550569" cy="6615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dirty="0" smtClean="0">
                          <a:latin typeface="Cambria Math" panose="02040503050406030204" pitchFamily="18" charset="0"/>
                        </a:rPr>
                        <m:t>𝒑𝑯</m:t>
                      </m:r>
                      <m:r>
                        <a:rPr lang="en-US" sz="44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dirty="0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400" b="1" i="1" dirty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4400" b="1" i="1" dirty="0" smtClean="0">
                          <a:latin typeface="Cambria Math" panose="02040503050406030204" pitchFamily="18" charset="0"/>
                        </a:rPr>
                        <m:t>𝟗𝟑</m:t>
                      </m:r>
                    </m:oMath>
                  </m:oMathPara>
                </a14:m>
                <a:endParaRPr lang="en-US" sz="6600" b="1" baseline="30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9333" y="4207514"/>
                <a:ext cx="5550569" cy="6615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0171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YouTube Link to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hlinkClick r:id="rId2"/>
              </a:rPr>
              <a:t>https://youtu.be/c2d1J0GjwTo</a:t>
            </a:r>
            <a:r>
              <a:rPr lang="en-US" sz="3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49265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1008" y="313898"/>
            <a:ext cx="8610600" cy="1293028"/>
          </a:xfrm>
        </p:spPr>
        <p:txBody>
          <a:bodyPr/>
          <a:lstStyle/>
          <a:p>
            <a:r>
              <a:rPr lang="en-US" b="1" u="sng" dirty="0"/>
              <a:t>How do salts behave</a:t>
            </a:r>
            <a:br>
              <a:rPr lang="en-US" b="1" u="sng" dirty="0"/>
            </a:br>
            <a:r>
              <a:rPr lang="en-US" b="1" u="sng" dirty="0"/>
              <a:t>when you put them in water?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37982"/>
            <a:ext cx="11201400" cy="4280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They dissociate – the ions separate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err="1"/>
              <a:t>NaCl</a:t>
            </a:r>
            <a:r>
              <a:rPr lang="en-US" sz="3600" dirty="0"/>
              <a:t> </a:t>
            </a:r>
            <a:r>
              <a:rPr lang="en-US" sz="3600" dirty="0">
                <a:sym typeface="Wingdings" panose="05000000000000000000" pitchFamily="2" charset="2"/>
              </a:rPr>
              <a:t> Na</a:t>
            </a:r>
            <a:r>
              <a:rPr lang="en-US" sz="3600" baseline="30000" dirty="0">
                <a:sym typeface="Wingdings" panose="05000000000000000000" pitchFamily="2" charset="2"/>
              </a:rPr>
              <a:t>+</a:t>
            </a:r>
            <a:r>
              <a:rPr lang="en-US" sz="3600" dirty="0">
                <a:sym typeface="Wingdings" panose="05000000000000000000" pitchFamily="2" charset="2"/>
              </a:rPr>
              <a:t> + Cl</a:t>
            </a:r>
            <a:r>
              <a:rPr lang="en-US" sz="3600" baseline="30000" dirty="0">
                <a:sym typeface="Wingdings" panose="05000000000000000000" pitchFamily="2" charset="2"/>
              </a:rPr>
              <a:t>-</a:t>
            </a:r>
            <a:r>
              <a:rPr lang="en-US" sz="3600" dirty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en-US" sz="3600" dirty="0"/>
              <a:t>NH</a:t>
            </a:r>
            <a:r>
              <a:rPr lang="en-US" sz="3600" baseline="-25000" dirty="0"/>
              <a:t>4</a:t>
            </a:r>
            <a:r>
              <a:rPr lang="en-US" sz="3600" dirty="0"/>
              <a:t>Cl </a:t>
            </a:r>
            <a:r>
              <a:rPr lang="en-US" sz="3600" dirty="0">
                <a:sym typeface="Wingdings" panose="05000000000000000000" pitchFamily="2" charset="2"/>
              </a:rPr>
              <a:t> NH</a:t>
            </a:r>
            <a:r>
              <a:rPr lang="en-US" sz="3600" baseline="-25000" dirty="0">
                <a:sym typeface="Wingdings" panose="05000000000000000000" pitchFamily="2" charset="2"/>
              </a:rPr>
              <a:t>4</a:t>
            </a:r>
            <a:r>
              <a:rPr lang="en-US" sz="3600" baseline="30000" dirty="0">
                <a:sym typeface="Wingdings" panose="05000000000000000000" pitchFamily="2" charset="2"/>
              </a:rPr>
              <a:t>+</a:t>
            </a:r>
            <a:r>
              <a:rPr lang="en-US" sz="3600" dirty="0">
                <a:sym typeface="Wingdings" panose="05000000000000000000" pitchFamily="2" charset="2"/>
              </a:rPr>
              <a:t> + Cl</a:t>
            </a:r>
            <a:r>
              <a:rPr lang="en-US" sz="3600" baseline="30000" dirty="0">
                <a:sym typeface="Wingdings" panose="05000000000000000000" pitchFamily="2" charset="2"/>
              </a:rPr>
              <a:t>-</a:t>
            </a:r>
            <a:endParaRPr lang="en-US" sz="3600" b="1" baseline="30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541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1008" y="313898"/>
            <a:ext cx="8610600" cy="1293028"/>
          </a:xfrm>
        </p:spPr>
        <p:txBody>
          <a:bodyPr/>
          <a:lstStyle/>
          <a:p>
            <a:r>
              <a:rPr lang="en-US" b="1" u="sng" dirty="0"/>
              <a:t>How do the ions behave</a:t>
            </a:r>
            <a:br>
              <a:rPr lang="en-US" b="1" u="sng" dirty="0"/>
            </a:br>
            <a:r>
              <a:rPr lang="en-US" b="1" u="sng" dirty="0"/>
              <a:t>once they have dissociated?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37982"/>
            <a:ext cx="11201400" cy="4280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The ions can sometimes “hydrolyze” </a:t>
            </a:r>
          </a:p>
          <a:p>
            <a:pPr marL="0" indent="0">
              <a:buNone/>
            </a:pPr>
            <a:r>
              <a:rPr lang="en-US" sz="3600" dirty="0"/>
              <a:t>Meaning they can react with the water. </a:t>
            </a:r>
          </a:p>
          <a:p>
            <a:pPr marL="0" indent="0" algn="ctr">
              <a:buNone/>
            </a:pPr>
            <a:r>
              <a:rPr lang="en-US" sz="3600" b="1" dirty="0"/>
              <a:t>NH</a:t>
            </a:r>
            <a:r>
              <a:rPr lang="en-US" sz="3600" b="1" baseline="-25000" dirty="0"/>
              <a:t>4</a:t>
            </a:r>
            <a:r>
              <a:rPr lang="en-US" sz="3600" b="1" baseline="30000" dirty="0"/>
              <a:t>+</a:t>
            </a:r>
            <a:r>
              <a:rPr lang="en-US" sz="3600" b="1" dirty="0"/>
              <a:t> + H</a:t>
            </a:r>
            <a:r>
              <a:rPr lang="en-US" sz="3600" b="1" baseline="-25000" dirty="0"/>
              <a:t>2</a:t>
            </a:r>
            <a:r>
              <a:rPr lang="en-US" sz="3600" b="1" dirty="0"/>
              <a:t>O </a:t>
            </a:r>
            <a:r>
              <a:rPr lang="en-US" sz="3600" b="1" dirty="0">
                <a:sym typeface="Wingdings" panose="05000000000000000000" pitchFamily="2" charset="2"/>
              </a:rPr>
              <a:t> NH</a:t>
            </a:r>
            <a:r>
              <a:rPr lang="en-US" sz="3600" b="1" baseline="-25000" dirty="0">
                <a:sym typeface="Wingdings" panose="05000000000000000000" pitchFamily="2" charset="2"/>
              </a:rPr>
              <a:t>3</a:t>
            </a:r>
            <a:r>
              <a:rPr lang="en-US" sz="3600" b="1" dirty="0">
                <a:sym typeface="Wingdings" panose="05000000000000000000" pitchFamily="2" charset="2"/>
              </a:rPr>
              <a:t> + H</a:t>
            </a:r>
            <a:r>
              <a:rPr lang="en-US" sz="3600" b="1" baseline="-25000" dirty="0">
                <a:sym typeface="Wingdings" panose="05000000000000000000" pitchFamily="2" charset="2"/>
              </a:rPr>
              <a:t>3</a:t>
            </a:r>
            <a:r>
              <a:rPr lang="en-US" sz="3600" b="1" dirty="0">
                <a:sym typeface="Wingdings" panose="05000000000000000000" pitchFamily="2" charset="2"/>
              </a:rPr>
              <a:t>O</a:t>
            </a:r>
            <a:r>
              <a:rPr lang="en-US" sz="3600" b="1" baseline="30000" dirty="0">
                <a:sym typeface="Wingdings" panose="05000000000000000000" pitchFamily="2" charset="2"/>
              </a:rPr>
              <a:t>+</a:t>
            </a:r>
            <a:endParaRPr lang="en-US" sz="3600" b="1" baseline="300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The ion has to be “strong” enough for this to happen </a:t>
            </a:r>
            <a:r>
              <a:rPr lang="en-US" sz="2800" i="1" dirty="0"/>
              <a:t>(we will explain which ions are strong in a minute!)</a:t>
            </a:r>
          </a:p>
        </p:txBody>
      </p:sp>
    </p:spTree>
    <p:extLst>
      <p:ext uri="{BB962C8B-B14F-4D97-AF65-F5344CB8AC3E}">
        <p14:creationId xmlns:p14="http://schemas.microsoft.com/office/powerpoint/2010/main" val="1493692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1008" y="313898"/>
            <a:ext cx="8610600" cy="1293028"/>
          </a:xfrm>
        </p:spPr>
        <p:txBody>
          <a:bodyPr/>
          <a:lstStyle/>
          <a:p>
            <a:r>
              <a:rPr lang="en-US" b="1" u="sng" dirty="0"/>
              <a:t>What is the result of </a:t>
            </a:r>
            <a:br>
              <a:rPr lang="en-US" b="1" u="sng" dirty="0"/>
            </a:br>
            <a:r>
              <a:rPr lang="en-US" b="1" u="sng" dirty="0"/>
              <a:t>This (potential) hydrolysis?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606926"/>
            <a:ext cx="12192000" cy="49938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Once the ion hydrolyzes with the water it can make the salt solution acidic, basic, or neutral</a:t>
            </a:r>
          </a:p>
          <a:p>
            <a:pPr marL="0" indent="0">
              <a:buNone/>
            </a:pPr>
            <a:br>
              <a:rPr lang="en-US" sz="3600" b="1" dirty="0"/>
            </a:br>
            <a:r>
              <a:rPr lang="en-US" sz="3600" b="1" dirty="0"/>
              <a:t>NH</a:t>
            </a:r>
            <a:r>
              <a:rPr lang="en-US" sz="3600" b="1" baseline="-25000" dirty="0"/>
              <a:t>4</a:t>
            </a:r>
            <a:r>
              <a:rPr lang="en-US" sz="3600" b="1" baseline="30000" dirty="0"/>
              <a:t>+</a:t>
            </a:r>
            <a:r>
              <a:rPr lang="en-US" sz="3600" b="1" dirty="0"/>
              <a:t> + H</a:t>
            </a:r>
            <a:r>
              <a:rPr lang="en-US" sz="3600" b="1" baseline="-25000" dirty="0"/>
              <a:t>2</a:t>
            </a:r>
            <a:r>
              <a:rPr lang="en-US" sz="3600" b="1" dirty="0"/>
              <a:t>O </a:t>
            </a:r>
            <a:r>
              <a:rPr lang="en-US" sz="3600" b="1" dirty="0">
                <a:sym typeface="Wingdings" panose="05000000000000000000" pitchFamily="2" charset="2"/>
              </a:rPr>
              <a:t> NH</a:t>
            </a:r>
            <a:r>
              <a:rPr lang="en-US" sz="3600" b="1" baseline="-25000" dirty="0">
                <a:sym typeface="Wingdings" panose="05000000000000000000" pitchFamily="2" charset="2"/>
              </a:rPr>
              <a:t>3</a:t>
            </a:r>
            <a:r>
              <a:rPr lang="en-US" sz="3600" b="1" dirty="0">
                <a:sym typeface="Wingdings" panose="05000000000000000000" pitchFamily="2" charset="2"/>
              </a:rPr>
              <a:t> + </a:t>
            </a:r>
            <a:r>
              <a:rPr lang="en-US" sz="3600" b="1" dirty="0">
                <a:solidFill>
                  <a:srgbClr val="FF0000"/>
                </a:solidFill>
                <a:sym typeface="Wingdings" panose="05000000000000000000" pitchFamily="2" charset="2"/>
              </a:rPr>
              <a:t>H</a:t>
            </a:r>
            <a:r>
              <a:rPr lang="en-US" sz="3600" b="1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  <a:r>
              <a:rPr lang="en-US" sz="3600" b="1" dirty="0">
                <a:solidFill>
                  <a:srgbClr val="FF0000"/>
                </a:solidFill>
                <a:sym typeface="Wingdings" panose="05000000000000000000" pitchFamily="2" charset="2"/>
              </a:rPr>
              <a:t>O</a:t>
            </a:r>
            <a:r>
              <a:rPr lang="en-US" sz="3600" b="1" baseline="30000" dirty="0">
                <a:solidFill>
                  <a:srgbClr val="FF0000"/>
                </a:solidFill>
                <a:sym typeface="Wingdings" panose="05000000000000000000" pitchFamily="2" charset="2"/>
              </a:rPr>
              <a:t>+              </a:t>
            </a:r>
            <a:r>
              <a:rPr lang="en-US" sz="3600" b="1" dirty="0">
                <a:solidFill>
                  <a:srgbClr val="FF0000"/>
                </a:solidFill>
                <a:sym typeface="Wingdings" panose="05000000000000000000" pitchFamily="2" charset="2"/>
              </a:rPr>
              <a:t>solution is ACIDIC</a:t>
            </a:r>
          </a:p>
          <a:p>
            <a:pPr marL="0" indent="0">
              <a:buNone/>
            </a:pPr>
            <a:r>
              <a:rPr lang="en-US" sz="3600" b="1" dirty="0">
                <a:sym typeface="Wingdings" panose="05000000000000000000" pitchFamily="2" charset="2"/>
              </a:rPr>
              <a:t>CO</a:t>
            </a:r>
            <a:r>
              <a:rPr lang="en-US" sz="3600" b="1" baseline="-25000" dirty="0">
                <a:sym typeface="Wingdings" panose="05000000000000000000" pitchFamily="2" charset="2"/>
              </a:rPr>
              <a:t>3</a:t>
            </a:r>
            <a:r>
              <a:rPr lang="en-US" sz="3600" b="1" baseline="30000" dirty="0">
                <a:sym typeface="Wingdings" panose="05000000000000000000" pitchFamily="2" charset="2"/>
              </a:rPr>
              <a:t>2-</a:t>
            </a:r>
            <a:r>
              <a:rPr lang="en-US" sz="3600" b="1" dirty="0">
                <a:sym typeface="Wingdings" panose="05000000000000000000" pitchFamily="2" charset="2"/>
              </a:rPr>
              <a:t> + H</a:t>
            </a:r>
            <a:r>
              <a:rPr lang="en-US" sz="3600" b="1" baseline="-25000" dirty="0">
                <a:sym typeface="Wingdings" panose="05000000000000000000" pitchFamily="2" charset="2"/>
              </a:rPr>
              <a:t>2</a:t>
            </a:r>
            <a:r>
              <a:rPr lang="en-US" sz="3600" b="1" dirty="0">
                <a:sym typeface="Wingdings" panose="05000000000000000000" pitchFamily="2" charset="2"/>
              </a:rPr>
              <a:t>O  HCO</a:t>
            </a:r>
            <a:r>
              <a:rPr lang="en-US" sz="3600" b="1" baseline="-25000" dirty="0">
                <a:sym typeface="Wingdings" panose="05000000000000000000" pitchFamily="2" charset="2"/>
              </a:rPr>
              <a:t>3</a:t>
            </a:r>
            <a:r>
              <a:rPr lang="en-US" sz="3600" b="1" baseline="30000" dirty="0">
                <a:sym typeface="Wingdings" panose="05000000000000000000" pitchFamily="2" charset="2"/>
              </a:rPr>
              <a:t>-</a:t>
            </a:r>
            <a:r>
              <a:rPr lang="en-US" sz="3600" b="1" dirty="0">
                <a:sym typeface="Wingdings" panose="05000000000000000000" pitchFamily="2" charset="2"/>
              </a:rPr>
              <a:t> + </a:t>
            </a:r>
            <a:r>
              <a:rPr lang="en-US" sz="3600" b="1" dirty="0">
                <a:solidFill>
                  <a:schemeClr val="accent5"/>
                </a:solidFill>
                <a:sym typeface="Wingdings" panose="05000000000000000000" pitchFamily="2" charset="2"/>
              </a:rPr>
              <a:t>OH</a:t>
            </a:r>
            <a:r>
              <a:rPr lang="en-US" sz="3600" b="1" baseline="30000" dirty="0">
                <a:solidFill>
                  <a:schemeClr val="accent5"/>
                </a:solidFill>
                <a:sym typeface="Wingdings" panose="05000000000000000000" pitchFamily="2" charset="2"/>
              </a:rPr>
              <a:t>-        </a:t>
            </a:r>
            <a:r>
              <a:rPr lang="en-US" sz="3600" b="1" dirty="0">
                <a:solidFill>
                  <a:schemeClr val="accent5"/>
                </a:solidFill>
                <a:sym typeface="Wingdings" panose="05000000000000000000" pitchFamily="2" charset="2"/>
              </a:rPr>
              <a:t>solution is BASIC</a:t>
            </a:r>
            <a:endParaRPr lang="en-US" sz="3600" b="1" baseline="30000" dirty="0">
              <a:solidFill>
                <a:schemeClr val="accent5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3600" b="1" dirty="0"/>
              <a:t>Cl</a:t>
            </a:r>
            <a:r>
              <a:rPr lang="en-US" sz="3600" b="1" baseline="30000" dirty="0"/>
              <a:t>-</a:t>
            </a:r>
            <a:r>
              <a:rPr lang="en-US" sz="3600" b="1" dirty="0"/>
              <a:t> + H</a:t>
            </a:r>
            <a:r>
              <a:rPr lang="en-US" sz="3600" b="1" baseline="-25000" dirty="0"/>
              <a:t>2</a:t>
            </a:r>
            <a:r>
              <a:rPr lang="en-US" sz="3600" b="1" dirty="0"/>
              <a:t>O </a:t>
            </a:r>
            <a:r>
              <a:rPr lang="en-US" sz="3600" b="1" dirty="0">
                <a:sym typeface="Wingdings" panose="05000000000000000000" pitchFamily="2" charset="2"/>
              </a:rPr>
              <a:t> Cl</a:t>
            </a:r>
            <a:r>
              <a:rPr lang="en-US" sz="3600" b="1" baseline="30000" dirty="0">
                <a:sym typeface="Wingdings" panose="05000000000000000000" pitchFamily="2" charset="2"/>
              </a:rPr>
              <a:t>-</a:t>
            </a:r>
            <a:r>
              <a:rPr lang="en-US" sz="3600" b="1" dirty="0">
                <a:sym typeface="Wingdings" panose="05000000000000000000" pitchFamily="2" charset="2"/>
              </a:rPr>
              <a:t> + H</a:t>
            </a:r>
            <a:r>
              <a:rPr lang="en-US" sz="3600" b="1" baseline="-25000" dirty="0">
                <a:sym typeface="Wingdings" panose="05000000000000000000" pitchFamily="2" charset="2"/>
              </a:rPr>
              <a:t>2</a:t>
            </a:r>
            <a:r>
              <a:rPr lang="en-US" sz="3600" b="1" dirty="0">
                <a:sym typeface="Wingdings" panose="05000000000000000000" pitchFamily="2" charset="2"/>
              </a:rPr>
              <a:t>O                </a:t>
            </a:r>
            <a:r>
              <a:rPr lang="en-US" sz="3600" b="1" dirty="0">
                <a:solidFill>
                  <a:srgbClr val="00B050"/>
                </a:solidFill>
                <a:sym typeface="Wingdings" panose="05000000000000000000" pitchFamily="2" charset="2"/>
              </a:rPr>
              <a:t>Cl- is not strong enough 					  		   to hydrolyze so solution </a:t>
            </a:r>
            <a:br>
              <a:rPr lang="en-US" sz="3600" b="1" dirty="0">
                <a:solidFill>
                  <a:srgbClr val="00B050"/>
                </a:solidFill>
                <a:sym typeface="Wingdings" panose="05000000000000000000" pitchFamily="2" charset="2"/>
              </a:rPr>
            </a:br>
            <a:r>
              <a:rPr lang="en-US" sz="3600" b="1" dirty="0">
                <a:solidFill>
                  <a:srgbClr val="00B050"/>
                </a:solidFill>
                <a:sym typeface="Wingdings" panose="05000000000000000000" pitchFamily="2" charset="2"/>
              </a:rPr>
              <a:t>							   is NEUTRAL</a:t>
            </a:r>
            <a:endParaRPr lang="en-US" sz="36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5402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1008" y="313898"/>
            <a:ext cx="8610600" cy="1293028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How do you know if it is </a:t>
            </a:r>
            <a:br>
              <a:rPr lang="en-US" b="1" u="sng" dirty="0"/>
            </a:br>
            <a:r>
              <a:rPr lang="en-US" b="1" u="sng" dirty="0"/>
              <a:t>“strong” enough to hydrolyze?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37982"/>
            <a:ext cx="11201400" cy="4280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Have to think about the properties of the acids/bases that the ion came from</a:t>
            </a:r>
          </a:p>
          <a:p>
            <a:pPr marL="0" indent="0">
              <a:buNone/>
            </a:pPr>
            <a:endParaRPr lang="en-US" sz="3600" i="1" dirty="0"/>
          </a:p>
          <a:p>
            <a:pPr marL="0" indent="0">
              <a:buNone/>
            </a:pPr>
            <a:endParaRPr lang="en-US" sz="3600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789430"/>
              </p:ext>
            </p:extLst>
          </p:nvPr>
        </p:nvGraphicFramePr>
        <p:xfrm>
          <a:off x="685800" y="3379303"/>
          <a:ext cx="8774028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6919">
                  <a:extLst>
                    <a:ext uri="{9D8B030D-6E8A-4147-A177-3AD203B41FA5}">
                      <a16:colId xmlns:a16="http://schemas.microsoft.com/office/drawing/2014/main" val="628129248"/>
                    </a:ext>
                  </a:extLst>
                </a:gridCol>
                <a:gridCol w="4544705">
                  <a:extLst>
                    <a:ext uri="{9D8B030D-6E8A-4147-A177-3AD203B41FA5}">
                      <a16:colId xmlns:a16="http://schemas.microsoft.com/office/drawing/2014/main" val="2732640736"/>
                    </a:ext>
                  </a:extLst>
                </a:gridCol>
                <a:gridCol w="2112404">
                  <a:extLst>
                    <a:ext uri="{9D8B030D-6E8A-4147-A177-3AD203B41FA5}">
                      <a16:colId xmlns:a16="http://schemas.microsoft.com/office/drawing/2014/main" val="20281194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Turns into a…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Hydrolyzes?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402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336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522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237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94929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3847501"/>
            <a:ext cx="2021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Strong Acid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799" y="4294935"/>
            <a:ext cx="2021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Weak Acid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798" y="4745280"/>
            <a:ext cx="2021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Strong Base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797" y="5181394"/>
            <a:ext cx="2021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Weak Base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85598" y="3833270"/>
            <a:ext cx="3974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Weak</a:t>
            </a:r>
            <a:r>
              <a:rPr lang="en-US" sz="2400" u="sng" dirty="0"/>
              <a:t>er</a:t>
            </a:r>
            <a:r>
              <a:rPr lang="en-US" sz="2400" dirty="0"/>
              <a:t> conjugate </a:t>
            </a:r>
            <a:r>
              <a:rPr lang="en-US" sz="2400" b="1" dirty="0"/>
              <a:t>base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85598" y="4309166"/>
            <a:ext cx="3974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Strong</a:t>
            </a:r>
            <a:r>
              <a:rPr lang="en-US" sz="2400" u="sng" dirty="0"/>
              <a:t>er</a:t>
            </a:r>
            <a:r>
              <a:rPr lang="en-US" sz="2400" dirty="0"/>
              <a:t> conjugate </a:t>
            </a:r>
            <a:r>
              <a:rPr lang="en-US" sz="2400" b="1" dirty="0"/>
              <a:t>base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201948" y="4745280"/>
            <a:ext cx="3741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Weak</a:t>
            </a:r>
            <a:r>
              <a:rPr lang="en-US" sz="2400" u="sng" dirty="0"/>
              <a:t>er</a:t>
            </a:r>
            <a:r>
              <a:rPr lang="en-US" sz="2400" dirty="0"/>
              <a:t> conjugate </a:t>
            </a:r>
            <a:r>
              <a:rPr lang="en-US" sz="2400" b="1" dirty="0"/>
              <a:t>acid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161873" y="5181394"/>
            <a:ext cx="38218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Strong</a:t>
            </a:r>
            <a:r>
              <a:rPr lang="en-US" sz="2400" u="sng" dirty="0"/>
              <a:t>er</a:t>
            </a:r>
            <a:r>
              <a:rPr lang="en-US" sz="2400" dirty="0"/>
              <a:t> conjugate </a:t>
            </a:r>
            <a:r>
              <a:rPr lang="en-US" sz="2400" b="1" dirty="0"/>
              <a:t>acid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098930" y="3847501"/>
            <a:ext cx="6094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098930" y="4770831"/>
            <a:ext cx="6094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050038" y="4291470"/>
            <a:ext cx="7072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Yes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050038" y="5212486"/>
            <a:ext cx="7072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3123965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8" grpId="0"/>
      <p:bldP spid="19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1008" y="313898"/>
            <a:ext cx="8610600" cy="1293028"/>
          </a:xfrm>
        </p:spPr>
        <p:txBody>
          <a:bodyPr>
            <a:normAutofit/>
          </a:bodyPr>
          <a:lstStyle/>
          <a:p>
            <a:r>
              <a:rPr lang="en-US" b="1" u="sng" dirty="0"/>
              <a:t>Why does strong turn </a:t>
            </a:r>
            <a:br>
              <a:rPr lang="en-US" b="1" u="sng" dirty="0"/>
            </a:br>
            <a:r>
              <a:rPr lang="en-US" b="1" u="sng" dirty="0"/>
              <a:t>into weak and vice versa?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937982"/>
            <a:ext cx="11614245" cy="46675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Think about where equilibrium lies for the original acid/base…</a:t>
            </a:r>
          </a:p>
          <a:p>
            <a:pPr marL="0" indent="0" algn="ctr">
              <a:buNone/>
            </a:pPr>
            <a:r>
              <a:rPr lang="en-US" sz="3600" dirty="0" err="1"/>
              <a:t>HCl</a:t>
            </a:r>
            <a:r>
              <a:rPr lang="en-US" sz="3600" dirty="0"/>
              <a:t> 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↔</a:t>
            </a:r>
            <a:r>
              <a:rPr lang="en-US" sz="3600" dirty="0">
                <a:sym typeface="Wingdings" panose="05000000000000000000" pitchFamily="2" charset="2"/>
              </a:rPr>
              <a:t> H</a:t>
            </a:r>
            <a:r>
              <a:rPr lang="en-US" sz="3600" baseline="30000" dirty="0">
                <a:sym typeface="Wingdings" panose="05000000000000000000" pitchFamily="2" charset="2"/>
              </a:rPr>
              <a:t>+</a:t>
            </a:r>
            <a:r>
              <a:rPr lang="en-US" sz="3600" dirty="0">
                <a:sym typeface="Wingdings" panose="05000000000000000000" pitchFamily="2" charset="2"/>
              </a:rPr>
              <a:t> + Cl</a:t>
            </a:r>
            <a:r>
              <a:rPr lang="en-US" sz="3600" baseline="30000" dirty="0">
                <a:sym typeface="Wingdings" panose="05000000000000000000" pitchFamily="2" charset="2"/>
              </a:rPr>
              <a:t>-</a:t>
            </a:r>
            <a:r>
              <a:rPr lang="en-US" sz="3600" dirty="0">
                <a:sym typeface="Wingdings" panose="05000000000000000000" pitchFamily="2" charset="2"/>
              </a:rPr>
              <a:t>     </a:t>
            </a:r>
          </a:p>
          <a:p>
            <a:r>
              <a:rPr lang="en-US" sz="3200" dirty="0">
                <a:sym typeface="Wingdings" panose="05000000000000000000" pitchFamily="2" charset="2"/>
              </a:rPr>
              <a:t>Strong acid, most dissociates so eq. lies to the right.</a:t>
            </a:r>
          </a:p>
          <a:p>
            <a:r>
              <a:rPr lang="en-US" sz="3200" dirty="0">
                <a:sym typeface="Wingdings" panose="05000000000000000000" pitchFamily="2" charset="2"/>
              </a:rPr>
              <a:t>It “wants” to be broken into its ions. </a:t>
            </a:r>
          </a:p>
          <a:p>
            <a:r>
              <a:rPr lang="en-US" sz="3200" dirty="0">
                <a:sym typeface="Wingdings" panose="05000000000000000000" pitchFamily="2" charset="2"/>
              </a:rPr>
              <a:t>So if it wants to be broken into H</a:t>
            </a:r>
            <a:r>
              <a:rPr lang="en-US" sz="3200" baseline="30000" dirty="0">
                <a:sym typeface="Wingdings" panose="05000000000000000000" pitchFamily="2" charset="2"/>
              </a:rPr>
              <a:t>+</a:t>
            </a:r>
            <a:r>
              <a:rPr lang="en-US" sz="3200" dirty="0">
                <a:sym typeface="Wingdings" panose="05000000000000000000" pitchFamily="2" charset="2"/>
              </a:rPr>
              <a:t> and Cl</a:t>
            </a:r>
            <a:r>
              <a:rPr lang="en-US" sz="3200" baseline="30000" dirty="0">
                <a:sym typeface="Wingdings" panose="05000000000000000000" pitchFamily="2" charset="2"/>
              </a:rPr>
              <a:t>-</a:t>
            </a:r>
            <a:r>
              <a:rPr lang="en-US" sz="3200" dirty="0">
                <a:sym typeface="Wingdings" panose="05000000000000000000" pitchFamily="2" charset="2"/>
              </a:rPr>
              <a:t> …</a:t>
            </a:r>
          </a:p>
          <a:p>
            <a:pPr lvl="1"/>
            <a:r>
              <a:rPr lang="en-US" sz="3000" dirty="0">
                <a:sym typeface="Wingdings" panose="05000000000000000000" pitchFamily="2" charset="2"/>
              </a:rPr>
              <a:t>Is the Cl</a:t>
            </a:r>
            <a:r>
              <a:rPr lang="en-US" sz="3000" baseline="30000" dirty="0">
                <a:sym typeface="Wingdings" panose="05000000000000000000" pitchFamily="2" charset="2"/>
              </a:rPr>
              <a:t>-</a:t>
            </a:r>
            <a:r>
              <a:rPr lang="en-US" sz="3000" dirty="0">
                <a:sym typeface="Wingdings" panose="05000000000000000000" pitchFamily="2" charset="2"/>
              </a:rPr>
              <a:t> going to be able to go around taking H</a:t>
            </a:r>
            <a:r>
              <a:rPr lang="en-US" sz="3000" baseline="30000" dirty="0">
                <a:sym typeface="Wingdings" panose="05000000000000000000" pitchFamily="2" charset="2"/>
              </a:rPr>
              <a:t>+</a:t>
            </a:r>
            <a:r>
              <a:rPr lang="en-US" sz="3000" dirty="0">
                <a:sym typeface="Wingdings" panose="05000000000000000000" pitchFamily="2" charset="2"/>
              </a:rPr>
              <a:t> off water to form </a:t>
            </a:r>
            <a:r>
              <a:rPr lang="en-US" sz="3000" dirty="0" err="1">
                <a:sym typeface="Wingdings" panose="05000000000000000000" pitchFamily="2" charset="2"/>
              </a:rPr>
              <a:t>HCl</a:t>
            </a:r>
            <a:r>
              <a:rPr lang="en-US" sz="3000" dirty="0">
                <a:sym typeface="Wingdings" panose="05000000000000000000" pitchFamily="2" charset="2"/>
              </a:rPr>
              <a:t>??? </a:t>
            </a:r>
          </a:p>
          <a:p>
            <a:pPr marL="914400" lvl="2" indent="0">
              <a:buNone/>
            </a:pPr>
            <a:r>
              <a:rPr lang="en-US" sz="4000" b="1" dirty="0">
                <a:sym typeface="Wingdings" panose="05000000000000000000" pitchFamily="2" charset="2"/>
              </a:rPr>
              <a:t>         No! </a:t>
            </a:r>
            <a:endParaRPr lang="en-US" sz="4000" b="1" dirty="0"/>
          </a:p>
          <a:p>
            <a:pPr marL="0" indent="0">
              <a:buNone/>
            </a:pPr>
            <a:endParaRPr lang="en-US" sz="3600" i="1" dirty="0"/>
          </a:p>
          <a:p>
            <a:pPr marL="0" indent="0">
              <a:buNone/>
            </a:pP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144404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1008" y="313898"/>
            <a:ext cx="8610600" cy="1293028"/>
          </a:xfrm>
        </p:spPr>
        <p:txBody>
          <a:bodyPr>
            <a:normAutofit/>
          </a:bodyPr>
          <a:lstStyle/>
          <a:p>
            <a:r>
              <a:rPr lang="en-US" b="1" u="sng" dirty="0"/>
              <a:t>Steps to predict </a:t>
            </a:r>
            <a:br>
              <a:rPr lang="en-US" b="1" u="sng" dirty="0"/>
            </a:br>
            <a:r>
              <a:rPr lang="en-US" b="1" u="sng" cap="none" dirty="0" err="1"/>
              <a:t>p</a:t>
            </a:r>
            <a:r>
              <a:rPr lang="en-US" b="1" u="sng" dirty="0" err="1"/>
              <a:t>h</a:t>
            </a:r>
            <a:r>
              <a:rPr lang="en-US" b="1" u="sng" dirty="0"/>
              <a:t> OF A SALT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992572"/>
            <a:ext cx="11614245" cy="461294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 </a:t>
            </a:r>
            <a:r>
              <a:rPr lang="en-US" sz="3200" dirty="0"/>
              <a:t>Identify acid or base that the salt ions came from</a:t>
            </a:r>
            <a:endParaRPr lang="en-US" sz="4000" b="1" dirty="0"/>
          </a:p>
          <a:p>
            <a:pPr marL="0" indent="0">
              <a:buNone/>
            </a:pPr>
            <a:endParaRPr lang="en-US" sz="3600" i="1" dirty="0"/>
          </a:p>
          <a:p>
            <a:pPr marL="0" indent="0">
              <a:buNone/>
            </a:pP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3784476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9193</TotalTime>
  <Words>2234</Words>
  <Application>Microsoft Office PowerPoint</Application>
  <PresentationFormat>Widescreen</PresentationFormat>
  <Paragraphs>399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Cambria Math</vt:lpstr>
      <vt:lpstr>Century Gothic</vt:lpstr>
      <vt:lpstr>Wingdings</vt:lpstr>
      <vt:lpstr>Vapor Trail</vt:lpstr>
      <vt:lpstr>N49 - sALTS</vt:lpstr>
      <vt:lpstr>N49 - sALTS</vt:lpstr>
      <vt:lpstr>What is a salt?</vt:lpstr>
      <vt:lpstr>How do salts behave when you put them in water?</vt:lpstr>
      <vt:lpstr>How do the ions behave once they have dissociated?</vt:lpstr>
      <vt:lpstr>What is the result of  This (potential) hydrolysis?</vt:lpstr>
      <vt:lpstr>How do you know if it is  “strong” enough to hydrolyze?</vt:lpstr>
      <vt:lpstr>Why does strong turn  into weak and vice versa?</vt:lpstr>
      <vt:lpstr>Steps to predict  ph OF A SALT SOLUTION</vt:lpstr>
      <vt:lpstr>Steps to predict  ph OF A SALT SOLUTION</vt:lpstr>
      <vt:lpstr>Steps to predict  ph OF A SALT SOLUTION</vt:lpstr>
      <vt:lpstr>Steps to predict  ph OF A SALT SOLUTION</vt:lpstr>
      <vt:lpstr>Steps to predict  ph OF A SALT SOLUTION</vt:lpstr>
      <vt:lpstr>Finding KA(ION) AND Kb(ion)</vt:lpstr>
      <vt:lpstr>Practice problem #1 </vt:lpstr>
      <vt:lpstr>Practice problem #1</vt:lpstr>
      <vt:lpstr>Practice problem #2 </vt:lpstr>
      <vt:lpstr>Practice problem #2 </vt:lpstr>
      <vt:lpstr>Practice problem #3 </vt:lpstr>
      <vt:lpstr>Practice problem #3 </vt:lpstr>
      <vt:lpstr>Practice problem #4 </vt:lpstr>
      <vt:lpstr>Practice problem #4 Is NH4CN an acidic, basic, or neutral salt?  </vt:lpstr>
      <vt:lpstr>Calculating the actual  pH of salts</vt:lpstr>
      <vt:lpstr>What if you want  the actual pH value?</vt:lpstr>
      <vt:lpstr>Practice problem #5 </vt:lpstr>
      <vt:lpstr>Practice problem #5 </vt:lpstr>
      <vt:lpstr>Practice problem #5 </vt:lpstr>
      <vt:lpstr>Practice problem #5 </vt:lpstr>
      <vt:lpstr>Practice problem #5 </vt:lpstr>
      <vt:lpstr>Practice problem #5 </vt:lpstr>
      <vt:lpstr>YouTube Link to Presentation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N49 - sALTS</dc:title>
  <dc:creator>Farmer, Stephanie [DH]</dc:creator>
  <cp:lastModifiedBy>Farmer, Stephanie [DH]</cp:lastModifiedBy>
  <cp:revision>51</cp:revision>
  <dcterms:created xsi:type="dcterms:W3CDTF">2019-05-04T23:58:21Z</dcterms:created>
  <dcterms:modified xsi:type="dcterms:W3CDTF">2024-06-17T04:42:09Z</dcterms:modified>
</cp:coreProperties>
</file>