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56" r:id="rId3"/>
    <p:sldId id="260" r:id="rId4"/>
    <p:sldId id="261" r:id="rId5"/>
    <p:sldId id="262" r:id="rId6"/>
    <p:sldId id="259" r:id="rId7"/>
    <p:sldId id="290" r:id="rId8"/>
    <p:sldId id="257" r:id="rId9"/>
    <p:sldId id="258" r:id="rId10"/>
    <p:sldId id="292" r:id="rId11"/>
    <p:sldId id="285" r:id="rId12"/>
    <p:sldId id="284" r:id="rId13"/>
    <p:sldId id="283" r:id="rId14"/>
    <p:sldId id="280" r:id="rId15"/>
    <p:sldId id="286" r:id="rId16"/>
    <p:sldId id="268" r:id="rId17"/>
    <p:sldId id="269" r:id="rId18"/>
    <p:sldId id="266" r:id="rId19"/>
    <p:sldId id="289" r:id="rId20"/>
    <p:sldId id="264" r:id="rId21"/>
    <p:sldId id="265" r:id="rId22"/>
    <p:sldId id="274" r:id="rId23"/>
    <p:sldId id="279" r:id="rId24"/>
    <p:sldId id="267" r:id="rId25"/>
    <p:sldId id="275" r:id="rId26"/>
    <p:sldId id="276" r:id="rId27"/>
    <p:sldId id="291" r:id="rId28"/>
    <p:sldId id="272" r:id="rId29"/>
    <p:sldId id="277" r:id="rId30"/>
    <p:sldId id="278"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014"/>
    <a:srgbClr val="BD1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6owm822vyhI"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sFpFCPTDv2w" TargetMode="External"/><Relationship Id="rId7" Type="http://schemas.openxmlformats.org/officeDocument/2006/relationships/hyperlink" Target="https://youtu.be/l5fk7HPmo5g" TargetMode="External"/><Relationship Id="rId2" Type="http://schemas.openxmlformats.org/officeDocument/2006/relationships/hyperlink" Target="https://youtu.be/tIbD8MG1qMM" TargetMode="External"/><Relationship Id="rId1" Type="http://schemas.openxmlformats.org/officeDocument/2006/relationships/slideLayout" Target="../slideLayouts/slideLayout2.xml"/><Relationship Id="rId6" Type="http://schemas.openxmlformats.org/officeDocument/2006/relationships/hyperlink" Target="https://www.youtube.com/watch?v=YqfvRBJ-iPg" TargetMode="External"/><Relationship Id="rId5" Type="http://schemas.openxmlformats.org/officeDocument/2006/relationships/hyperlink" Target="https://youtu.be/qdmp4_Nwd-Q" TargetMode="External"/><Relationship Id="rId4" Type="http://schemas.openxmlformats.org/officeDocument/2006/relationships/hyperlink" Target="https://youtu.be/Lr1nLTCqZv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utu.be/6owm822vyh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1696" y="248187"/>
            <a:ext cx="8420668" cy="1646302"/>
          </a:xfrm>
        </p:spPr>
        <p:txBody>
          <a:bodyPr anchor="t"/>
          <a:lstStyle/>
          <a:p>
            <a:pPr algn="l"/>
            <a:r>
              <a:rPr lang="en-US" sz="7200" b="1" dirty="0">
                <a:latin typeface="Arial Rounded MT Bold" panose="020F0704030504030204" pitchFamily="34" charset="0"/>
              </a:rPr>
              <a:t>A little different than normal…</a:t>
            </a:r>
            <a:br>
              <a:rPr lang="en-US" sz="7200" b="1" dirty="0">
                <a:latin typeface="Arial Rounded MT Bold" panose="020F0704030504030204" pitchFamily="34" charset="0"/>
              </a:rPr>
            </a:br>
            <a:r>
              <a:rPr lang="en-US" sz="4800" dirty="0">
                <a:solidFill>
                  <a:srgbClr val="0070C0"/>
                </a:solidFill>
                <a:latin typeface="Arial Rounded MT Bold" panose="020F0704030504030204" pitchFamily="34" charset="0"/>
              </a:rPr>
              <a:t>We will do the first part of the lecture in our desks, and then the rest of this PowerPoint will be done as you do the lab activity. </a:t>
            </a:r>
            <a:endParaRPr lang="en-US" sz="72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3702840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i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7" y="1194771"/>
            <a:ext cx="9038918" cy="50149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11709"/>
            <a:ext cx="9425154" cy="1646302"/>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u="sng" dirty="0">
                <a:latin typeface="Arial Rounded MT Bold" panose="020F0704030504030204" pitchFamily="34" charset="0"/>
              </a:rPr>
              <a:t>Careful! Don’t go too fast!</a:t>
            </a:r>
            <a:endParaRPr lang="en-US" sz="6000" u="sng"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252802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1234" y="125357"/>
            <a:ext cx="7023148"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latin typeface="Arial Rounded MT Bold" panose="020F0704030504030204" pitchFamily="34" charset="0"/>
              </a:rPr>
              <a:t>So…</a:t>
            </a:r>
            <a:endParaRPr lang="en-US" sz="6000" u="sng" dirty="0">
              <a:solidFill>
                <a:srgbClr val="00B0F0"/>
              </a:solidFill>
              <a:latin typeface="Arial Rounded MT Bold" panose="020F0704030504030204" pitchFamily="34" charset="0"/>
            </a:endParaRPr>
          </a:p>
        </p:txBody>
      </p:sp>
      <p:sp>
        <p:nvSpPr>
          <p:cNvPr id="3" name="Rectangle 2"/>
          <p:cNvSpPr/>
          <p:nvPr/>
        </p:nvSpPr>
        <p:spPr>
          <a:xfrm>
            <a:off x="230302" y="1286192"/>
            <a:ext cx="1705970" cy="1558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Volume Base used to get to end point</a:t>
            </a:r>
          </a:p>
        </p:txBody>
      </p:sp>
      <p:sp>
        <p:nvSpPr>
          <p:cNvPr id="20" name="Rectangle 19"/>
          <p:cNvSpPr/>
          <p:nvPr/>
        </p:nvSpPr>
        <p:spPr>
          <a:xfrm>
            <a:off x="7039429" y="304800"/>
            <a:ext cx="5152571" cy="655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65070" y="465363"/>
            <a:ext cx="9348717" cy="584775"/>
          </a:xfrm>
          <a:prstGeom prst="rect">
            <a:avLst/>
          </a:prstGeom>
          <a:noFill/>
        </p:spPr>
        <p:txBody>
          <a:bodyPr wrap="square" rtlCol="0">
            <a:spAutoFit/>
          </a:bodyPr>
          <a:lstStyle/>
          <a:p>
            <a:r>
              <a:rPr lang="en-US" sz="3200" dirty="0">
                <a:solidFill>
                  <a:srgbClr val="0070C0"/>
                </a:solidFill>
                <a:latin typeface="Arial Rounded MT Bold" panose="020F0704030504030204" pitchFamily="34" charset="0"/>
              </a:rPr>
              <a:t>Known [base] &amp; unknown [acid]</a:t>
            </a:r>
          </a:p>
        </p:txBody>
      </p:sp>
      <p:sp>
        <p:nvSpPr>
          <p:cNvPr id="6" name="Rectangle 5"/>
          <p:cNvSpPr/>
          <p:nvPr/>
        </p:nvSpPr>
        <p:spPr>
          <a:xfrm>
            <a:off x="4733965" y="1286192"/>
            <a:ext cx="1705970" cy="1558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Moles </a:t>
            </a:r>
            <a:br>
              <a:rPr lang="en-US" sz="2400" b="1" dirty="0">
                <a:solidFill>
                  <a:schemeClr val="tx1"/>
                </a:solidFill>
              </a:rPr>
            </a:br>
            <a:r>
              <a:rPr lang="en-US" sz="2400" b="1" dirty="0">
                <a:solidFill>
                  <a:schemeClr val="tx1"/>
                </a:solidFill>
              </a:rPr>
              <a:t>Base used to get to end point</a:t>
            </a:r>
          </a:p>
        </p:txBody>
      </p:sp>
      <p:sp>
        <p:nvSpPr>
          <p:cNvPr id="7" name="Rectangle 6"/>
          <p:cNvSpPr/>
          <p:nvPr/>
        </p:nvSpPr>
        <p:spPr>
          <a:xfrm>
            <a:off x="9669326" y="1286192"/>
            <a:ext cx="1705970" cy="1558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Moles </a:t>
            </a:r>
            <a:br>
              <a:rPr lang="en-US" sz="2400" b="1" dirty="0">
                <a:solidFill>
                  <a:schemeClr val="tx1"/>
                </a:solidFill>
              </a:rPr>
            </a:br>
            <a:r>
              <a:rPr lang="en-US" sz="2400" b="1" dirty="0">
                <a:solidFill>
                  <a:schemeClr val="tx1"/>
                </a:solidFill>
              </a:rPr>
              <a:t>Acid in unknown solution</a:t>
            </a:r>
          </a:p>
        </p:txBody>
      </p:sp>
      <p:sp>
        <p:nvSpPr>
          <p:cNvPr id="8" name="Rectangle 7"/>
          <p:cNvSpPr/>
          <p:nvPr/>
        </p:nvSpPr>
        <p:spPr>
          <a:xfrm>
            <a:off x="9222369" y="5572804"/>
            <a:ext cx="2732254" cy="102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Concentration of</a:t>
            </a:r>
            <a:br>
              <a:rPr lang="en-US" sz="2400" b="1" dirty="0">
                <a:solidFill>
                  <a:schemeClr val="tx1"/>
                </a:solidFill>
              </a:rPr>
            </a:br>
            <a:r>
              <a:rPr lang="en-US" sz="2400" b="1" dirty="0">
                <a:solidFill>
                  <a:schemeClr val="tx1"/>
                </a:solidFill>
              </a:rPr>
              <a:t>unknown Acid</a:t>
            </a:r>
          </a:p>
        </p:txBody>
      </p:sp>
      <p:cxnSp>
        <p:nvCxnSpPr>
          <p:cNvPr id="9" name="Straight Arrow Connector 8"/>
          <p:cNvCxnSpPr>
            <a:endCxn id="6" idx="1"/>
          </p:cNvCxnSpPr>
          <p:nvPr/>
        </p:nvCxnSpPr>
        <p:spPr>
          <a:xfrm>
            <a:off x="2042280" y="2065389"/>
            <a:ext cx="2691685" cy="1"/>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574971" y="2051741"/>
            <a:ext cx="3094355" cy="0"/>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88496" y="3033486"/>
            <a:ext cx="0" cy="2480649"/>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2609" y="2844587"/>
            <a:ext cx="1961355" cy="1200329"/>
          </a:xfrm>
          <a:prstGeom prst="rect">
            <a:avLst/>
          </a:prstGeom>
          <a:noFill/>
        </p:spPr>
        <p:txBody>
          <a:bodyPr wrap="square" rtlCol="0">
            <a:spAutoFit/>
          </a:bodyPr>
          <a:lstStyle/>
          <a:p>
            <a:pPr algn="ctr"/>
            <a:r>
              <a:rPr lang="en-US" sz="2400" b="1" dirty="0"/>
              <a:t>From </a:t>
            </a:r>
            <a:r>
              <a:rPr lang="en-US" sz="2400" b="1" dirty="0">
                <a:solidFill>
                  <a:srgbClr val="0070C0"/>
                </a:solidFill>
              </a:rPr>
              <a:t>burette </a:t>
            </a:r>
            <a:r>
              <a:rPr lang="en-US" sz="2400" b="1" dirty="0"/>
              <a:t>during lab</a:t>
            </a:r>
          </a:p>
        </p:txBody>
      </p:sp>
      <p:sp>
        <p:nvSpPr>
          <p:cNvPr id="17" name="TextBox 16"/>
          <p:cNvSpPr txBox="1"/>
          <p:nvPr/>
        </p:nvSpPr>
        <p:spPr>
          <a:xfrm>
            <a:off x="1918061" y="2172355"/>
            <a:ext cx="2857851" cy="1200329"/>
          </a:xfrm>
          <a:prstGeom prst="rect">
            <a:avLst/>
          </a:prstGeom>
          <a:noFill/>
        </p:spPr>
        <p:txBody>
          <a:bodyPr wrap="square" rtlCol="0">
            <a:spAutoFit/>
          </a:bodyPr>
          <a:lstStyle/>
          <a:p>
            <a:pPr algn="ctr"/>
            <a:r>
              <a:rPr lang="en-US" sz="2400" b="1" dirty="0"/>
              <a:t>Convert </a:t>
            </a:r>
            <a:br>
              <a:rPr lang="en-US" sz="2400" b="1" dirty="0"/>
            </a:br>
            <a:r>
              <a:rPr lang="en-US" sz="2400" b="1" dirty="0"/>
              <a:t>Vol </a:t>
            </a:r>
            <a:r>
              <a:rPr lang="en-US" sz="2400" b="1" dirty="0">
                <a:sym typeface="Wingdings" panose="05000000000000000000" pitchFamily="2" charset="2"/>
              </a:rPr>
              <a:t> Moles </a:t>
            </a:r>
            <a:br>
              <a:rPr lang="en-US" sz="2400" b="1" dirty="0">
                <a:sym typeface="Wingdings" panose="05000000000000000000" pitchFamily="2" charset="2"/>
              </a:rPr>
            </a:br>
            <a:r>
              <a:rPr lang="en-US" sz="2400" b="1" dirty="0">
                <a:sym typeface="Wingdings" panose="05000000000000000000" pitchFamily="2" charset="2"/>
              </a:rPr>
              <a:t>using </a:t>
            </a:r>
            <a:r>
              <a:rPr lang="en-US" sz="2400" b="1" dirty="0">
                <a:solidFill>
                  <a:srgbClr val="0070C0"/>
                </a:solidFill>
                <a:sym typeface="Wingdings" panose="05000000000000000000" pitchFamily="2" charset="2"/>
              </a:rPr>
              <a:t>M = </a:t>
            </a:r>
            <a:r>
              <a:rPr lang="en-US" sz="2400" b="1" dirty="0" err="1">
                <a:solidFill>
                  <a:srgbClr val="0070C0"/>
                </a:solidFill>
                <a:sym typeface="Wingdings" panose="05000000000000000000" pitchFamily="2" charset="2"/>
              </a:rPr>
              <a:t>mol</a:t>
            </a:r>
            <a:r>
              <a:rPr lang="en-US" sz="2400" b="1" dirty="0">
                <a:solidFill>
                  <a:srgbClr val="0070C0"/>
                </a:solidFill>
                <a:sym typeface="Wingdings" panose="05000000000000000000" pitchFamily="2" charset="2"/>
              </a:rPr>
              <a:t>/L</a:t>
            </a:r>
            <a:endParaRPr lang="en-US" sz="2400" b="1" dirty="0">
              <a:solidFill>
                <a:srgbClr val="0070C0"/>
              </a:solidFill>
            </a:endParaRPr>
          </a:p>
        </p:txBody>
      </p:sp>
      <p:sp>
        <p:nvSpPr>
          <p:cNvPr id="19" name="TextBox 18"/>
          <p:cNvSpPr txBox="1"/>
          <p:nvPr/>
        </p:nvSpPr>
        <p:spPr>
          <a:xfrm>
            <a:off x="6189629" y="2110411"/>
            <a:ext cx="3689440" cy="1569660"/>
          </a:xfrm>
          <a:prstGeom prst="rect">
            <a:avLst/>
          </a:prstGeom>
          <a:noFill/>
        </p:spPr>
        <p:txBody>
          <a:bodyPr wrap="square" rtlCol="0">
            <a:spAutoFit/>
          </a:bodyPr>
          <a:lstStyle/>
          <a:p>
            <a:pPr algn="ctr"/>
            <a:r>
              <a:rPr lang="en-US" sz="2400" b="1" dirty="0"/>
              <a:t>At end point</a:t>
            </a:r>
          </a:p>
          <a:p>
            <a:pPr algn="ctr"/>
            <a:r>
              <a:rPr lang="en-US" sz="2400" b="1" dirty="0"/>
              <a:t>(assuming you did a good job titrating!)</a:t>
            </a:r>
          </a:p>
          <a:p>
            <a:pPr algn="ctr"/>
            <a:r>
              <a:rPr lang="en-US" sz="2400" b="1" dirty="0">
                <a:solidFill>
                  <a:srgbClr val="0070C0"/>
                </a:solidFill>
              </a:rPr>
              <a:t>Moles Acid = Moles Base</a:t>
            </a:r>
          </a:p>
        </p:txBody>
      </p:sp>
      <p:sp>
        <p:nvSpPr>
          <p:cNvPr id="22" name="TextBox 21"/>
          <p:cNvSpPr txBox="1"/>
          <p:nvPr/>
        </p:nvSpPr>
        <p:spPr>
          <a:xfrm>
            <a:off x="7664460" y="4179794"/>
            <a:ext cx="2857851" cy="1200329"/>
          </a:xfrm>
          <a:prstGeom prst="rect">
            <a:avLst/>
          </a:prstGeom>
          <a:noFill/>
        </p:spPr>
        <p:txBody>
          <a:bodyPr wrap="square" rtlCol="0">
            <a:spAutoFit/>
          </a:bodyPr>
          <a:lstStyle/>
          <a:p>
            <a:pPr algn="ctr"/>
            <a:r>
              <a:rPr lang="en-US" sz="2400" b="1" dirty="0"/>
              <a:t>Convert </a:t>
            </a:r>
            <a:br>
              <a:rPr lang="en-US" sz="2400" b="1" dirty="0"/>
            </a:br>
            <a:r>
              <a:rPr lang="en-US" sz="2400" b="1" dirty="0"/>
              <a:t>Moles </a:t>
            </a:r>
            <a:r>
              <a:rPr lang="en-US" sz="2400" b="1" dirty="0">
                <a:sym typeface="Wingdings" panose="05000000000000000000" pitchFamily="2" charset="2"/>
              </a:rPr>
              <a:t> Molarity </a:t>
            </a:r>
            <a:br>
              <a:rPr lang="en-US" sz="2400" b="1" dirty="0">
                <a:sym typeface="Wingdings" panose="05000000000000000000" pitchFamily="2" charset="2"/>
              </a:rPr>
            </a:br>
            <a:r>
              <a:rPr lang="en-US" sz="2400" b="1" dirty="0">
                <a:sym typeface="Wingdings" panose="05000000000000000000" pitchFamily="2" charset="2"/>
              </a:rPr>
              <a:t>using </a:t>
            </a:r>
            <a:r>
              <a:rPr lang="en-US" sz="2400" b="1" dirty="0">
                <a:solidFill>
                  <a:srgbClr val="0070C0"/>
                </a:solidFill>
                <a:sym typeface="Wingdings" panose="05000000000000000000" pitchFamily="2" charset="2"/>
              </a:rPr>
              <a:t>M = </a:t>
            </a:r>
            <a:r>
              <a:rPr lang="en-US" sz="2400" b="1" dirty="0" err="1">
                <a:solidFill>
                  <a:srgbClr val="0070C0"/>
                </a:solidFill>
                <a:sym typeface="Wingdings" panose="05000000000000000000" pitchFamily="2" charset="2"/>
              </a:rPr>
              <a:t>mol</a:t>
            </a:r>
            <a:r>
              <a:rPr lang="en-US" sz="2400" b="1" dirty="0">
                <a:solidFill>
                  <a:srgbClr val="0070C0"/>
                </a:solidFill>
                <a:sym typeface="Wingdings" panose="05000000000000000000" pitchFamily="2" charset="2"/>
              </a:rPr>
              <a:t>/L</a:t>
            </a:r>
            <a:endParaRPr lang="en-US" sz="2400" b="1" dirty="0">
              <a:solidFill>
                <a:srgbClr val="0070C0"/>
              </a:solidFill>
            </a:endParaRPr>
          </a:p>
        </p:txBody>
      </p:sp>
    </p:spTree>
    <p:extLst>
      <p:ext uri="{BB962C8B-B14F-4D97-AF65-F5344CB8AC3E}">
        <p14:creationId xmlns:p14="http://schemas.microsoft.com/office/powerpoint/2010/main" val="2714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6" grpId="0"/>
      <p:bldP spid="17" grpId="0"/>
      <p:bldP spid="19"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1234" y="125357"/>
            <a:ext cx="7023148"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latin typeface="Arial Rounded MT Bold" panose="020F0704030504030204" pitchFamily="34" charset="0"/>
              </a:rPr>
              <a:t>So…</a:t>
            </a:r>
            <a:endParaRPr lang="en-US" sz="6000" u="sng" dirty="0">
              <a:solidFill>
                <a:srgbClr val="00B0F0"/>
              </a:solidFill>
              <a:latin typeface="Arial Rounded MT Bold" panose="020F0704030504030204" pitchFamily="34" charset="0"/>
            </a:endParaRPr>
          </a:p>
        </p:txBody>
      </p:sp>
      <p:sp>
        <p:nvSpPr>
          <p:cNvPr id="3" name="Rectangle 2"/>
          <p:cNvSpPr/>
          <p:nvPr/>
        </p:nvSpPr>
        <p:spPr>
          <a:xfrm>
            <a:off x="230302" y="1286192"/>
            <a:ext cx="1705970" cy="1558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Volume Acid used to get to end point</a:t>
            </a:r>
          </a:p>
        </p:txBody>
      </p:sp>
      <p:sp>
        <p:nvSpPr>
          <p:cNvPr id="20" name="Rectangle 19"/>
          <p:cNvSpPr/>
          <p:nvPr/>
        </p:nvSpPr>
        <p:spPr>
          <a:xfrm>
            <a:off x="7039429" y="304800"/>
            <a:ext cx="5152571" cy="655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65070" y="465363"/>
            <a:ext cx="9348717" cy="584775"/>
          </a:xfrm>
          <a:prstGeom prst="rect">
            <a:avLst/>
          </a:prstGeom>
          <a:noFill/>
        </p:spPr>
        <p:txBody>
          <a:bodyPr wrap="square" rtlCol="0">
            <a:spAutoFit/>
          </a:bodyPr>
          <a:lstStyle/>
          <a:p>
            <a:r>
              <a:rPr lang="en-US" sz="3200" dirty="0">
                <a:solidFill>
                  <a:srgbClr val="0070C0"/>
                </a:solidFill>
                <a:latin typeface="Arial Rounded MT Bold" panose="020F0704030504030204" pitchFamily="34" charset="0"/>
              </a:rPr>
              <a:t>Known [acid] &amp; unknown [base]</a:t>
            </a:r>
          </a:p>
        </p:txBody>
      </p:sp>
      <p:sp>
        <p:nvSpPr>
          <p:cNvPr id="6" name="Rectangle 5"/>
          <p:cNvSpPr/>
          <p:nvPr/>
        </p:nvSpPr>
        <p:spPr>
          <a:xfrm>
            <a:off x="4733965" y="1286192"/>
            <a:ext cx="1705970" cy="1558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Moles </a:t>
            </a:r>
            <a:br>
              <a:rPr lang="en-US" sz="2400" b="1" dirty="0">
                <a:solidFill>
                  <a:schemeClr val="tx1"/>
                </a:solidFill>
              </a:rPr>
            </a:br>
            <a:r>
              <a:rPr lang="en-US" sz="2400" b="1" dirty="0">
                <a:solidFill>
                  <a:schemeClr val="tx1"/>
                </a:solidFill>
              </a:rPr>
              <a:t>Acid used to get to end point</a:t>
            </a:r>
          </a:p>
        </p:txBody>
      </p:sp>
      <p:sp>
        <p:nvSpPr>
          <p:cNvPr id="7" name="Rectangle 6"/>
          <p:cNvSpPr/>
          <p:nvPr/>
        </p:nvSpPr>
        <p:spPr>
          <a:xfrm>
            <a:off x="9669326" y="1286192"/>
            <a:ext cx="1705970" cy="1558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Moles </a:t>
            </a:r>
            <a:br>
              <a:rPr lang="en-US" sz="2400" b="1" dirty="0">
                <a:solidFill>
                  <a:schemeClr val="tx1"/>
                </a:solidFill>
              </a:rPr>
            </a:br>
            <a:r>
              <a:rPr lang="en-US" sz="2400" b="1" dirty="0">
                <a:solidFill>
                  <a:schemeClr val="tx1"/>
                </a:solidFill>
              </a:rPr>
              <a:t>Base in unknown solution</a:t>
            </a:r>
          </a:p>
        </p:txBody>
      </p:sp>
      <p:sp>
        <p:nvSpPr>
          <p:cNvPr id="8" name="Rectangle 7"/>
          <p:cNvSpPr/>
          <p:nvPr/>
        </p:nvSpPr>
        <p:spPr>
          <a:xfrm>
            <a:off x="9222369" y="5572804"/>
            <a:ext cx="2732254" cy="102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Concentration of</a:t>
            </a:r>
            <a:br>
              <a:rPr lang="en-US" sz="2400" b="1" dirty="0">
                <a:solidFill>
                  <a:schemeClr val="tx1"/>
                </a:solidFill>
              </a:rPr>
            </a:br>
            <a:r>
              <a:rPr lang="en-US" sz="2400" b="1" dirty="0">
                <a:solidFill>
                  <a:schemeClr val="tx1"/>
                </a:solidFill>
              </a:rPr>
              <a:t>unknown Base</a:t>
            </a:r>
          </a:p>
        </p:txBody>
      </p:sp>
      <p:cxnSp>
        <p:nvCxnSpPr>
          <p:cNvPr id="9" name="Straight Arrow Connector 8"/>
          <p:cNvCxnSpPr>
            <a:endCxn id="6" idx="1"/>
          </p:cNvCxnSpPr>
          <p:nvPr/>
        </p:nvCxnSpPr>
        <p:spPr>
          <a:xfrm>
            <a:off x="2042280" y="2065389"/>
            <a:ext cx="2691685" cy="1"/>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574971" y="2051741"/>
            <a:ext cx="3094355" cy="0"/>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588496" y="3033486"/>
            <a:ext cx="0" cy="2480649"/>
          </a:xfrm>
          <a:prstGeom prst="straightConnector1">
            <a:avLst/>
          </a:prstGeom>
          <a:ln w="152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2609" y="2844587"/>
            <a:ext cx="1961355" cy="1200329"/>
          </a:xfrm>
          <a:prstGeom prst="rect">
            <a:avLst/>
          </a:prstGeom>
          <a:noFill/>
        </p:spPr>
        <p:txBody>
          <a:bodyPr wrap="square" rtlCol="0">
            <a:spAutoFit/>
          </a:bodyPr>
          <a:lstStyle/>
          <a:p>
            <a:pPr algn="ctr"/>
            <a:r>
              <a:rPr lang="en-US" sz="2400" b="1" dirty="0"/>
              <a:t>From </a:t>
            </a:r>
            <a:r>
              <a:rPr lang="en-US" sz="2400" b="1" dirty="0">
                <a:solidFill>
                  <a:srgbClr val="0070C0"/>
                </a:solidFill>
              </a:rPr>
              <a:t>burette </a:t>
            </a:r>
            <a:r>
              <a:rPr lang="en-US" sz="2400" b="1" dirty="0"/>
              <a:t>during lab</a:t>
            </a:r>
          </a:p>
        </p:txBody>
      </p:sp>
      <p:sp>
        <p:nvSpPr>
          <p:cNvPr id="17" name="TextBox 16"/>
          <p:cNvSpPr txBox="1"/>
          <p:nvPr/>
        </p:nvSpPr>
        <p:spPr>
          <a:xfrm>
            <a:off x="1918061" y="2172355"/>
            <a:ext cx="2857851" cy="1200329"/>
          </a:xfrm>
          <a:prstGeom prst="rect">
            <a:avLst/>
          </a:prstGeom>
          <a:noFill/>
        </p:spPr>
        <p:txBody>
          <a:bodyPr wrap="square" rtlCol="0">
            <a:spAutoFit/>
          </a:bodyPr>
          <a:lstStyle/>
          <a:p>
            <a:pPr algn="ctr"/>
            <a:r>
              <a:rPr lang="en-US" sz="2400" b="1" dirty="0"/>
              <a:t>Convert </a:t>
            </a:r>
            <a:br>
              <a:rPr lang="en-US" sz="2400" b="1" dirty="0"/>
            </a:br>
            <a:r>
              <a:rPr lang="en-US" sz="2400" b="1" dirty="0"/>
              <a:t>Vol </a:t>
            </a:r>
            <a:r>
              <a:rPr lang="en-US" sz="2400" b="1" dirty="0">
                <a:sym typeface="Wingdings" panose="05000000000000000000" pitchFamily="2" charset="2"/>
              </a:rPr>
              <a:t> Moles </a:t>
            </a:r>
            <a:br>
              <a:rPr lang="en-US" sz="2400" b="1" dirty="0">
                <a:sym typeface="Wingdings" panose="05000000000000000000" pitchFamily="2" charset="2"/>
              </a:rPr>
            </a:br>
            <a:r>
              <a:rPr lang="en-US" sz="2400" b="1" dirty="0">
                <a:sym typeface="Wingdings" panose="05000000000000000000" pitchFamily="2" charset="2"/>
              </a:rPr>
              <a:t>using </a:t>
            </a:r>
            <a:r>
              <a:rPr lang="en-US" sz="2400" b="1" dirty="0">
                <a:solidFill>
                  <a:srgbClr val="0070C0"/>
                </a:solidFill>
                <a:sym typeface="Wingdings" panose="05000000000000000000" pitchFamily="2" charset="2"/>
              </a:rPr>
              <a:t>M = </a:t>
            </a:r>
            <a:r>
              <a:rPr lang="en-US" sz="2400" b="1" dirty="0" err="1">
                <a:solidFill>
                  <a:srgbClr val="0070C0"/>
                </a:solidFill>
                <a:sym typeface="Wingdings" panose="05000000000000000000" pitchFamily="2" charset="2"/>
              </a:rPr>
              <a:t>mol</a:t>
            </a:r>
            <a:r>
              <a:rPr lang="en-US" sz="2400" b="1" dirty="0">
                <a:solidFill>
                  <a:srgbClr val="0070C0"/>
                </a:solidFill>
                <a:sym typeface="Wingdings" panose="05000000000000000000" pitchFamily="2" charset="2"/>
              </a:rPr>
              <a:t>/L</a:t>
            </a:r>
            <a:endParaRPr lang="en-US" sz="2400" b="1" dirty="0">
              <a:solidFill>
                <a:srgbClr val="0070C0"/>
              </a:solidFill>
            </a:endParaRPr>
          </a:p>
        </p:txBody>
      </p:sp>
      <p:sp>
        <p:nvSpPr>
          <p:cNvPr id="19" name="TextBox 18"/>
          <p:cNvSpPr txBox="1"/>
          <p:nvPr/>
        </p:nvSpPr>
        <p:spPr>
          <a:xfrm>
            <a:off x="6189629" y="2110411"/>
            <a:ext cx="3689440" cy="1569660"/>
          </a:xfrm>
          <a:prstGeom prst="rect">
            <a:avLst/>
          </a:prstGeom>
          <a:noFill/>
        </p:spPr>
        <p:txBody>
          <a:bodyPr wrap="square" rtlCol="0">
            <a:spAutoFit/>
          </a:bodyPr>
          <a:lstStyle/>
          <a:p>
            <a:pPr algn="ctr"/>
            <a:r>
              <a:rPr lang="en-US" sz="2400" b="1" dirty="0"/>
              <a:t>At end point</a:t>
            </a:r>
          </a:p>
          <a:p>
            <a:pPr algn="ctr"/>
            <a:r>
              <a:rPr lang="en-US" sz="2400" b="1" dirty="0"/>
              <a:t>(assuming you did a good job titrating!)</a:t>
            </a:r>
          </a:p>
          <a:p>
            <a:pPr algn="ctr"/>
            <a:r>
              <a:rPr lang="en-US" sz="2400" b="1" dirty="0">
                <a:solidFill>
                  <a:srgbClr val="0070C0"/>
                </a:solidFill>
              </a:rPr>
              <a:t>Moles Acid = Moles Base</a:t>
            </a:r>
          </a:p>
        </p:txBody>
      </p:sp>
      <p:sp>
        <p:nvSpPr>
          <p:cNvPr id="22" name="TextBox 21"/>
          <p:cNvSpPr txBox="1"/>
          <p:nvPr/>
        </p:nvSpPr>
        <p:spPr>
          <a:xfrm>
            <a:off x="7664460" y="4179794"/>
            <a:ext cx="2857851" cy="1200329"/>
          </a:xfrm>
          <a:prstGeom prst="rect">
            <a:avLst/>
          </a:prstGeom>
          <a:noFill/>
        </p:spPr>
        <p:txBody>
          <a:bodyPr wrap="square" rtlCol="0">
            <a:spAutoFit/>
          </a:bodyPr>
          <a:lstStyle/>
          <a:p>
            <a:pPr algn="ctr"/>
            <a:r>
              <a:rPr lang="en-US" sz="2400" b="1" dirty="0"/>
              <a:t>Convert </a:t>
            </a:r>
            <a:br>
              <a:rPr lang="en-US" sz="2400" b="1" dirty="0"/>
            </a:br>
            <a:r>
              <a:rPr lang="en-US" sz="2400" b="1" dirty="0"/>
              <a:t>Moles </a:t>
            </a:r>
            <a:r>
              <a:rPr lang="en-US" sz="2400" b="1" dirty="0">
                <a:sym typeface="Wingdings" panose="05000000000000000000" pitchFamily="2" charset="2"/>
              </a:rPr>
              <a:t> Molarity </a:t>
            </a:r>
            <a:br>
              <a:rPr lang="en-US" sz="2400" b="1" dirty="0">
                <a:sym typeface="Wingdings" panose="05000000000000000000" pitchFamily="2" charset="2"/>
              </a:rPr>
            </a:br>
            <a:r>
              <a:rPr lang="en-US" sz="2400" b="1" dirty="0">
                <a:sym typeface="Wingdings" panose="05000000000000000000" pitchFamily="2" charset="2"/>
              </a:rPr>
              <a:t>using </a:t>
            </a:r>
            <a:r>
              <a:rPr lang="en-US" sz="2400" b="1" dirty="0">
                <a:solidFill>
                  <a:srgbClr val="0070C0"/>
                </a:solidFill>
                <a:sym typeface="Wingdings" panose="05000000000000000000" pitchFamily="2" charset="2"/>
              </a:rPr>
              <a:t>M = </a:t>
            </a:r>
            <a:r>
              <a:rPr lang="en-US" sz="2400" b="1" dirty="0" err="1">
                <a:solidFill>
                  <a:srgbClr val="0070C0"/>
                </a:solidFill>
                <a:sym typeface="Wingdings" panose="05000000000000000000" pitchFamily="2" charset="2"/>
              </a:rPr>
              <a:t>mol</a:t>
            </a:r>
            <a:r>
              <a:rPr lang="en-US" sz="2400" b="1" dirty="0">
                <a:solidFill>
                  <a:srgbClr val="0070C0"/>
                </a:solidFill>
                <a:sym typeface="Wingdings" panose="05000000000000000000" pitchFamily="2" charset="2"/>
              </a:rPr>
              <a:t>/L</a:t>
            </a:r>
            <a:endParaRPr lang="en-US" sz="2400" b="1" dirty="0">
              <a:solidFill>
                <a:srgbClr val="0070C0"/>
              </a:solidFill>
            </a:endParaRPr>
          </a:p>
        </p:txBody>
      </p:sp>
    </p:spTree>
    <p:extLst>
      <p:ext uri="{BB962C8B-B14F-4D97-AF65-F5344CB8AC3E}">
        <p14:creationId xmlns:p14="http://schemas.microsoft.com/office/powerpoint/2010/main" val="6162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6" grpId="0"/>
      <p:bldP spid="17" grpId="0"/>
      <p:bldP spid="19"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1233" y="125357"/>
            <a:ext cx="10092595" cy="164630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u="sng" dirty="0">
                <a:latin typeface="Arial Rounded MT Bold" panose="020F0704030504030204" pitchFamily="34" charset="0"/>
              </a:rPr>
              <a:t>Some things to be careful of…</a:t>
            </a:r>
            <a:endParaRPr lang="en-US" sz="4800" u="sng" dirty="0">
              <a:solidFill>
                <a:srgbClr val="00B0F0"/>
              </a:solidFill>
              <a:latin typeface="Arial Rounded MT Bold" panose="020F0704030504030204" pitchFamily="34" charset="0"/>
            </a:endParaRPr>
          </a:p>
        </p:txBody>
      </p:sp>
      <p:sp>
        <p:nvSpPr>
          <p:cNvPr id="4" name="TextBox 3"/>
          <p:cNvSpPr txBox="1"/>
          <p:nvPr/>
        </p:nvSpPr>
        <p:spPr>
          <a:xfrm>
            <a:off x="401232" y="948508"/>
            <a:ext cx="9468482" cy="6186309"/>
          </a:xfrm>
          <a:prstGeom prst="rect">
            <a:avLst/>
          </a:prstGeom>
          <a:noFill/>
        </p:spPr>
        <p:txBody>
          <a:bodyPr wrap="square" rtlCol="0">
            <a:spAutoFit/>
          </a:bodyPr>
          <a:lstStyle/>
          <a:p>
            <a:pPr marL="285750" indent="-285750">
              <a:buFont typeface="Arial" panose="020B0604020202020204" pitchFamily="34" charset="0"/>
              <a:buChar char="•"/>
            </a:pPr>
            <a:r>
              <a:rPr lang="en-US" sz="3600" b="1" dirty="0"/>
              <a:t>mL versus L</a:t>
            </a:r>
          </a:p>
          <a:p>
            <a:endParaRPr lang="en-US" sz="3600" b="1" dirty="0"/>
          </a:p>
          <a:p>
            <a:pPr marL="285750" indent="-285750">
              <a:buFont typeface="Arial" panose="020B0604020202020204" pitchFamily="34" charset="0"/>
              <a:buChar char="•"/>
            </a:pPr>
            <a:r>
              <a:rPr lang="en-US" sz="3600" b="1" dirty="0"/>
              <a:t>Stoichiometry – is it a 1:1 ratio H</a:t>
            </a:r>
            <a:r>
              <a:rPr lang="en-US" sz="3600" b="1" baseline="30000" dirty="0"/>
              <a:t>+</a:t>
            </a:r>
            <a:r>
              <a:rPr lang="en-US" sz="3600" b="1" dirty="0"/>
              <a:t> : OH</a:t>
            </a:r>
            <a:r>
              <a:rPr lang="en-US" sz="3600" b="1" baseline="30000" dirty="0"/>
              <a:t>-</a:t>
            </a:r>
            <a:r>
              <a:rPr lang="en-US" sz="3600" b="1" dirty="0"/>
              <a:t> ? </a:t>
            </a:r>
            <a:br>
              <a:rPr lang="en-US" sz="3600" b="1" dirty="0"/>
            </a:br>
            <a:r>
              <a:rPr lang="en-US" sz="3600" b="1" dirty="0"/>
              <a:t>Or is it 1:2, or 2:1, or 2:3, </a:t>
            </a:r>
            <a:r>
              <a:rPr lang="en-US" sz="3600" b="1" dirty="0" err="1"/>
              <a:t>etc</a:t>
            </a:r>
            <a:endParaRPr lang="en-US" sz="3600" b="1" dirty="0"/>
          </a:p>
          <a:p>
            <a:pPr lvl="3"/>
            <a:r>
              <a:rPr lang="en-US" sz="3600" dirty="0"/>
              <a:t>1 mol	NaOH = 1 mol OH</a:t>
            </a:r>
            <a:r>
              <a:rPr lang="en-US" sz="3600" baseline="30000" dirty="0"/>
              <a:t>-</a:t>
            </a:r>
          </a:p>
          <a:p>
            <a:pPr lvl="3"/>
            <a:r>
              <a:rPr lang="en-US" sz="3600" dirty="0"/>
              <a:t>1 mole Ca(OH)</a:t>
            </a:r>
            <a:r>
              <a:rPr lang="en-US" sz="3600" baseline="-25000" dirty="0"/>
              <a:t>2</a:t>
            </a:r>
            <a:r>
              <a:rPr lang="en-US" sz="3600" dirty="0"/>
              <a:t> = 2 mol OH</a:t>
            </a:r>
            <a:r>
              <a:rPr lang="en-US" sz="3600" baseline="30000" dirty="0"/>
              <a:t>-</a:t>
            </a:r>
          </a:p>
          <a:p>
            <a:endParaRPr lang="en-US" sz="3600" b="1" dirty="0"/>
          </a:p>
          <a:p>
            <a:pPr marL="285750" indent="-285750">
              <a:buFont typeface="Arial" panose="020B0604020202020204" pitchFamily="34" charset="0"/>
              <a:buChar char="•"/>
            </a:pPr>
            <a:r>
              <a:rPr lang="en-US" sz="3600" b="1" dirty="0"/>
              <a:t>End point and equivalence point are only identical if your titration is absolutely perfect. It never is, there are lab errors! </a:t>
            </a:r>
          </a:p>
          <a:p>
            <a:pPr marL="285750" indent="-285750">
              <a:buFont typeface="Arial" panose="020B0604020202020204" pitchFamily="34" charset="0"/>
              <a:buChar char="•"/>
            </a:pPr>
            <a:endParaRPr lang="en-US" sz="3600" dirty="0"/>
          </a:p>
        </p:txBody>
      </p:sp>
    </p:spTree>
    <p:extLst>
      <p:ext uri="{BB962C8B-B14F-4D97-AF65-F5344CB8AC3E}">
        <p14:creationId xmlns:p14="http://schemas.microsoft.com/office/powerpoint/2010/main" val="146561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560" y="369353"/>
            <a:ext cx="11521440" cy="4893647"/>
          </a:xfrm>
          <a:prstGeom prst="rect">
            <a:avLst/>
          </a:prstGeom>
          <a:solidFill>
            <a:schemeClr val="bg1"/>
          </a:solidFill>
        </p:spPr>
        <p:txBody>
          <a:bodyPr wrap="square" rtlCol="0">
            <a:spAutoFit/>
          </a:bodyPr>
          <a:lstStyle/>
          <a:p>
            <a:endParaRPr lang="en-US" sz="4800" b="1" dirty="0">
              <a:latin typeface="Arial Rounded MT Bold" panose="020F0704030504030204" pitchFamily="34" charset="0"/>
            </a:endParaRPr>
          </a:p>
          <a:p>
            <a:endParaRPr lang="en-US" sz="3600" b="1" dirty="0">
              <a:latin typeface="Arial Rounded MT Bold" panose="020F0704030504030204" pitchFamily="34" charset="0"/>
            </a:endParaRPr>
          </a:p>
          <a:p>
            <a:endParaRPr lang="en-US" sz="3600" b="1" dirty="0">
              <a:latin typeface="Arial Rounded MT Bold" panose="020F0704030504030204" pitchFamily="34" charset="0"/>
            </a:endParaRPr>
          </a:p>
          <a:p>
            <a:r>
              <a:rPr lang="en-US" sz="4800" b="1" dirty="0">
                <a:latin typeface="Arial Rounded MT Bold" panose="020F0704030504030204" pitchFamily="34" charset="0"/>
              </a:rPr>
              <a:t>Instead of a practice problem just on paper, we are going to have our practice problem be an actual titration! On WS #14</a:t>
            </a:r>
          </a:p>
        </p:txBody>
      </p:sp>
      <p:sp>
        <p:nvSpPr>
          <p:cNvPr id="5" name="Title 1"/>
          <p:cNvSpPr txBox="1">
            <a:spLocks/>
          </p:cNvSpPr>
          <p:nvPr/>
        </p:nvSpPr>
        <p:spPr>
          <a:xfrm>
            <a:off x="333829" y="169765"/>
            <a:ext cx="7980177" cy="2071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solidFill>
                  <a:srgbClr val="0070C0"/>
                </a:solidFill>
                <a:latin typeface="Arial Rounded MT Bold" panose="020F0704030504030204" pitchFamily="34" charset="0"/>
              </a:rPr>
              <a:t>Lab Activity Portion of Lecture </a:t>
            </a:r>
            <a:endParaRPr lang="en-US" sz="6000" dirty="0">
              <a:solidFill>
                <a:srgbClr val="0070C0"/>
              </a:solidFill>
              <a:latin typeface="Arial Rounded MT Bold" panose="020F0704030504030204" pitchFamily="34" charset="0"/>
            </a:endParaRPr>
          </a:p>
        </p:txBody>
      </p:sp>
    </p:spTree>
    <p:extLst>
      <p:ext uri="{BB962C8B-B14F-4D97-AF65-F5344CB8AC3E}">
        <p14:creationId xmlns:p14="http://schemas.microsoft.com/office/powerpoint/2010/main" val="375468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1886" y="300393"/>
            <a:ext cx="9425154" cy="207193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u="sng" dirty="0">
                <a:solidFill>
                  <a:srgbClr val="0070C0"/>
                </a:solidFill>
                <a:latin typeface="Arial Rounded MT Bold" panose="020F0704030504030204" pitchFamily="34" charset="0"/>
              </a:rPr>
              <a:t>Question #1: </a:t>
            </a:r>
            <a:r>
              <a:rPr lang="en-US" sz="4400" dirty="0">
                <a:solidFill>
                  <a:srgbClr val="0070C0"/>
                </a:solidFill>
                <a:latin typeface="Arial Rounded MT Bold" panose="020F0704030504030204" pitchFamily="34" charset="0"/>
              </a:rPr>
              <a:t>What is our </a:t>
            </a:r>
            <a:r>
              <a:rPr lang="en-US" sz="4400" dirty="0" err="1">
                <a:solidFill>
                  <a:srgbClr val="0070C0"/>
                </a:solidFill>
                <a:latin typeface="Arial Rounded MT Bold" panose="020F0704030504030204" pitchFamily="34" charset="0"/>
              </a:rPr>
              <a:t>titrand</a:t>
            </a:r>
            <a:r>
              <a:rPr lang="en-US" sz="4400" dirty="0">
                <a:solidFill>
                  <a:srgbClr val="0070C0"/>
                </a:solidFill>
                <a:latin typeface="Arial Rounded MT Bold" panose="020F0704030504030204" pitchFamily="34" charset="0"/>
              </a:rPr>
              <a:t>?</a:t>
            </a:r>
          </a:p>
          <a:p>
            <a:r>
              <a:rPr lang="en-US" sz="4400" dirty="0">
                <a:solidFill>
                  <a:srgbClr val="0070C0"/>
                </a:solidFill>
                <a:latin typeface="Arial Rounded MT Bold" panose="020F0704030504030204" pitchFamily="34" charset="0"/>
              </a:rPr>
              <a:t> </a:t>
            </a:r>
          </a:p>
          <a:p>
            <a:r>
              <a:rPr lang="en-US" sz="4400" u="sng" dirty="0">
                <a:solidFill>
                  <a:srgbClr val="0070C0"/>
                </a:solidFill>
                <a:latin typeface="Arial Rounded MT Bold" panose="020F0704030504030204" pitchFamily="34" charset="0"/>
              </a:rPr>
              <a:t>Question #2: </a:t>
            </a:r>
            <a:r>
              <a:rPr lang="en-US" sz="4400" dirty="0">
                <a:solidFill>
                  <a:srgbClr val="0070C0"/>
                </a:solidFill>
                <a:latin typeface="Arial Rounded MT Bold" panose="020F0704030504030204" pitchFamily="34" charset="0"/>
              </a:rPr>
              <a:t>What is our titrant?</a:t>
            </a:r>
          </a:p>
        </p:txBody>
      </p:sp>
      <p:sp>
        <p:nvSpPr>
          <p:cNvPr id="2" name="TextBox 1"/>
          <p:cNvSpPr txBox="1"/>
          <p:nvPr/>
        </p:nvSpPr>
        <p:spPr>
          <a:xfrm>
            <a:off x="391886" y="3102375"/>
            <a:ext cx="10621857" cy="1446550"/>
          </a:xfrm>
          <a:prstGeom prst="rect">
            <a:avLst/>
          </a:prstGeom>
          <a:noFill/>
        </p:spPr>
        <p:txBody>
          <a:bodyPr wrap="square" rtlCol="0">
            <a:spAutoFit/>
          </a:bodyPr>
          <a:lstStyle/>
          <a:p>
            <a:r>
              <a:rPr lang="en-US" sz="4400" b="1" dirty="0">
                <a:latin typeface="Arial Rounded MT Bold" panose="020F0704030504030204" pitchFamily="34" charset="0"/>
              </a:rPr>
              <a:t>Titrand = </a:t>
            </a:r>
            <a:r>
              <a:rPr lang="en-US" sz="4400" b="1" dirty="0" err="1">
                <a:latin typeface="Arial Rounded MT Bold" panose="020F0704030504030204" pitchFamily="34" charset="0"/>
              </a:rPr>
              <a:t>HCl</a:t>
            </a:r>
            <a:r>
              <a:rPr lang="en-US" sz="4400" b="1" dirty="0">
                <a:latin typeface="Arial Rounded MT Bold" panose="020F0704030504030204" pitchFamily="34" charset="0"/>
              </a:rPr>
              <a:t> – unknown [  ]</a:t>
            </a:r>
          </a:p>
          <a:p>
            <a:r>
              <a:rPr lang="en-US" sz="4400" b="1" dirty="0">
                <a:latin typeface="Arial Rounded MT Bold" panose="020F0704030504030204" pitchFamily="34" charset="0"/>
              </a:rPr>
              <a:t>Titrant = NaOH – known [  ], 0.10 M</a:t>
            </a:r>
          </a:p>
        </p:txBody>
      </p:sp>
    </p:spTree>
    <p:extLst>
      <p:ext uri="{BB962C8B-B14F-4D97-AF65-F5344CB8AC3E}">
        <p14:creationId xmlns:p14="http://schemas.microsoft.com/office/powerpoint/2010/main" val="303272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04" y="319095"/>
            <a:ext cx="12011695" cy="6986528"/>
          </a:xfrm>
          <a:prstGeom prst="rect">
            <a:avLst/>
          </a:prstGeom>
          <a:solidFill>
            <a:schemeClr val="bg1"/>
          </a:solidFill>
        </p:spPr>
        <p:txBody>
          <a:bodyPr wrap="square" rtlCol="0">
            <a:spAutoFit/>
          </a:bodyPr>
          <a:lstStyle/>
          <a:p>
            <a:pPr marL="742950" indent="-742950">
              <a:buFont typeface="+mj-lt"/>
              <a:buAutoNum type="arabicParenR"/>
            </a:pPr>
            <a:endParaRPr lang="en-US" sz="3200" dirty="0"/>
          </a:p>
          <a:p>
            <a:pPr marL="742950" indent="-742950">
              <a:buFont typeface="+mj-lt"/>
              <a:buAutoNum type="arabicParenR"/>
            </a:pPr>
            <a:endParaRPr lang="en-US" sz="3200" dirty="0"/>
          </a:p>
          <a:p>
            <a:pPr marL="742950" indent="-742950">
              <a:buFont typeface="+mj-lt"/>
              <a:buAutoNum type="arabicParenR"/>
            </a:pPr>
            <a:r>
              <a:rPr lang="en-US" sz="3200" dirty="0"/>
              <a:t> Make sure everything is rinsed with distilled water, and then rinse the burette with the titrant (NaOH).</a:t>
            </a:r>
            <a:br>
              <a:rPr lang="en-US" sz="3200" dirty="0"/>
            </a:br>
            <a:endParaRPr lang="en-US" sz="3200" dirty="0"/>
          </a:p>
          <a:p>
            <a:pPr marL="742950" indent="-742950">
              <a:buFont typeface="+mj-lt"/>
              <a:buAutoNum type="arabicParenR"/>
            </a:pPr>
            <a:r>
              <a:rPr lang="en-US" sz="3200" dirty="0"/>
              <a:t>Clamp burette into burette clamp onto a ring stand</a:t>
            </a:r>
            <a:br>
              <a:rPr lang="en-US" sz="3200" dirty="0"/>
            </a:br>
            <a:endParaRPr lang="en-US" sz="3200" dirty="0"/>
          </a:p>
          <a:p>
            <a:pPr marL="742950" indent="-742950">
              <a:buFont typeface="+mj-lt"/>
              <a:buAutoNum type="arabicParenR"/>
            </a:pPr>
            <a:r>
              <a:rPr lang="en-US" sz="3200" dirty="0"/>
              <a:t>Fill burette with NaOH with a known concentration (0.10 M)</a:t>
            </a:r>
            <a:br>
              <a:rPr lang="en-US" sz="3200" dirty="0"/>
            </a:br>
            <a:endParaRPr lang="en-US" sz="3200" dirty="0"/>
          </a:p>
          <a:p>
            <a:pPr marL="742950" indent="-742950">
              <a:buFont typeface="+mj-lt"/>
              <a:buAutoNum type="arabicParenR"/>
            </a:pPr>
            <a:r>
              <a:rPr lang="en-US" sz="3200" dirty="0"/>
              <a:t>Put a beaker under burette and slowly open valve, letting some </a:t>
            </a:r>
            <a:r>
              <a:rPr lang="en-US" sz="3200" dirty="0" err="1"/>
              <a:t>NaOH</a:t>
            </a:r>
            <a:r>
              <a:rPr lang="en-US" sz="3200" dirty="0"/>
              <a:t> out until bottom of meniscus is reading at an easy to read value. Careful! Make sure that the entire tip of the burette is filled with </a:t>
            </a:r>
            <a:r>
              <a:rPr lang="en-US" sz="3200" dirty="0" err="1"/>
              <a:t>NaOH</a:t>
            </a:r>
            <a:r>
              <a:rPr lang="en-US" sz="3200" dirty="0"/>
              <a:t>. </a:t>
            </a:r>
            <a:br>
              <a:rPr lang="en-US" sz="3200" dirty="0"/>
            </a:br>
            <a:endParaRPr lang="en-US" sz="3200" dirty="0"/>
          </a:p>
        </p:txBody>
      </p:sp>
      <p:sp>
        <p:nvSpPr>
          <p:cNvPr id="5" name="Title 1"/>
          <p:cNvSpPr txBox="1">
            <a:spLocks/>
          </p:cNvSpPr>
          <p:nvPr/>
        </p:nvSpPr>
        <p:spPr>
          <a:xfrm>
            <a:off x="401234" y="125357"/>
            <a:ext cx="4503761"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latin typeface="Arial Rounded MT Bold" panose="020F0704030504030204" pitchFamily="34" charset="0"/>
              </a:rPr>
              <a:t>Lab Set Up</a:t>
            </a:r>
            <a:endParaRPr lang="en-US" sz="6000" u="sng"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358505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086" y="333612"/>
            <a:ext cx="11596914" cy="4031873"/>
          </a:xfrm>
          <a:prstGeom prst="rect">
            <a:avLst/>
          </a:prstGeom>
          <a:solidFill>
            <a:schemeClr val="bg1"/>
          </a:solidFill>
        </p:spPr>
        <p:txBody>
          <a:bodyPr wrap="square" rtlCol="0">
            <a:spAutoFit/>
          </a:bodyPr>
          <a:lstStyle/>
          <a:p>
            <a:pPr marL="742950" indent="-742950">
              <a:buFont typeface="+mj-lt"/>
              <a:buAutoNum type="arabicParenR" startAt="5"/>
            </a:pPr>
            <a:endParaRPr lang="en-US" sz="3200" dirty="0"/>
          </a:p>
          <a:p>
            <a:pPr marL="742950" indent="-742950">
              <a:buFont typeface="+mj-lt"/>
              <a:buAutoNum type="arabicParenR" startAt="5"/>
            </a:pPr>
            <a:endParaRPr lang="en-US" sz="3200" dirty="0"/>
          </a:p>
          <a:p>
            <a:pPr marL="742950" indent="-742950">
              <a:buFont typeface="+mj-lt"/>
              <a:buAutoNum type="arabicParenR" startAt="5"/>
            </a:pPr>
            <a:r>
              <a:rPr lang="en-US" sz="3200" dirty="0"/>
              <a:t>Using a graduated cylinder, put a known volume of </a:t>
            </a:r>
            <a:br>
              <a:rPr lang="en-US" sz="3200" dirty="0"/>
            </a:br>
            <a:r>
              <a:rPr lang="en-US" sz="3200" dirty="0"/>
              <a:t>your titrand (unknown concentration HCL) into an </a:t>
            </a:r>
            <a:br>
              <a:rPr lang="en-US" sz="3200" dirty="0"/>
            </a:br>
            <a:r>
              <a:rPr lang="en-US" sz="3200" dirty="0"/>
              <a:t>Erlenmeyer flask. </a:t>
            </a:r>
          </a:p>
          <a:p>
            <a:pPr marL="742950" indent="-742950">
              <a:buFont typeface="+mj-lt"/>
              <a:buAutoNum type="arabicParenR" startAt="5"/>
            </a:pPr>
            <a:endParaRPr lang="en-US" sz="3200" dirty="0"/>
          </a:p>
          <a:p>
            <a:pPr marL="742950" indent="-742950">
              <a:buFont typeface="+mj-lt"/>
              <a:buAutoNum type="arabicParenR" startAt="5"/>
            </a:pPr>
            <a:r>
              <a:rPr lang="en-US" sz="3200" dirty="0"/>
              <a:t>Add a small amount of appropriate indicator to the flask (phenolphthalein). </a:t>
            </a:r>
          </a:p>
        </p:txBody>
      </p:sp>
      <p:sp>
        <p:nvSpPr>
          <p:cNvPr id="5" name="Title 1"/>
          <p:cNvSpPr txBox="1">
            <a:spLocks/>
          </p:cNvSpPr>
          <p:nvPr/>
        </p:nvSpPr>
        <p:spPr>
          <a:xfrm>
            <a:off x="401234" y="125357"/>
            <a:ext cx="9070312"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latin typeface="Arial Rounded MT Bold" panose="020F0704030504030204" pitchFamily="34" charset="0"/>
              </a:rPr>
              <a:t>Lab Set Up continued…</a:t>
            </a:r>
            <a:endParaRPr lang="en-US" sz="6000" u="sng"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5744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508" y="2183641"/>
            <a:ext cx="7138138" cy="43399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5771" y="256850"/>
            <a:ext cx="9425154" cy="2071933"/>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solidFill>
                  <a:srgbClr val="0070C0"/>
                </a:solidFill>
                <a:latin typeface="Arial Rounded MT Bold" panose="020F0704030504030204" pitchFamily="34" charset="0"/>
              </a:rPr>
              <a:t>Question #3: </a:t>
            </a:r>
            <a:r>
              <a:rPr lang="en-US" sz="6000" dirty="0">
                <a:solidFill>
                  <a:srgbClr val="0070C0"/>
                </a:solidFill>
                <a:latin typeface="Arial Rounded MT Bold" panose="020F0704030504030204" pitchFamily="34" charset="0"/>
              </a:rPr>
              <a:t>Which indicator should we pick? Our unknown will be in the 7-10 range. </a:t>
            </a:r>
          </a:p>
        </p:txBody>
      </p:sp>
      <p:sp>
        <p:nvSpPr>
          <p:cNvPr id="2" name="Oval 1"/>
          <p:cNvSpPr/>
          <p:nvPr/>
        </p:nvSpPr>
        <p:spPr>
          <a:xfrm>
            <a:off x="754743" y="5355771"/>
            <a:ext cx="2307771" cy="478972"/>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8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508" y="2183641"/>
            <a:ext cx="7138138" cy="43399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75771" y="256850"/>
            <a:ext cx="9425154" cy="2071933"/>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solidFill>
                  <a:srgbClr val="0070C0"/>
                </a:solidFill>
                <a:latin typeface="Arial Rounded MT Bold" panose="020F0704030504030204" pitchFamily="34" charset="0"/>
              </a:rPr>
              <a:t>Question #4: </a:t>
            </a:r>
            <a:r>
              <a:rPr lang="en-US" sz="6000" dirty="0">
                <a:solidFill>
                  <a:srgbClr val="0070C0"/>
                </a:solidFill>
                <a:latin typeface="Arial Rounded MT Bold" panose="020F0704030504030204" pitchFamily="34" charset="0"/>
              </a:rPr>
              <a:t>What color shift do you expect to see for this indicator? From __ </a:t>
            </a:r>
            <a:r>
              <a:rPr lang="en-US" sz="6000" dirty="0">
                <a:solidFill>
                  <a:srgbClr val="0070C0"/>
                </a:solidFill>
                <a:latin typeface="Arial Rounded MT Bold" panose="020F0704030504030204" pitchFamily="34" charset="0"/>
                <a:sym typeface="Wingdings" panose="05000000000000000000" pitchFamily="2" charset="2"/>
              </a:rPr>
              <a:t> ___.</a:t>
            </a:r>
            <a:endParaRPr lang="en-US" sz="6000" dirty="0">
              <a:solidFill>
                <a:srgbClr val="0070C0"/>
              </a:solidFill>
              <a:latin typeface="Arial Rounded MT Bold" panose="020F0704030504030204" pitchFamily="34" charset="0"/>
            </a:endParaRPr>
          </a:p>
        </p:txBody>
      </p:sp>
      <p:sp>
        <p:nvSpPr>
          <p:cNvPr id="2" name="Oval 1"/>
          <p:cNvSpPr/>
          <p:nvPr/>
        </p:nvSpPr>
        <p:spPr>
          <a:xfrm>
            <a:off x="754743" y="5355771"/>
            <a:ext cx="2307771" cy="478972"/>
          </a:xfrm>
          <a:prstGeom prst="ellipse">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09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0201" y="1453762"/>
            <a:ext cx="8420668" cy="1646302"/>
          </a:xfrm>
        </p:spPr>
        <p:txBody>
          <a:bodyPr anchor="t"/>
          <a:lstStyle/>
          <a:p>
            <a:pPr algn="l"/>
            <a:r>
              <a:rPr lang="en-US" sz="7200" b="1" dirty="0">
                <a:latin typeface="Arial Rounded MT Bold" panose="020F0704030504030204" pitchFamily="34" charset="0"/>
              </a:rPr>
              <a:t>N50 – Titrations</a:t>
            </a:r>
            <a:br>
              <a:rPr lang="en-US" sz="7200" dirty="0"/>
            </a:br>
            <a:r>
              <a:rPr lang="en-US" sz="4800" dirty="0">
                <a:solidFill>
                  <a:srgbClr val="0070C0"/>
                </a:solidFill>
                <a:latin typeface="Arial Rounded MT Bold" panose="020F0704030504030204" pitchFamily="34" charset="0"/>
              </a:rPr>
              <a:t>Our last lecture of the year! </a:t>
            </a:r>
            <a:endParaRPr lang="en-US" sz="7200" dirty="0">
              <a:solidFill>
                <a:srgbClr val="0070C0"/>
              </a:solidFill>
              <a:latin typeface="Arial Rounded MT Bold" panose="020F0704030504030204" pitchFamily="34" charset="0"/>
            </a:endParaRPr>
          </a:p>
        </p:txBody>
      </p:sp>
      <p:sp>
        <p:nvSpPr>
          <p:cNvPr id="5" name="Title 1"/>
          <p:cNvSpPr txBox="1">
            <a:spLocks/>
          </p:cNvSpPr>
          <p:nvPr/>
        </p:nvSpPr>
        <p:spPr>
          <a:xfrm>
            <a:off x="1180201" y="3757936"/>
            <a:ext cx="8420668" cy="1646302"/>
          </a:xfrm>
          <a:prstGeom prst="rect">
            <a:avLst/>
          </a:prstGeom>
        </p:spPr>
        <p:txBody>
          <a:bodyPr vert="horz" lIns="91440" tIns="45720" rIns="91440" bIns="45720" rtlCol="0" anchor="t">
            <a:no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4400" b="1" dirty="0">
                <a:solidFill>
                  <a:srgbClr val="FF0000"/>
                </a:solidFill>
                <a:latin typeface="Arial Rounded MT Bold" panose="020F0704030504030204" pitchFamily="34" charset="0"/>
              </a:rPr>
              <a:t>Target:</a:t>
            </a:r>
            <a:br>
              <a:rPr lang="en-US" dirty="0"/>
            </a:br>
            <a:r>
              <a:rPr lang="en-US" sz="3600" dirty="0">
                <a:solidFill>
                  <a:srgbClr val="0070C0"/>
                </a:solidFill>
                <a:latin typeface="Arial Rounded MT Bold" panose="020F0704030504030204" pitchFamily="34" charset="0"/>
              </a:rPr>
              <a:t>I can set up and perform a titration.</a:t>
            </a:r>
            <a:endParaRPr lang="en-US" dirty="0">
              <a:solidFill>
                <a:srgbClr val="0070C0"/>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7B02C2B4-1128-40CA-3510-453E8335B88B}"/>
              </a:ext>
            </a:extLst>
          </p:cNvPr>
          <p:cNvSpPr txBox="1"/>
          <p:nvPr/>
        </p:nvSpPr>
        <p:spPr>
          <a:xfrm>
            <a:off x="71120" y="6333589"/>
            <a:ext cx="10281920" cy="400110"/>
          </a:xfrm>
          <a:prstGeom prst="rect">
            <a:avLst/>
          </a:prstGeom>
          <a:noFill/>
        </p:spPr>
        <p:txBody>
          <a:bodyPr wrap="square">
            <a:spAutoFit/>
          </a:bodyPr>
          <a:lstStyle/>
          <a:p>
            <a:r>
              <a:rPr lang="en-US" sz="2000" b="1" dirty="0"/>
              <a:t>Link to YouTube Presentation: </a:t>
            </a:r>
            <a:r>
              <a:rPr lang="en-US" sz="2000" b="1" dirty="0">
                <a:hlinkClick r:id="rId2"/>
              </a:rPr>
              <a:t>https://youtu.be/6owm822vyhI</a:t>
            </a:r>
            <a:r>
              <a:rPr lang="en-US" sz="2000" b="1" dirty="0"/>
              <a:t> </a:t>
            </a:r>
          </a:p>
        </p:txBody>
      </p:sp>
    </p:spTree>
    <p:extLst>
      <p:ext uri="{BB962C8B-B14F-4D97-AF65-F5344CB8AC3E}">
        <p14:creationId xmlns:p14="http://schemas.microsoft.com/office/powerpoint/2010/main" val="112885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1709"/>
            <a:ext cx="9425154"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latin typeface="Arial Rounded MT Bold" panose="020F0704030504030204" pitchFamily="34" charset="0"/>
              </a:rPr>
              <a:t>How many trials to do?</a:t>
            </a:r>
            <a:endParaRPr lang="en-US" sz="6000" u="sng" dirty="0">
              <a:solidFill>
                <a:srgbClr val="00B0F0"/>
              </a:solidFill>
              <a:latin typeface="Arial Rounded MT Bold" panose="020F0704030504030204" pitchFamily="34" charset="0"/>
            </a:endParaRPr>
          </a:p>
        </p:txBody>
      </p:sp>
      <p:sp>
        <p:nvSpPr>
          <p:cNvPr id="4" name="TextBox 3"/>
          <p:cNvSpPr txBox="1"/>
          <p:nvPr/>
        </p:nvSpPr>
        <p:spPr>
          <a:xfrm>
            <a:off x="204717" y="1433015"/>
            <a:ext cx="9430603" cy="5016758"/>
          </a:xfrm>
          <a:prstGeom prst="rect">
            <a:avLst/>
          </a:prstGeom>
          <a:noFill/>
        </p:spPr>
        <p:txBody>
          <a:bodyPr wrap="square" rtlCol="0">
            <a:spAutoFit/>
          </a:bodyPr>
          <a:lstStyle/>
          <a:p>
            <a:r>
              <a:rPr lang="en-US" sz="3200" dirty="0">
                <a:latin typeface="Arial Rounded MT Bold" panose="020F0704030504030204" pitchFamily="34" charset="0"/>
              </a:rPr>
              <a:t>Do </a:t>
            </a:r>
            <a:r>
              <a:rPr lang="en-US" sz="3200" b="1" u="sng" dirty="0">
                <a:latin typeface="Arial Rounded MT Bold" panose="020F0704030504030204" pitchFamily="34" charset="0"/>
              </a:rPr>
              <a:t>FOUR</a:t>
            </a:r>
            <a:r>
              <a:rPr lang="en-US" sz="3200" dirty="0">
                <a:latin typeface="Arial Rounded MT Bold" panose="020F0704030504030204" pitchFamily="34" charset="0"/>
              </a:rPr>
              <a:t> trials (typically)</a:t>
            </a:r>
            <a:endParaRPr lang="en-US" sz="3200" b="1" u="sng" dirty="0">
              <a:latin typeface="Arial Rounded MT Bold" panose="020F0704030504030204" pitchFamily="34" charset="0"/>
            </a:endParaRPr>
          </a:p>
          <a:p>
            <a:endParaRPr lang="en-US" sz="3200" b="1" u="sng" dirty="0">
              <a:solidFill>
                <a:srgbClr val="0070C0"/>
              </a:solidFill>
              <a:latin typeface="Arial Rounded MT Bold" panose="020F0704030504030204" pitchFamily="34" charset="0"/>
            </a:endParaRPr>
          </a:p>
          <a:p>
            <a:r>
              <a:rPr lang="en-US" sz="3200" b="1" dirty="0">
                <a:solidFill>
                  <a:srgbClr val="0070C0"/>
                </a:solidFill>
                <a:latin typeface="Arial Rounded MT Bold" panose="020F0704030504030204" pitchFamily="34" charset="0"/>
              </a:rPr>
              <a:t>1</a:t>
            </a:r>
            <a:r>
              <a:rPr lang="en-US" sz="3200" b="1" baseline="30000" dirty="0">
                <a:solidFill>
                  <a:srgbClr val="0070C0"/>
                </a:solidFill>
                <a:latin typeface="Arial Rounded MT Bold" panose="020F0704030504030204" pitchFamily="34" charset="0"/>
              </a:rPr>
              <a:t>st</a:t>
            </a:r>
            <a:r>
              <a:rPr lang="en-US" sz="3200" b="1" dirty="0">
                <a:solidFill>
                  <a:srgbClr val="0070C0"/>
                </a:solidFill>
                <a:latin typeface="Arial Rounded MT Bold" panose="020F0704030504030204" pitchFamily="34" charset="0"/>
              </a:rPr>
              <a:t> Trial </a:t>
            </a:r>
            <a:r>
              <a:rPr lang="en-US" sz="3200" dirty="0">
                <a:latin typeface="Arial Rounded MT Bold" panose="020F0704030504030204" pitchFamily="34" charset="0"/>
              </a:rPr>
              <a:t>– Rough trial – “Quick and dirty” </a:t>
            </a:r>
            <a:br>
              <a:rPr lang="en-US" sz="3200" dirty="0">
                <a:latin typeface="Arial Rounded MT Bold" panose="020F0704030504030204" pitchFamily="34" charset="0"/>
              </a:rPr>
            </a:br>
            <a:r>
              <a:rPr lang="en-US" sz="3200" dirty="0">
                <a:latin typeface="Arial Rounded MT Bold" panose="020F0704030504030204" pitchFamily="34" charset="0"/>
              </a:rPr>
              <a:t>                  Just a rough estimate so you have an </a:t>
            </a:r>
            <a:br>
              <a:rPr lang="en-US" sz="3200" dirty="0">
                <a:latin typeface="Arial Rounded MT Bold" panose="020F0704030504030204" pitchFamily="34" charset="0"/>
              </a:rPr>
            </a:br>
            <a:r>
              <a:rPr lang="en-US" sz="3200" dirty="0">
                <a:latin typeface="Arial Rounded MT Bold" panose="020F0704030504030204" pitchFamily="34" charset="0"/>
              </a:rPr>
              <a:t>                  idea of when  you need to start </a:t>
            </a:r>
            <a:br>
              <a:rPr lang="en-US" sz="3200" dirty="0">
                <a:latin typeface="Arial Rounded MT Bold" panose="020F0704030504030204" pitchFamily="34" charset="0"/>
              </a:rPr>
            </a:br>
            <a:r>
              <a:rPr lang="en-US" sz="3200" dirty="0">
                <a:latin typeface="Arial Rounded MT Bold" panose="020F0704030504030204" pitchFamily="34" charset="0"/>
              </a:rPr>
              <a:t>                  slowing down. </a:t>
            </a:r>
            <a:r>
              <a:rPr lang="en-US" sz="3200" dirty="0">
                <a:solidFill>
                  <a:srgbClr val="FF0000"/>
                </a:solidFill>
                <a:latin typeface="Arial Rounded MT Bold" panose="020F0704030504030204" pitchFamily="34" charset="0"/>
              </a:rPr>
              <a:t>DON’T include this </a:t>
            </a:r>
            <a:br>
              <a:rPr lang="en-US" sz="3200" dirty="0">
                <a:solidFill>
                  <a:srgbClr val="FF0000"/>
                </a:solidFill>
                <a:latin typeface="Arial Rounded MT Bold" panose="020F0704030504030204" pitchFamily="34" charset="0"/>
              </a:rPr>
            </a:br>
            <a:r>
              <a:rPr lang="en-US" sz="3200" dirty="0">
                <a:solidFill>
                  <a:srgbClr val="FF0000"/>
                </a:solidFill>
                <a:latin typeface="Arial Rounded MT Bold" panose="020F0704030504030204" pitchFamily="34" charset="0"/>
              </a:rPr>
              <a:t>                  trial when averaging your data!</a:t>
            </a:r>
          </a:p>
          <a:p>
            <a:endParaRPr lang="en-US" sz="3200" b="1" dirty="0">
              <a:solidFill>
                <a:srgbClr val="0070C0"/>
              </a:solidFill>
              <a:latin typeface="Arial Rounded MT Bold" panose="020F0704030504030204" pitchFamily="34" charset="0"/>
            </a:endParaRPr>
          </a:p>
          <a:p>
            <a:r>
              <a:rPr lang="en-US" sz="3200" b="1" dirty="0">
                <a:solidFill>
                  <a:srgbClr val="0070C0"/>
                </a:solidFill>
                <a:latin typeface="Arial Rounded MT Bold" panose="020F0704030504030204" pitchFamily="34" charset="0"/>
              </a:rPr>
              <a:t>2</a:t>
            </a:r>
            <a:r>
              <a:rPr lang="en-US" sz="3200" b="1" baseline="30000" dirty="0">
                <a:solidFill>
                  <a:srgbClr val="0070C0"/>
                </a:solidFill>
                <a:latin typeface="Arial Rounded MT Bold" panose="020F0704030504030204" pitchFamily="34" charset="0"/>
              </a:rPr>
              <a:t>nd</a:t>
            </a:r>
            <a:r>
              <a:rPr lang="en-US" sz="3200" b="1" dirty="0">
                <a:solidFill>
                  <a:srgbClr val="0070C0"/>
                </a:solidFill>
                <a:latin typeface="Arial Rounded MT Bold" panose="020F0704030504030204" pitchFamily="34" charset="0"/>
              </a:rPr>
              <a:t> – 4</a:t>
            </a:r>
            <a:r>
              <a:rPr lang="en-US" sz="3200" b="1" baseline="30000" dirty="0">
                <a:solidFill>
                  <a:srgbClr val="0070C0"/>
                </a:solidFill>
                <a:latin typeface="Arial Rounded MT Bold" panose="020F0704030504030204" pitchFamily="34" charset="0"/>
              </a:rPr>
              <a:t>th</a:t>
            </a:r>
            <a:r>
              <a:rPr lang="en-US" sz="3200" b="1" dirty="0">
                <a:solidFill>
                  <a:srgbClr val="0070C0"/>
                </a:solidFill>
                <a:latin typeface="Arial Rounded MT Bold" panose="020F0704030504030204" pitchFamily="34" charset="0"/>
              </a:rPr>
              <a:t> Trials </a:t>
            </a:r>
            <a:r>
              <a:rPr lang="en-US" sz="3200" dirty="0">
                <a:latin typeface="Arial Rounded MT Bold" panose="020F0704030504030204" pitchFamily="34" charset="0"/>
              </a:rPr>
              <a:t>– Real ones – Be careful!</a:t>
            </a:r>
          </a:p>
          <a:p>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392547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1708"/>
            <a:ext cx="9425154" cy="2071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u="sng" dirty="0">
                <a:solidFill>
                  <a:srgbClr val="0070C0"/>
                </a:solidFill>
                <a:latin typeface="Arial Rounded MT Bold" panose="020F0704030504030204" pitchFamily="34" charset="0"/>
              </a:rPr>
              <a:t>Set up your Data Table</a:t>
            </a:r>
          </a:p>
        </p:txBody>
      </p:sp>
      <p:graphicFrame>
        <p:nvGraphicFramePr>
          <p:cNvPr id="2" name="Table 1"/>
          <p:cNvGraphicFramePr>
            <a:graphicFrameLocks noGrp="1"/>
          </p:cNvGraphicFramePr>
          <p:nvPr>
            <p:extLst>
              <p:ext uri="{D42A27DB-BD31-4B8C-83A1-F6EECF244321}">
                <p14:modId xmlns:p14="http://schemas.microsoft.com/office/powerpoint/2010/main" val="2139729279"/>
              </p:ext>
            </p:extLst>
          </p:nvPr>
        </p:nvGraphicFramePr>
        <p:xfrm>
          <a:off x="184245" y="1027776"/>
          <a:ext cx="9056663" cy="5760720"/>
        </p:xfrm>
        <a:graphic>
          <a:graphicData uri="http://schemas.openxmlformats.org/drawingml/2006/table">
            <a:tbl>
              <a:tblPr firstRow="1" bandRow="1">
                <a:tableStyleId>{5940675A-B579-460E-94D1-54222C63F5DA}</a:tableStyleId>
              </a:tblPr>
              <a:tblGrid>
                <a:gridCol w="2077591">
                  <a:extLst>
                    <a:ext uri="{9D8B030D-6E8A-4147-A177-3AD203B41FA5}">
                      <a16:colId xmlns:a16="http://schemas.microsoft.com/office/drawing/2014/main" val="352105126"/>
                    </a:ext>
                  </a:extLst>
                </a:gridCol>
                <a:gridCol w="2162974">
                  <a:extLst>
                    <a:ext uri="{9D8B030D-6E8A-4147-A177-3AD203B41FA5}">
                      <a16:colId xmlns:a16="http://schemas.microsoft.com/office/drawing/2014/main" val="2735881359"/>
                    </a:ext>
                  </a:extLst>
                </a:gridCol>
                <a:gridCol w="979702">
                  <a:extLst>
                    <a:ext uri="{9D8B030D-6E8A-4147-A177-3AD203B41FA5}">
                      <a16:colId xmlns:a16="http://schemas.microsoft.com/office/drawing/2014/main" val="801109853"/>
                    </a:ext>
                  </a:extLst>
                </a:gridCol>
                <a:gridCol w="593679">
                  <a:extLst>
                    <a:ext uri="{9D8B030D-6E8A-4147-A177-3AD203B41FA5}">
                      <a16:colId xmlns:a16="http://schemas.microsoft.com/office/drawing/2014/main" val="3842345723"/>
                    </a:ext>
                  </a:extLst>
                </a:gridCol>
                <a:gridCol w="1651379">
                  <a:extLst>
                    <a:ext uri="{9D8B030D-6E8A-4147-A177-3AD203B41FA5}">
                      <a16:colId xmlns:a16="http://schemas.microsoft.com/office/drawing/2014/main" val="455976278"/>
                    </a:ext>
                  </a:extLst>
                </a:gridCol>
                <a:gridCol w="1591338">
                  <a:extLst>
                    <a:ext uri="{9D8B030D-6E8A-4147-A177-3AD203B41FA5}">
                      <a16:colId xmlns:a16="http://schemas.microsoft.com/office/drawing/2014/main" val="2133145614"/>
                    </a:ext>
                  </a:extLst>
                </a:gridCol>
              </a:tblGrid>
              <a:tr h="370840">
                <a:tc rowSpan="3">
                  <a:txBody>
                    <a:bodyPr/>
                    <a:lstStyle/>
                    <a:p>
                      <a:pPr algn="ct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Titration of Unknown </a:t>
                      </a:r>
                      <a:r>
                        <a:rPr lang="en-US" sz="2000" b="1" dirty="0" err="1">
                          <a:solidFill>
                            <a:schemeClr val="tx1"/>
                          </a:solidFill>
                        </a:rPr>
                        <a:t>HCl</a:t>
                      </a:r>
                      <a:r>
                        <a:rPr lang="en-US" sz="2000" b="1" dirty="0">
                          <a:solidFill>
                            <a:schemeClr val="tx1"/>
                          </a:solidFill>
                        </a:rPr>
                        <a:t> Solution with</a:t>
                      </a:r>
                      <a:r>
                        <a:rPr lang="en-US" sz="2800" b="1" dirty="0">
                          <a:solidFill>
                            <a:schemeClr val="tx1"/>
                          </a:solidFill>
                        </a:rPr>
                        <a:t> </a:t>
                      </a:r>
                      <a:r>
                        <a:rPr lang="en-US" sz="2000" b="1" i="0" kern="1200" dirty="0">
                          <a:solidFill>
                            <a:schemeClr val="tx1"/>
                          </a:solidFill>
                          <a:effectLst/>
                          <a:latin typeface="+mn-lt"/>
                          <a:ea typeface="+mn-ea"/>
                          <a:cs typeface="+mn-cs"/>
                        </a:rPr>
                        <a:t>Phenolphthalein</a:t>
                      </a:r>
                      <a:r>
                        <a:rPr lang="en-US" sz="2000" b="1" baseline="0" dirty="0">
                          <a:solidFill>
                            <a:schemeClr val="tx1"/>
                          </a:solidFill>
                        </a:rPr>
                        <a:t>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06983698"/>
                  </a:ext>
                </a:extLst>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t>
                      </a:r>
                      <a:r>
                        <a:rPr lang="en-US" sz="2000" b="1" baseline="0" dirty="0">
                          <a:solidFill>
                            <a:schemeClr val="tx1"/>
                          </a:solidFill>
                        </a:rPr>
                        <a:t>  ] of Titrant:</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Volume</a:t>
                      </a:r>
                      <a:r>
                        <a:rPr lang="en-US" sz="2000" b="1" baseline="0" dirty="0">
                          <a:solidFill>
                            <a:schemeClr val="tx1"/>
                          </a:solidFill>
                        </a:rPr>
                        <a:t> of Titrand Used:</a:t>
                      </a:r>
                      <a:br>
                        <a:rPr lang="en-US" sz="2000" b="1" baseline="0" dirty="0">
                          <a:solidFill>
                            <a:schemeClr val="tx1"/>
                          </a:solidFill>
                        </a:rPr>
                      </a:b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4547904"/>
                  </a:ext>
                </a:extLst>
              </a:tr>
              <a:tr h="370840">
                <a:tc vMerge="1">
                  <a:txBody>
                    <a:bodyPr/>
                    <a:lstStyle/>
                    <a:p>
                      <a:pPr algn="ct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Rough</a:t>
                      </a:r>
                      <a:r>
                        <a:rPr lang="en-US" sz="2400" b="1" baseline="0" dirty="0"/>
                        <a:t> Trial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algn="ctr"/>
                      <a:r>
                        <a:rPr lang="en-US" sz="2400" b="1" dirty="0"/>
                        <a:t>Trial #1</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a:txBody>
                    <a:bodyPr/>
                    <a:lstStyle/>
                    <a:p>
                      <a:pPr algn="ctr"/>
                      <a:r>
                        <a:rPr lang="en-US" sz="2400" b="1" dirty="0"/>
                        <a:t>Trial #2</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400" b="1" dirty="0"/>
                        <a:t>Trial #3</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19583266"/>
                  </a:ext>
                </a:extLst>
              </a:tr>
              <a:tr h="370840">
                <a:tc>
                  <a:txBody>
                    <a:bodyPr/>
                    <a:lstStyle/>
                    <a:p>
                      <a:pPr algn="ctr"/>
                      <a:r>
                        <a:rPr lang="en-US" sz="2400" b="1"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55454"/>
                  </a:ext>
                </a:extLst>
              </a:tr>
              <a:tr h="370840">
                <a:tc>
                  <a:txBody>
                    <a:bodyPr/>
                    <a:lstStyle/>
                    <a:p>
                      <a:pPr algn="ctr"/>
                      <a:r>
                        <a:rPr lang="en-US" sz="2400" b="1" dirty="0"/>
                        <a:t>Burette</a:t>
                      </a:r>
                      <a:r>
                        <a:rPr lang="en-US" sz="2400" b="1" baseline="0" dirty="0"/>
                        <a:t> Starting Volume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6464068"/>
                  </a:ext>
                </a:extLst>
              </a:tr>
              <a:tr h="370840">
                <a:tc>
                  <a:txBody>
                    <a:bodyPr/>
                    <a:lstStyle/>
                    <a:p>
                      <a:pPr algn="ctr"/>
                      <a:r>
                        <a:rPr lang="en-US" sz="2400" b="1" dirty="0"/>
                        <a:t>Burette Ending Volume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4870314"/>
                  </a:ext>
                </a:extLst>
              </a:tr>
              <a:tr h="370840">
                <a:tc>
                  <a:txBody>
                    <a:bodyPr/>
                    <a:lstStyle/>
                    <a:p>
                      <a:pPr algn="ctr"/>
                      <a:r>
                        <a:rPr lang="en-US" sz="2400" b="1" dirty="0"/>
                        <a:t>Volume of Titrant Used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562798"/>
                  </a:ext>
                </a:extLst>
              </a:tr>
            </a:tbl>
          </a:graphicData>
        </a:graphic>
      </p:graphicFrame>
      <p:sp>
        <p:nvSpPr>
          <p:cNvPr id="3" name="Rectangle 2"/>
          <p:cNvSpPr/>
          <p:nvPr/>
        </p:nvSpPr>
        <p:spPr>
          <a:xfrm>
            <a:off x="9580728" y="0"/>
            <a:ext cx="2611271" cy="6858000"/>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Every group needs to do one rough trial, and each person will do a real trial. Four people in a group = </a:t>
            </a:r>
            <a:br>
              <a:rPr lang="en-US" sz="2800" b="1" dirty="0">
                <a:solidFill>
                  <a:schemeClr val="tx1"/>
                </a:solidFill>
              </a:rPr>
            </a:br>
            <a:r>
              <a:rPr lang="en-US" sz="2800" b="1" dirty="0">
                <a:solidFill>
                  <a:schemeClr val="tx1"/>
                </a:solidFill>
              </a:rPr>
              <a:t>Four trials. Make the right number of columns in your table!</a:t>
            </a:r>
          </a:p>
        </p:txBody>
      </p:sp>
    </p:spTree>
    <p:extLst>
      <p:ext uri="{BB962C8B-B14F-4D97-AF65-F5344CB8AC3E}">
        <p14:creationId xmlns:p14="http://schemas.microsoft.com/office/powerpoint/2010/main" val="369753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1708"/>
            <a:ext cx="9425154" cy="2071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u="sng" dirty="0">
                <a:solidFill>
                  <a:srgbClr val="0070C0"/>
                </a:solidFill>
                <a:latin typeface="Arial Rounded MT Bold" panose="020F0704030504030204" pitchFamily="34" charset="0"/>
              </a:rPr>
              <a:t>Set up your Data Table</a:t>
            </a:r>
          </a:p>
        </p:txBody>
      </p:sp>
      <p:graphicFrame>
        <p:nvGraphicFramePr>
          <p:cNvPr id="2" name="Table 1"/>
          <p:cNvGraphicFramePr>
            <a:graphicFrameLocks noGrp="1"/>
          </p:cNvGraphicFramePr>
          <p:nvPr>
            <p:extLst>
              <p:ext uri="{D42A27DB-BD31-4B8C-83A1-F6EECF244321}">
                <p14:modId xmlns:p14="http://schemas.microsoft.com/office/powerpoint/2010/main" val="2979928990"/>
              </p:ext>
            </p:extLst>
          </p:nvPr>
        </p:nvGraphicFramePr>
        <p:xfrm>
          <a:off x="184246" y="1049198"/>
          <a:ext cx="9056663" cy="5699760"/>
        </p:xfrm>
        <a:graphic>
          <a:graphicData uri="http://schemas.openxmlformats.org/drawingml/2006/table">
            <a:tbl>
              <a:tblPr firstRow="1" bandRow="1">
                <a:tableStyleId>{5940675A-B579-460E-94D1-54222C63F5DA}</a:tableStyleId>
              </a:tblPr>
              <a:tblGrid>
                <a:gridCol w="2077591">
                  <a:extLst>
                    <a:ext uri="{9D8B030D-6E8A-4147-A177-3AD203B41FA5}">
                      <a16:colId xmlns:a16="http://schemas.microsoft.com/office/drawing/2014/main" val="352105126"/>
                    </a:ext>
                  </a:extLst>
                </a:gridCol>
                <a:gridCol w="2162974">
                  <a:extLst>
                    <a:ext uri="{9D8B030D-6E8A-4147-A177-3AD203B41FA5}">
                      <a16:colId xmlns:a16="http://schemas.microsoft.com/office/drawing/2014/main" val="2735881359"/>
                    </a:ext>
                  </a:extLst>
                </a:gridCol>
                <a:gridCol w="979702">
                  <a:extLst>
                    <a:ext uri="{9D8B030D-6E8A-4147-A177-3AD203B41FA5}">
                      <a16:colId xmlns:a16="http://schemas.microsoft.com/office/drawing/2014/main" val="801109853"/>
                    </a:ext>
                  </a:extLst>
                </a:gridCol>
                <a:gridCol w="593679">
                  <a:extLst>
                    <a:ext uri="{9D8B030D-6E8A-4147-A177-3AD203B41FA5}">
                      <a16:colId xmlns:a16="http://schemas.microsoft.com/office/drawing/2014/main" val="3842345723"/>
                    </a:ext>
                  </a:extLst>
                </a:gridCol>
                <a:gridCol w="1651379">
                  <a:extLst>
                    <a:ext uri="{9D8B030D-6E8A-4147-A177-3AD203B41FA5}">
                      <a16:colId xmlns:a16="http://schemas.microsoft.com/office/drawing/2014/main" val="455976278"/>
                    </a:ext>
                  </a:extLst>
                </a:gridCol>
                <a:gridCol w="1591338">
                  <a:extLst>
                    <a:ext uri="{9D8B030D-6E8A-4147-A177-3AD203B41FA5}">
                      <a16:colId xmlns:a16="http://schemas.microsoft.com/office/drawing/2014/main" val="2133145614"/>
                    </a:ext>
                  </a:extLst>
                </a:gridCol>
              </a:tblGrid>
              <a:tr h="370840">
                <a:tc rowSpan="3">
                  <a:txBody>
                    <a:bodyPr/>
                    <a:lstStyle/>
                    <a:p>
                      <a:pPr algn="ct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Titration of Unknown </a:t>
                      </a:r>
                      <a:r>
                        <a:rPr lang="en-US" sz="2000" b="1" dirty="0" err="1">
                          <a:solidFill>
                            <a:schemeClr val="tx1"/>
                          </a:solidFill>
                        </a:rPr>
                        <a:t>HCl</a:t>
                      </a:r>
                      <a:r>
                        <a:rPr lang="en-US" sz="2000" b="1" dirty="0">
                          <a:solidFill>
                            <a:schemeClr val="tx1"/>
                          </a:solidFill>
                        </a:rPr>
                        <a:t> Solution with</a:t>
                      </a:r>
                      <a:r>
                        <a:rPr lang="en-US" sz="2800" b="1" dirty="0">
                          <a:solidFill>
                            <a:schemeClr val="tx1"/>
                          </a:solidFill>
                        </a:rPr>
                        <a:t> </a:t>
                      </a:r>
                      <a:r>
                        <a:rPr lang="en-US" sz="2000" b="1" i="0" kern="1200" dirty="0">
                          <a:solidFill>
                            <a:schemeClr val="tx1"/>
                          </a:solidFill>
                          <a:effectLst/>
                          <a:latin typeface="+mn-lt"/>
                          <a:ea typeface="+mn-ea"/>
                          <a:cs typeface="+mn-cs"/>
                        </a:rPr>
                        <a:t>Phenolphthalein</a:t>
                      </a:r>
                      <a:r>
                        <a:rPr lang="en-US" sz="2000" b="1" baseline="0" dirty="0">
                          <a:solidFill>
                            <a:schemeClr val="tx1"/>
                          </a:solidFill>
                        </a:rPr>
                        <a:t>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06983698"/>
                  </a:ext>
                </a:extLst>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t>
                      </a:r>
                      <a:r>
                        <a:rPr lang="en-US" sz="2000" b="1" baseline="0" dirty="0">
                          <a:solidFill>
                            <a:schemeClr val="tx1"/>
                          </a:solidFill>
                        </a:rPr>
                        <a:t>  ] of Titrant: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baseline="0" dirty="0">
                          <a:solidFill>
                            <a:srgbClr val="FF0000"/>
                          </a:solidFill>
                        </a:rPr>
                        <a:t>0.10 M</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Volume</a:t>
                      </a:r>
                      <a:r>
                        <a:rPr lang="en-US" sz="2000" b="1" baseline="0" dirty="0">
                          <a:solidFill>
                            <a:schemeClr val="tx1"/>
                          </a:solidFill>
                        </a:rPr>
                        <a:t> of </a:t>
                      </a:r>
                      <a:r>
                        <a:rPr lang="en-US" sz="2000" b="1" baseline="0" dirty="0" err="1">
                          <a:solidFill>
                            <a:schemeClr val="tx1"/>
                          </a:solidFill>
                        </a:rPr>
                        <a:t>Titrand</a:t>
                      </a:r>
                      <a:r>
                        <a:rPr lang="en-US" sz="2000" b="1" baseline="0" dirty="0">
                          <a:solidFill>
                            <a:schemeClr val="tx1"/>
                          </a:solidFill>
                        </a:rPr>
                        <a:t> Used: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baseline="0" dirty="0">
                          <a:solidFill>
                            <a:srgbClr val="FF0000"/>
                          </a:solidFill>
                        </a:rPr>
                        <a:t>5 mL</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4547904"/>
                  </a:ext>
                </a:extLst>
              </a:tr>
              <a:tr h="370840">
                <a:tc vMerge="1">
                  <a:txBody>
                    <a:bodyPr/>
                    <a:lstStyle/>
                    <a:p>
                      <a:pPr algn="ct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Rough</a:t>
                      </a:r>
                      <a:r>
                        <a:rPr lang="en-US" sz="2400" b="1" baseline="0" dirty="0"/>
                        <a:t> Trial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algn="ctr"/>
                      <a:r>
                        <a:rPr lang="en-US" sz="2400" b="1" dirty="0"/>
                        <a:t>Trial #1</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a:txBody>
                    <a:bodyPr/>
                    <a:lstStyle/>
                    <a:p>
                      <a:pPr algn="ctr"/>
                      <a:r>
                        <a:rPr lang="en-US" sz="2400" b="1" dirty="0"/>
                        <a:t>Trial #2</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400" b="1" dirty="0"/>
                        <a:t>Trial #3</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19583266"/>
                  </a:ext>
                </a:extLst>
              </a:tr>
              <a:tr h="370840">
                <a:tc>
                  <a:txBody>
                    <a:bodyPr/>
                    <a:lstStyle/>
                    <a:p>
                      <a:pPr algn="ctr"/>
                      <a:r>
                        <a:rPr lang="en-US" sz="2400" b="1"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626455"/>
                  </a:ext>
                </a:extLst>
              </a:tr>
              <a:tr h="370840">
                <a:tc>
                  <a:txBody>
                    <a:bodyPr/>
                    <a:lstStyle/>
                    <a:p>
                      <a:pPr algn="ctr"/>
                      <a:r>
                        <a:rPr lang="en-US" sz="2400" b="1" dirty="0"/>
                        <a:t>Burette</a:t>
                      </a:r>
                      <a:r>
                        <a:rPr lang="en-US" sz="2400" b="1" baseline="0" dirty="0"/>
                        <a:t> Starting Volume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6464068"/>
                  </a:ext>
                </a:extLst>
              </a:tr>
              <a:tr h="370840">
                <a:tc>
                  <a:txBody>
                    <a:bodyPr/>
                    <a:lstStyle/>
                    <a:p>
                      <a:pPr algn="ctr"/>
                      <a:r>
                        <a:rPr lang="en-US" sz="2400" b="1" dirty="0"/>
                        <a:t>Burette Ending Volume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4870314"/>
                  </a:ext>
                </a:extLst>
              </a:tr>
              <a:tr h="370840">
                <a:tc>
                  <a:txBody>
                    <a:bodyPr/>
                    <a:lstStyle/>
                    <a:p>
                      <a:pPr algn="ctr"/>
                      <a:r>
                        <a:rPr lang="en-US" sz="2400" b="1" dirty="0"/>
                        <a:t>Volume of Titrant Used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562798"/>
                  </a:ext>
                </a:extLst>
              </a:tr>
            </a:tbl>
          </a:graphicData>
        </a:graphic>
      </p:graphicFrame>
    </p:spTree>
    <p:extLst>
      <p:ext uri="{BB962C8B-B14F-4D97-AF65-F5344CB8AC3E}">
        <p14:creationId xmlns:p14="http://schemas.microsoft.com/office/powerpoint/2010/main" val="293997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565" y="1137007"/>
            <a:ext cx="11433679" cy="5598163"/>
          </a:xfrm>
          <a:solidFill>
            <a:schemeClr val="bg1"/>
          </a:solidFill>
          <a:ln w="76200">
            <a:solidFill>
              <a:schemeClr val="accent1">
                <a:lumMod val="50000"/>
              </a:schemeClr>
            </a:solidFill>
          </a:ln>
        </p:spPr>
        <p:txBody>
          <a:bodyPr>
            <a:normAutofit fontScale="85000" lnSpcReduction="20000"/>
          </a:bodyPr>
          <a:lstStyle/>
          <a:p>
            <a:pPr marL="514350" indent="-514350">
              <a:buSzPct val="100000"/>
              <a:buFont typeface="+mj-lt"/>
              <a:buAutoNum type="arabicParenR"/>
            </a:pPr>
            <a:endParaRPr lang="en-US" sz="1300" b="1" dirty="0"/>
          </a:p>
          <a:p>
            <a:pPr marL="514350" indent="-514350">
              <a:buSzPct val="100000"/>
              <a:buFont typeface="+mj-lt"/>
              <a:buAutoNum type="arabicParenR"/>
            </a:pPr>
            <a:r>
              <a:rPr lang="en-US" sz="3000" b="1" dirty="0"/>
              <a:t>What is a titration? </a:t>
            </a:r>
            <a:r>
              <a:rPr lang="en-US" sz="2400" dirty="0" err="1"/>
              <a:t>FuseSchool</a:t>
            </a:r>
            <a:br>
              <a:rPr lang="en-US" sz="3000" b="1" dirty="0"/>
            </a:br>
            <a:r>
              <a:rPr lang="en-US" sz="2200" dirty="0">
                <a:hlinkClick r:id="rId2"/>
              </a:rPr>
              <a:t>https://youtu.be/tIbD8MG1qMM</a:t>
            </a:r>
            <a:r>
              <a:rPr lang="en-US" sz="2200" dirty="0"/>
              <a:t> </a:t>
            </a:r>
            <a:br>
              <a:rPr lang="en-US" dirty="0"/>
            </a:br>
            <a:endParaRPr lang="en-US" dirty="0"/>
          </a:p>
          <a:p>
            <a:pPr marL="514350" indent="-514350">
              <a:buSzPct val="100000"/>
              <a:buFont typeface="+mj-lt"/>
              <a:buAutoNum type="arabicParenR"/>
            </a:pPr>
            <a:r>
              <a:rPr lang="en-US" sz="3000" b="1" dirty="0"/>
              <a:t>Setting up and Performing a Titration. </a:t>
            </a:r>
            <a:r>
              <a:rPr lang="en-US" sz="2400" dirty="0" err="1"/>
              <a:t>CarolinaBiological</a:t>
            </a:r>
            <a:r>
              <a:rPr lang="en-US" sz="2400" b="1" dirty="0"/>
              <a:t> </a:t>
            </a:r>
            <a:br>
              <a:rPr lang="en-US" sz="3000" b="1" dirty="0"/>
            </a:br>
            <a:r>
              <a:rPr lang="en-US" sz="2400" dirty="0">
                <a:hlinkClick r:id="rId3"/>
              </a:rPr>
              <a:t>https://youtu.be/sFpFCPTDv2w</a:t>
            </a:r>
            <a:r>
              <a:rPr lang="en-US" sz="2400" dirty="0"/>
              <a:t> </a:t>
            </a:r>
            <a:br>
              <a:rPr lang="en-US" sz="2200" dirty="0"/>
            </a:br>
            <a:endParaRPr lang="en-US" sz="3000" dirty="0"/>
          </a:p>
          <a:p>
            <a:pPr marL="514350" indent="-514350">
              <a:buSzPct val="100000"/>
              <a:buFont typeface="+mj-lt"/>
              <a:buAutoNum type="arabicParenR"/>
            </a:pPr>
            <a:r>
              <a:rPr lang="en-US" sz="3000" b="1" dirty="0"/>
              <a:t>How to Prepare a Burette for a Titration. </a:t>
            </a:r>
            <a:r>
              <a:rPr lang="en-US" sz="2400" dirty="0"/>
              <a:t>Wits University</a:t>
            </a:r>
            <a:br>
              <a:rPr lang="en-US" dirty="0"/>
            </a:br>
            <a:r>
              <a:rPr lang="en-US" sz="2200" dirty="0">
                <a:hlinkClick r:id="rId4"/>
              </a:rPr>
              <a:t>https://youtu.be/Lr1nLTCqZvM</a:t>
            </a:r>
            <a:r>
              <a:rPr lang="en-US" sz="2200" dirty="0"/>
              <a:t> </a:t>
            </a:r>
            <a:br>
              <a:rPr lang="en-US" dirty="0"/>
            </a:br>
            <a:endParaRPr lang="en-US" dirty="0"/>
          </a:p>
          <a:p>
            <a:pPr marL="514350" indent="-514350">
              <a:buSzPct val="100000"/>
              <a:buFont typeface="+mj-lt"/>
              <a:buAutoNum type="arabicParenR"/>
            </a:pPr>
            <a:r>
              <a:rPr lang="en-US" sz="3000" b="1" dirty="0"/>
              <a:t>How to Read the Volume off a Burette. </a:t>
            </a:r>
            <a:r>
              <a:rPr lang="en-US" sz="2400" dirty="0"/>
              <a:t>Wits University</a:t>
            </a:r>
            <a:br>
              <a:rPr lang="en-US" dirty="0"/>
            </a:br>
            <a:r>
              <a:rPr lang="en-US" sz="2200" dirty="0">
                <a:hlinkClick r:id="rId5"/>
              </a:rPr>
              <a:t>https://youtu.be/qdmp4_Nwd-Q</a:t>
            </a:r>
            <a:r>
              <a:rPr lang="en-US" sz="2200" dirty="0"/>
              <a:t> </a:t>
            </a:r>
            <a:br>
              <a:rPr lang="en-US" dirty="0"/>
            </a:br>
            <a:endParaRPr lang="en-US" dirty="0"/>
          </a:p>
          <a:p>
            <a:pPr marL="514350" indent="-514350">
              <a:buSzPct val="100000"/>
              <a:buFont typeface="+mj-lt"/>
              <a:buAutoNum type="arabicParenR"/>
            </a:pPr>
            <a:r>
              <a:rPr lang="en-US" sz="3000" b="1" dirty="0"/>
              <a:t>What is a Titration and how is it performed? </a:t>
            </a:r>
            <a:r>
              <a:rPr lang="en-US" sz="2400" dirty="0"/>
              <a:t>Wits University</a:t>
            </a:r>
            <a:br>
              <a:rPr lang="en-US" dirty="0"/>
            </a:br>
            <a:r>
              <a:rPr lang="en-US" sz="2400" dirty="0">
                <a:hlinkClick r:id="rId6"/>
              </a:rPr>
              <a:t>https://www.youtube.com/watch?v=YqfvRBJ-iPg</a:t>
            </a:r>
            <a:r>
              <a:rPr lang="en-US" sz="2400" dirty="0"/>
              <a:t> </a:t>
            </a:r>
            <a:br>
              <a:rPr lang="en-US" sz="2400" dirty="0"/>
            </a:br>
            <a:endParaRPr lang="en-US" sz="2400" dirty="0"/>
          </a:p>
          <a:p>
            <a:pPr marL="514350" indent="-514350">
              <a:buSzPct val="100000"/>
              <a:buFont typeface="+mj-lt"/>
              <a:buAutoNum type="arabicParenR"/>
            </a:pPr>
            <a:r>
              <a:rPr lang="en-US" sz="2800" b="1" dirty="0"/>
              <a:t>Acid Base Equilibrium. </a:t>
            </a:r>
            <a:r>
              <a:rPr lang="en-US" sz="2400" dirty="0"/>
              <a:t>Bozeman Science</a:t>
            </a:r>
            <a:br>
              <a:rPr lang="en-US" sz="3200" b="1" dirty="0"/>
            </a:br>
            <a:r>
              <a:rPr lang="en-US" sz="2400" dirty="0">
                <a:hlinkClick r:id="rId7"/>
              </a:rPr>
              <a:t>https://youtu.be/l5fk7HPmo5g</a:t>
            </a:r>
            <a:endParaRPr lang="en-US" sz="2400" dirty="0"/>
          </a:p>
          <a:p>
            <a:endParaRPr lang="en-US" dirty="0"/>
          </a:p>
          <a:p>
            <a:endParaRPr lang="en-US" dirty="0"/>
          </a:p>
        </p:txBody>
      </p:sp>
      <p:sp>
        <p:nvSpPr>
          <p:cNvPr id="5" name="Title 1"/>
          <p:cNvSpPr txBox="1">
            <a:spLocks/>
          </p:cNvSpPr>
          <p:nvPr/>
        </p:nvSpPr>
        <p:spPr>
          <a:xfrm>
            <a:off x="0" y="111709"/>
            <a:ext cx="9425154"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u="sng" dirty="0">
                <a:latin typeface="Arial Rounded MT Bold" panose="020F0704030504030204" pitchFamily="34" charset="0"/>
              </a:rPr>
              <a:t>Titration Lecture Videos</a:t>
            </a:r>
            <a:endParaRPr lang="en-US" sz="6000" u="sng"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1794199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1708"/>
            <a:ext cx="9425154" cy="2071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solidFill>
                  <a:srgbClr val="0070C0"/>
                </a:solidFill>
                <a:latin typeface="Arial Rounded MT Bold" panose="020F0704030504030204" pitchFamily="34" charset="0"/>
              </a:rPr>
              <a:t>Set up your lab station</a:t>
            </a:r>
            <a:endParaRPr lang="en-US" sz="6000" dirty="0">
              <a:solidFill>
                <a:srgbClr val="0070C0"/>
              </a:solidFill>
              <a:latin typeface="Arial Rounded MT Bold" panose="020F0704030504030204" pitchFamily="34" charset="0"/>
            </a:endParaRPr>
          </a:p>
        </p:txBody>
      </p:sp>
      <p:sp>
        <p:nvSpPr>
          <p:cNvPr id="2" name="TextBox 1"/>
          <p:cNvSpPr txBox="1"/>
          <p:nvPr/>
        </p:nvSpPr>
        <p:spPr>
          <a:xfrm>
            <a:off x="286603" y="1398811"/>
            <a:ext cx="9485194" cy="2554545"/>
          </a:xfrm>
          <a:prstGeom prst="rect">
            <a:avLst/>
          </a:prstGeom>
          <a:noFill/>
        </p:spPr>
        <p:txBody>
          <a:bodyPr wrap="square" rtlCol="0">
            <a:spAutoFit/>
          </a:bodyPr>
          <a:lstStyle/>
          <a:p>
            <a:r>
              <a:rPr lang="en-US" sz="4800" b="1" dirty="0">
                <a:latin typeface="Arial Rounded MT Bold" panose="020F0704030504030204" pitchFamily="34" charset="0"/>
              </a:rPr>
              <a:t>Burette’s are already clamped in for you, and filled with </a:t>
            </a:r>
            <a:r>
              <a:rPr lang="en-US" sz="4800" b="1" dirty="0" err="1">
                <a:latin typeface="Arial Rounded MT Bold" panose="020F0704030504030204" pitchFamily="34" charset="0"/>
              </a:rPr>
              <a:t>NaOH</a:t>
            </a:r>
            <a:r>
              <a:rPr lang="en-US" sz="4800" b="1" dirty="0">
                <a:latin typeface="Arial Rounded MT Bold" panose="020F0704030504030204" pitchFamily="34" charset="0"/>
              </a:rPr>
              <a:t> </a:t>
            </a:r>
            <a:r>
              <a:rPr lang="en-US" sz="3200" i="1" dirty="0">
                <a:latin typeface="Arial Rounded MT Bold" panose="020F0704030504030204" pitchFamily="34" charset="0"/>
              </a:rPr>
              <a:t>– not super safe to fill them, so I did it for you.</a:t>
            </a:r>
          </a:p>
          <a:p>
            <a:endParaRPr lang="en-US" sz="3200" i="1" dirty="0">
              <a:latin typeface="Arial Rounded MT Bold" panose="020F0704030504030204" pitchFamily="34" charset="0"/>
            </a:endParaRPr>
          </a:p>
        </p:txBody>
      </p:sp>
    </p:spTree>
    <p:extLst>
      <p:ext uri="{BB962C8B-B14F-4D97-AF65-F5344CB8AC3E}">
        <p14:creationId xmlns:p14="http://schemas.microsoft.com/office/powerpoint/2010/main" val="145239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1708"/>
            <a:ext cx="9425154" cy="2071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u="sng" dirty="0">
                <a:solidFill>
                  <a:srgbClr val="0070C0"/>
                </a:solidFill>
                <a:latin typeface="Arial Rounded MT Bold" panose="020F0704030504030204" pitchFamily="34" charset="0"/>
              </a:rPr>
              <a:t>Perform Rough Trial</a:t>
            </a:r>
          </a:p>
        </p:txBody>
      </p:sp>
      <p:graphicFrame>
        <p:nvGraphicFramePr>
          <p:cNvPr id="2" name="Table 1"/>
          <p:cNvGraphicFramePr>
            <a:graphicFrameLocks noGrp="1"/>
          </p:cNvGraphicFramePr>
          <p:nvPr>
            <p:extLst>
              <p:ext uri="{D42A27DB-BD31-4B8C-83A1-F6EECF244321}">
                <p14:modId xmlns:p14="http://schemas.microsoft.com/office/powerpoint/2010/main" val="445389490"/>
              </p:ext>
            </p:extLst>
          </p:nvPr>
        </p:nvGraphicFramePr>
        <p:xfrm>
          <a:off x="184246" y="1147674"/>
          <a:ext cx="9056663" cy="5242560"/>
        </p:xfrm>
        <a:graphic>
          <a:graphicData uri="http://schemas.openxmlformats.org/drawingml/2006/table">
            <a:tbl>
              <a:tblPr firstRow="1" bandRow="1">
                <a:tableStyleId>{5940675A-B579-460E-94D1-54222C63F5DA}</a:tableStyleId>
              </a:tblPr>
              <a:tblGrid>
                <a:gridCol w="2077591">
                  <a:extLst>
                    <a:ext uri="{9D8B030D-6E8A-4147-A177-3AD203B41FA5}">
                      <a16:colId xmlns:a16="http://schemas.microsoft.com/office/drawing/2014/main" val="352105126"/>
                    </a:ext>
                  </a:extLst>
                </a:gridCol>
                <a:gridCol w="2162974">
                  <a:extLst>
                    <a:ext uri="{9D8B030D-6E8A-4147-A177-3AD203B41FA5}">
                      <a16:colId xmlns:a16="http://schemas.microsoft.com/office/drawing/2014/main" val="2735881359"/>
                    </a:ext>
                  </a:extLst>
                </a:gridCol>
                <a:gridCol w="979702">
                  <a:extLst>
                    <a:ext uri="{9D8B030D-6E8A-4147-A177-3AD203B41FA5}">
                      <a16:colId xmlns:a16="http://schemas.microsoft.com/office/drawing/2014/main" val="801109853"/>
                    </a:ext>
                  </a:extLst>
                </a:gridCol>
                <a:gridCol w="593679">
                  <a:extLst>
                    <a:ext uri="{9D8B030D-6E8A-4147-A177-3AD203B41FA5}">
                      <a16:colId xmlns:a16="http://schemas.microsoft.com/office/drawing/2014/main" val="3842345723"/>
                    </a:ext>
                  </a:extLst>
                </a:gridCol>
                <a:gridCol w="1651379">
                  <a:extLst>
                    <a:ext uri="{9D8B030D-6E8A-4147-A177-3AD203B41FA5}">
                      <a16:colId xmlns:a16="http://schemas.microsoft.com/office/drawing/2014/main" val="455976278"/>
                    </a:ext>
                  </a:extLst>
                </a:gridCol>
                <a:gridCol w="1591338">
                  <a:extLst>
                    <a:ext uri="{9D8B030D-6E8A-4147-A177-3AD203B41FA5}">
                      <a16:colId xmlns:a16="http://schemas.microsoft.com/office/drawing/2014/main" val="2133145614"/>
                    </a:ext>
                  </a:extLst>
                </a:gridCol>
              </a:tblGrid>
              <a:tr h="370840">
                <a:tc rowSpan="3">
                  <a:txBody>
                    <a:bodyPr/>
                    <a:lstStyle/>
                    <a:p>
                      <a:pPr algn="ct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Titration of Unknown </a:t>
                      </a:r>
                      <a:r>
                        <a:rPr lang="en-US" sz="2000" b="1" dirty="0" err="1">
                          <a:solidFill>
                            <a:schemeClr val="tx1"/>
                          </a:solidFill>
                        </a:rPr>
                        <a:t>HCl</a:t>
                      </a:r>
                      <a:r>
                        <a:rPr lang="en-US" sz="2000" b="1" dirty="0">
                          <a:solidFill>
                            <a:schemeClr val="tx1"/>
                          </a:solidFill>
                        </a:rPr>
                        <a:t> Solution with</a:t>
                      </a:r>
                      <a:r>
                        <a:rPr lang="en-US" sz="2800" b="1" dirty="0">
                          <a:solidFill>
                            <a:schemeClr val="tx1"/>
                          </a:solidFill>
                        </a:rPr>
                        <a:t> </a:t>
                      </a:r>
                      <a:r>
                        <a:rPr lang="en-US" sz="2000" b="1" i="0" kern="1200" dirty="0">
                          <a:solidFill>
                            <a:schemeClr val="tx1"/>
                          </a:solidFill>
                          <a:effectLst/>
                          <a:latin typeface="+mn-lt"/>
                          <a:ea typeface="+mn-ea"/>
                          <a:cs typeface="+mn-cs"/>
                        </a:rPr>
                        <a:t>Phenolphthalein</a:t>
                      </a:r>
                      <a:r>
                        <a:rPr lang="en-US" sz="2000" b="1" baseline="0" dirty="0">
                          <a:solidFill>
                            <a:schemeClr val="tx1"/>
                          </a:solidFill>
                        </a:rPr>
                        <a:t>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06983698"/>
                  </a:ext>
                </a:extLst>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t>
                      </a:r>
                      <a:r>
                        <a:rPr lang="en-US" sz="2000" b="1" baseline="0" dirty="0">
                          <a:solidFill>
                            <a:schemeClr val="tx1"/>
                          </a:solidFill>
                        </a:rPr>
                        <a:t>  ] of Titrant: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baseline="0" dirty="0">
                          <a:solidFill>
                            <a:srgbClr val="FF0000"/>
                          </a:solidFill>
                        </a:rPr>
                        <a:t>0.10 M</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Volume</a:t>
                      </a:r>
                      <a:r>
                        <a:rPr lang="en-US" sz="2000" b="1" baseline="0" dirty="0">
                          <a:solidFill>
                            <a:schemeClr val="tx1"/>
                          </a:solidFill>
                        </a:rPr>
                        <a:t> of </a:t>
                      </a:r>
                      <a:r>
                        <a:rPr lang="en-US" sz="2000" b="1" baseline="0" dirty="0" err="1">
                          <a:solidFill>
                            <a:schemeClr val="tx1"/>
                          </a:solidFill>
                        </a:rPr>
                        <a:t>Titrand</a:t>
                      </a:r>
                      <a:r>
                        <a:rPr lang="en-US" sz="2000" b="1" baseline="0" dirty="0">
                          <a:solidFill>
                            <a:schemeClr val="tx1"/>
                          </a:solidFill>
                        </a:rPr>
                        <a:t> Used: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baseline="0" dirty="0">
                          <a:solidFill>
                            <a:srgbClr val="FF0000"/>
                          </a:solidFill>
                        </a:rPr>
                        <a:t>5 mL</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4547904"/>
                  </a:ext>
                </a:extLst>
              </a:tr>
              <a:tr h="370840">
                <a:tc vMerge="1">
                  <a:txBody>
                    <a:bodyPr/>
                    <a:lstStyle/>
                    <a:p>
                      <a:pPr algn="ct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Rough</a:t>
                      </a:r>
                      <a:r>
                        <a:rPr lang="en-US" sz="2400" b="1" baseline="0" dirty="0"/>
                        <a:t> Trial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algn="ctr"/>
                      <a:r>
                        <a:rPr lang="en-US" sz="2400" b="1" dirty="0"/>
                        <a:t>Trial #1</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a:txBody>
                    <a:bodyPr/>
                    <a:lstStyle/>
                    <a:p>
                      <a:pPr algn="ctr"/>
                      <a:r>
                        <a:rPr lang="en-US" sz="2400" b="1" dirty="0"/>
                        <a:t>Trial #2</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400" b="1" dirty="0"/>
                        <a:t>Trial #3</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19583266"/>
                  </a:ext>
                </a:extLst>
              </a:tr>
              <a:tr h="370840">
                <a:tc>
                  <a:txBody>
                    <a:bodyPr/>
                    <a:lstStyle/>
                    <a:p>
                      <a:pPr algn="ctr"/>
                      <a:r>
                        <a:rPr lang="en-US" sz="2400" b="1" dirty="0"/>
                        <a:t>Burette</a:t>
                      </a:r>
                      <a:r>
                        <a:rPr lang="en-US" sz="2400" b="1" baseline="0" dirty="0"/>
                        <a:t> Starting Volume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6464068"/>
                  </a:ext>
                </a:extLst>
              </a:tr>
              <a:tr h="370840">
                <a:tc>
                  <a:txBody>
                    <a:bodyPr/>
                    <a:lstStyle/>
                    <a:p>
                      <a:pPr algn="ctr"/>
                      <a:r>
                        <a:rPr lang="en-US" sz="2400" b="1" dirty="0"/>
                        <a:t>Burette Ending Volume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4870314"/>
                  </a:ext>
                </a:extLst>
              </a:tr>
              <a:tr h="370840">
                <a:tc>
                  <a:txBody>
                    <a:bodyPr/>
                    <a:lstStyle/>
                    <a:p>
                      <a:pPr algn="ctr"/>
                      <a:r>
                        <a:rPr lang="en-US" sz="2400" b="1" dirty="0"/>
                        <a:t>Volume of Titrant Used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562798"/>
                  </a:ext>
                </a:extLst>
              </a:tr>
            </a:tbl>
          </a:graphicData>
        </a:graphic>
      </p:graphicFrame>
    </p:spTree>
    <p:extLst>
      <p:ext uri="{BB962C8B-B14F-4D97-AF65-F5344CB8AC3E}">
        <p14:creationId xmlns:p14="http://schemas.microsoft.com/office/powerpoint/2010/main" val="732364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1708"/>
            <a:ext cx="9425154" cy="2071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u="sng" dirty="0">
                <a:solidFill>
                  <a:srgbClr val="0070C0"/>
                </a:solidFill>
                <a:latin typeface="Arial Rounded MT Bold" panose="020F0704030504030204" pitchFamily="34" charset="0"/>
              </a:rPr>
              <a:t>Each person does their trial</a:t>
            </a:r>
          </a:p>
        </p:txBody>
      </p:sp>
      <p:graphicFrame>
        <p:nvGraphicFramePr>
          <p:cNvPr id="2" name="Table 1"/>
          <p:cNvGraphicFramePr>
            <a:graphicFrameLocks noGrp="1"/>
          </p:cNvGraphicFramePr>
          <p:nvPr>
            <p:extLst>
              <p:ext uri="{D42A27DB-BD31-4B8C-83A1-F6EECF244321}">
                <p14:modId xmlns:p14="http://schemas.microsoft.com/office/powerpoint/2010/main" val="1207672473"/>
              </p:ext>
            </p:extLst>
          </p:nvPr>
        </p:nvGraphicFramePr>
        <p:xfrm>
          <a:off x="184246" y="1147674"/>
          <a:ext cx="9056663" cy="5242560"/>
        </p:xfrm>
        <a:graphic>
          <a:graphicData uri="http://schemas.openxmlformats.org/drawingml/2006/table">
            <a:tbl>
              <a:tblPr firstRow="1" bandRow="1">
                <a:tableStyleId>{5940675A-B579-460E-94D1-54222C63F5DA}</a:tableStyleId>
              </a:tblPr>
              <a:tblGrid>
                <a:gridCol w="2077591">
                  <a:extLst>
                    <a:ext uri="{9D8B030D-6E8A-4147-A177-3AD203B41FA5}">
                      <a16:colId xmlns:a16="http://schemas.microsoft.com/office/drawing/2014/main" val="352105126"/>
                    </a:ext>
                  </a:extLst>
                </a:gridCol>
                <a:gridCol w="2162974">
                  <a:extLst>
                    <a:ext uri="{9D8B030D-6E8A-4147-A177-3AD203B41FA5}">
                      <a16:colId xmlns:a16="http://schemas.microsoft.com/office/drawing/2014/main" val="2735881359"/>
                    </a:ext>
                  </a:extLst>
                </a:gridCol>
                <a:gridCol w="979702">
                  <a:extLst>
                    <a:ext uri="{9D8B030D-6E8A-4147-A177-3AD203B41FA5}">
                      <a16:colId xmlns:a16="http://schemas.microsoft.com/office/drawing/2014/main" val="801109853"/>
                    </a:ext>
                  </a:extLst>
                </a:gridCol>
                <a:gridCol w="593679">
                  <a:extLst>
                    <a:ext uri="{9D8B030D-6E8A-4147-A177-3AD203B41FA5}">
                      <a16:colId xmlns:a16="http://schemas.microsoft.com/office/drawing/2014/main" val="3842345723"/>
                    </a:ext>
                  </a:extLst>
                </a:gridCol>
                <a:gridCol w="1651379">
                  <a:extLst>
                    <a:ext uri="{9D8B030D-6E8A-4147-A177-3AD203B41FA5}">
                      <a16:colId xmlns:a16="http://schemas.microsoft.com/office/drawing/2014/main" val="455976278"/>
                    </a:ext>
                  </a:extLst>
                </a:gridCol>
                <a:gridCol w="1591338">
                  <a:extLst>
                    <a:ext uri="{9D8B030D-6E8A-4147-A177-3AD203B41FA5}">
                      <a16:colId xmlns:a16="http://schemas.microsoft.com/office/drawing/2014/main" val="2133145614"/>
                    </a:ext>
                  </a:extLst>
                </a:gridCol>
              </a:tblGrid>
              <a:tr h="370840">
                <a:tc rowSpan="3">
                  <a:txBody>
                    <a:bodyPr/>
                    <a:lstStyle/>
                    <a:p>
                      <a:pPr algn="ct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Titration of Unknown </a:t>
                      </a:r>
                      <a:r>
                        <a:rPr lang="en-US" sz="2000" b="1" dirty="0" err="1">
                          <a:solidFill>
                            <a:schemeClr val="tx1"/>
                          </a:solidFill>
                        </a:rPr>
                        <a:t>HCl</a:t>
                      </a:r>
                      <a:r>
                        <a:rPr lang="en-US" sz="2000" b="1" dirty="0">
                          <a:solidFill>
                            <a:schemeClr val="tx1"/>
                          </a:solidFill>
                        </a:rPr>
                        <a:t> Solution with</a:t>
                      </a:r>
                      <a:r>
                        <a:rPr lang="en-US" sz="2800" b="1" dirty="0">
                          <a:solidFill>
                            <a:schemeClr val="tx1"/>
                          </a:solidFill>
                        </a:rPr>
                        <a:t> </a:t>
                      </a:r>
                      <a:r>
                        <a:rPr lang="en-US" sz="2000" b="1" i="0" kern="1200" dirty="0">
                          <a:solidFill>
                            <a:schemeClr val="tx1"/>
                          </a:solidFill>
                          <a:effectLst/>
                          <a:latin typeface="+mn-lt"/>
                          <a:ea typeface="+mn-ea"/>
                          <a:cs typeface="+mn-cs"/>
                        </a:rPr>
                        <a:t>Phenolphthalein</a:t>
                      </a:r>
                      <a:r>
                        <a:rPr lang="en-US" sz="2000" b="1" baseline="0" dirty="0">
                          <a:solidFill>
                            <a:schemeClr val="tx1"/>
                          </a:solidFill>
                        </a:rPr>
                        <a:t>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06983698"/>
                  </a:ext>
                </a:extLst>
              </a:tr>
              <a:tr h="370840">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a:t>
                      </a:r>
                      <a:r>
                        <a:rPr lang="en-US" sz="2000" b="1" baseline="0" dirty="0">
                          <a:solidFill>
                            <a:schemeClr val="tx1"/>
                          </a:solidFill>
                        </a:rPr>
                        <a:t>  ] of Titrant: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baseline="0" dirty="0">
                          <a:solidFill>
                            <a:srgbClr val="FF0000"/>
                          </a:solidFill>
                        </a:rPr>
                        <a:t>0.10 M</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Volume</a:t>
                      </a:r>
                      <a:r>
                        <a:rPr lang="en-US" sz="2000" b="1" baseline="0" dirty="0">
                          <a:solidFill>
                            <a:schemeClr val="tx1"/>
                          </a:solidFill>
                        </a:rPr>
                        <a:t> of </a:t>
                      </a:r>
                      <a:r>
                        <a:rPr lang="en-US" sz="2000" b="1" baseline="0" dirty="0" err="1">
                          <a:solidFill>
                            <a:schemeClr val="tx1"/>
                          </a:solidFill>
                        </a:rPr>
                        <a:t>Titrand</a:t>
                      </a:r>
                      <a:r>
                        <a:rPr lang="en-US" sz="2000" b="1" baseline="0" dirty="0">
                          <a:solidFill>
                            <a:schemeClr val="tx1"/>
                          </a:solidFill>
                        </a:rPr>
                        <a:t> Used: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baseline="0" dirty="0">
                          <a:solidFill>
                            <a:srgbClr val="FF0000"/>
                          </a:solidFill>
                        </a:rPr>
                        <a:t>5 mL</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4547904"/>
                  </a:ext>
                </a:extLst>
              </a:tr>
              <a:tr h="370840">
                <a:tc vMerge="1">
                  <a:txBody>
                    <a:bodyPr/>
                    <a:lstStyle/>
                    <a:p>
                      <a:pPr algn="ct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t>Rough</a:t>
                      </a:r>
                      <a:r>
                        <a:rPr lang="en-US" sz="2400" b="1" baseline="0" dirty="0"/>
                        <a:t> Trial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gridSpan="2">
                  <a:txBody>
                    <a:bodyPr/>
                    <a:lstStyle/>
                    <a:p>
                      <a:pPr algn="ctr"/>
                      <a:r>
                        <a:rPr lang="en-US" sz="2400" b="1" dirty="0"/>
                        <a:t>Trial #1</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a:txBody>
                    <a:bodyPr/>
                    <a:lstStyle/>
                    <a:p>
                      <a:pPr algn="ctr"/>
                      <a:r>
                        <a:rPr lang="en-US" sz="2400" b="1" dirty="0"/>
                        <a:t>Trial #2</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400" b="1" dirty="0"/>
                        <a:t>Trial #3</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19583266"/>
                  </a:ext>
                </a:extLst>
              </a:tr>
              <a:tr h="370840">
                <a:tc>
                  <a:txBody>
                    <a:bodyPr/>
                    <a:lstStyle/>
                    <a:p>
                      <a:pPr algn="ctr"/>
                      <a:r>
                        <a:rPr lang="en-US" sz="2400" b="1" dirty="0"/>
                        <a:t>Burette</a:t>
                      </a:r>
                      <a:r>
                        <a:rPr lang="en-US" sz="2400" b="1" baseline="0" dirty="0"/>
                        <a:t> Starting Volume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556464068"/>
                  </a:ext>
                </a:extLst>
              </a:tr>
              <a:tr h="370840">
                <a:tc>
                  <a:txBody>
                    <a:bodyPr/>
                    <a:lstStyle/>
                    <a:p>
                      <a:pPr algn="ctr"/>
                      <a:r>
                        <a:rPr lang="en-US" sz="2400" b="1" dirty="0"/>
                        <a:t>Burette Ending Volume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484870314"/>
                  </a:ext>
                </a:extLst>
              </a:tr>
              <a:tr h="370840">
                <a:tc>
                  <a:txBody>
                    <a:bodyPr/>
                    <a:lstStyle/>
                    <a:p>
                      <a:pPr algn="ctr"/>
                      <a:r>
                        <a:rPr lang="en-US" sz="2400" b="1" dirty="0"/>
                        <a:t>Volume of Titrant Used (mL)</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064562798"/>
                  </a:ext>
                </a:extLst>
              </a:tr>
            </a:tbl>
          </a:graphicData>
        </a:graphic>
      </p:graphicFrame>
    </p:spTree>
    <p:extLst>
      <p:ext uri="{BB962C8B-B14F-4D97-AF65-F5344CB8AC3E}">
        <p14:creationId xmlns:p14="http://schemas.microsoft.com/office/powerpoint/2010/main" val="1590472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a person's face&#10;&#10;Description automatically generated with low confidence">
            <a:extLst>
              <a:ext uri="{FF2B5EF4-FFF2-40B4-BE49-F238E27FC236}">
                <a16:creationId xmlns:a16="http://schemas.microsoft.com/office/drawing/2014/main" id="{FEA41657-F4FF-FF3D-FB4D-B6B96D905EFE}"/>
              </a:ext>
            </a:extLst>
          </p:cNvPr>
          <p:cNvPicPr>
            <a:picLocks noChangeAspect="1"/>
          </p:cNvPicPr>
          <p:nvPr/>
        </p:nvPicPr>
        <p:blipFill rotWithShape="1">
          <a:blip r:embed="rId2"/>
          <a:srcRect t="6327" b="10330"/>
          <a:stretch/>
        </p:blipFill>
        <p:spPr>
          <a:xfrm>
            <a:off x="0" y="3429000"/>
            <a:ext cx="4515605" cy="3466149"/>
          </a:xfrm>
          <a:prstGeom prst="rect">
            <a:avLst/>
          </a:prstGeom>
        </p:spPr>
      </p:pic>
      <p:pic>
        <p:nvPicPr>
          <p:cNvPr id="7" name="Picture 6" descr="A picture containing text, cat, mammal, rodent&#10;&#10;Description automatically generated">
            <a:extLst>
              <a:ext uri="{FF2B5EF4-FFF2-40B4-BE49-F238E27FC236}">
                <a16:creationId xmlns:a16="http://schemas.microsoft.com/office/drawing/2014/main" id="{145D7F57-49ED-3F37-420B-161043407401}"/>
              </a:ext>
            </a:extLst>
          </p:cNvPr>
          <p:cNvPicPr>
            <a:picLocks noChangeAspect="1"/>
          </p:cNvPicPr>
          <p:nvPr/>
        </p:nvPicPr>
        <p:blipFill>
          <a:blip r:embed="rId3"/>
          <a:stretch>
            <a:fillRect/>
          </a:stretch>
        </p:blipFill>
        <p:spPr>
          <a:xfrm>
            <a:off x="0" y="212"/>
            <a:ext cx="3287055" cy="3287055"/>
          </a:xfrm>
          <a:prstGeom prst="rect">
            <a:avLst/>
          </a:prstGeom>
        </p:spPr>
      </p:pic>
      <p:pic>
        <p:nvPicPr>
          <p:cNvPr id="8" name="Picture 7">
            <a:extLst>
              <a:ext uri="{FF2B5EF4-FFF2-40B4-BE49-F238E27FC236}">
                <a16:creationId xmlns:a16="http://schemas.microsoft.com/office/drawing/2014/main" id="{BCAD5FE2-C303-8E86-C37A-37203FA37306}"/>
              </a:ext>
            </a:extLst>
          </p:cNvPr>
          <p:cNvPicPr>
            <a:picLocks noChangeAspect="1"/>
          </p:cNvPicPr>
          <p:nvPr/>
        </p:nvPicPr>
        <p:blipFill>
          <a:blip r:embed="rId4"/>
          <a:stretch>
            <a:fillRect/>
          </a:stretch>
        </p:blipFill>
        <p:spPr>
          <a:xfrm>
            <a:off x="3658423" y="4060"/>
            <a:ext cx="4003047" cy="3287055"/>
          </a:xfrm>
          <a:prstGeom prst="rect">
            <a:avLst/>
          </a:prstGeom>
        </p:spPr>
      </p:pic>
      <p:pic>
        <p:nvPicPr>
          <p:cNvPr id="9" name="Picture 8">
            <a:extLst>
              <a:ext uri="{FF2B5EF4-FFF2-40B4-BE49-F238E27FC236}">
                <a16:creationId xmlns:a16="http://schemas.microsoft.com/office/drawing/2014/main" id="{3E59F075-8D94-9A91-C12F-7968B3ECBB89}"/>
              </a:ext>
            </a:extLst>
          </p:cNvPr>
          <p:cNvPicPr>
            <a:picLocks noChangeAspect="1"/>
          </p:cNvPicPr>
          <p:nvPr/>
        </p:nvPicPr>
        <p:blipFill rotWithShape="1">
          <a:blip r:embed="rId5"/>
          <a:srcRect l="8012" t="7070" r="10111"/>
          <a:stretch/>
        </p:blipFill>
        <p:spPr>
          <a:xfrm>
            <a:off x="8403437" y="3286008"/>
            <a:ext cx="2757714" cy="3577100"/>
          </a:xfrm>
          <a:prstGeom prst="rect">
            <a:avLst/>
          </a:prstGeom>
        </p:spPr>
      </p:pic>
      <p:pic>
        <p:nvPicPr>
          <p:cNvPr id="10" name="Picture 9">
            <a:extLst>
              <a:ext uri="{FF2B5EF4-FFF2-40B4-BE49-F238E27FC236}">
                <a16:creationId xmlns:a16="http://schemas.microsoft.com/office/drawing/2014/main" id="{B61DC3BE-FE75-5494-99C7-A0D98CDD3F92}"/>
              </a:ext>
            </a:extLst>
          </p:cNvPr>
          <p:cNvPicPr>
            <a:picLocks noChangeAspect="1"/>
          </p:cNvPicPr>
          <p:nvPr/>
        </p:nvPicPr>
        <p:blipFill>
          <a:blip r:embed="rId6"/>
          <a:stretch>
            <a:fillRect/>
          </a:stretch>
        </p:blipFill>
        <p:spPr>
          <a:xfrm>
            <a:off x="4559147" y="3286008"/>
            <a:ext cx="3838785" cy="3543494"/>
          </a:xfrm>
          <a:prstGeom prst="rect">
            <a:avLst/>
          </a:prstGeom>
        </p:spPr>
      </p:pic>
      <p:sp>
        <p:nvSpPr>
          <p:cNvPr id="6" name="Rectangle 5">
            <a:extLst>
              <a:ext uri="{FF2B5EF4-FFF2-40B4-BE49-F238E27FC236}">
                <a16:creationId xmlns:a16="http://schemas.microsoft.com/office/drawing/2014/main" id="{DC1D725E-4032-F700-FB0F-62A0DEA77E3C}"/>
              </a:ext>
            </a:extLst>
          </p:cNvPr>
          <p:cNvSpPr/>
          <p:nvPr/>
        </p:nvSpPr>
        <p:spPr>
          <a:xfrm>
            <a:off x="11045371" y="3291115"/>
            <a:ext cx="1146629" cy="3566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tx1"/>
                </a:solidFill>
                <a:latin typeface="Arial" panose="020B0604020202020204" pitchFamily="34" charset="0"/>
                <a:cs typeface="Arial" panose="020B0604020202020204" pitchFamily="34" charset="0"/>
              </a:rPr>
              <a:t>The perfect game doesn’t </a:t>
            </a:r>
            <a:r>
              <a:rPr lang="en-US" sz="2000" b="1" dirty="0" err="1">
                <a:solidFill>
                  <a:schemeClr val="tx1"/>
                </a:solidFill>
                <a:latin typeface="Arial" panose="020B0604020202020204" pitchFamily="34" charset="0"/>
                <a:cs typeface="Arial" panose="020B0604020202020204" pitchFamily="34" charset="0"/>
              </a:rPr>
              <a:t>exi</a:t>
            </a:r>
            <a:r>
              <a:rPr lang="en-US" sz="2000" b="1" dirty="0">
                <a:solidFill>
                  <a:schemeClr val="tx1"/>
                </a:solidFill>
                <a:latin typeface="Arial" panose="020B0604020202020204" pitchFamily="34" charset="0"/>
                <a:cs typeface="Arial" panose="020B0604020202020204" pitchFamily="34" charset="0"/>
              </a:rPr>
              <a:t>-</a:t>
            </a:r>
          </a:p>
        </p:txBody>
      </p:sp>
      <p:sp>
        <p:nvSpPr>
          <p:cNvPr id="11" name="Rectangle 10">
            <a:extLst>
              <a:ext uri="{FF2B5EF4-FFF2-40B4-BE49-F238E27FC236}">
                <a16:creationId xmlns:a16="http://schemas.microsoft.com/office/drawing/2014/main" id="{0F50B2B3-1854-73BC-479C-9C4A1EF79647}"/>
              </a:ext>
            </a:extLst>
          </p:cNvPr>
          <p:cNvSpPr/>
          <p:nvPr/>
        </p:nvSpPr>
        <p:spPr>
          <a:xfrm>
            <a:off x="14514" y="3287267"/>
            <a:ext cx="4437528" cy="75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b="1" dirty="0">
                <a:solidFill>
                  <a:schemeClr val="tx1"/>
                </a:solidFill>
                <a:latin typeface="Arial" panose="020B0604020202020204" pitchFamily="34" charset="0"/>
                <a:cs typeface="Arial" panose="020B0604020202020204" pitchFamily="34" charset="0"/>
              </a:rPr>
              <a:t>When your titration turns bright pink, and the professor starts walking towards you...</a:t>
            </a:r>
          </a:p>
        </p:txBody>
      </p:sp>
      <p:pic>
        <p:nvPicPr>
          <p:cNvPr id="1026" name="Picture 2">
            <a:extLst>
              <a:ext uri="{FF2B5EF4-FFF2-40B4-BE49-F238E27FC236}">
                <a16:creationId xmlns:a16="http://schemas.microsoft.com/office/drawing/2014/main" id="{17C162A4-AA1D-B403-7310-FCE8DEDC1C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9827" y="0"/>
            <a:ext cx="4262173" cy="328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4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9717" y="234822"/>
            <a:ext cx="11692283" cy="6186309"/>
          </a:xfrm>
          <a:prstGeom prst="rect">
            <a:avLst/>
          </a:prstGeom>
          <a:solidFill>
            <a:schemeClr val="bg1"/>
          </a:solidFill>
        </p:spPr>
        <p:txBody>
          <a:bodyPr wrap="square" rtlCol="0">
            <a:spAutoFit/>
          </a:bodyPr>
          <a:lstStyle/>
          <a:p>
            <a:endParaRPr lang="en-US" sz="3600" dirty="0">
              <a:latin typeface="Arial Rounded MT Bold" panose="020F0704030504030204" pitchFamily="34" charset="0"/>
            </a:endParaRPr>
          </a:p>
          <a:p>
            <a:endParaRPr lang="en-US" sz="3600" dirty="0">
              <a:latin typeface="Arial Rounded MT Bold" panose="020F0704030504030204" pitchFamily="34" charset="0"/>
            </a:endParaRPr>
          </a:p>
          <a:p>
            <a:endParaRPr lang="en-US" sz="3600" dirty="0">
              <a:latin typeface="Arial Rounded MT Bold" panose="020F0704030504030204" pitchFamily="34" charset="0"/>
            </a:endParaRPr>
          </a:p>
          <a:p>
            <a:r>
              <a:rPr lang="en-US" sz="3600" dirty="0">
                <a:latin typeface="Arial Rounded MT Bold" panose="020F0704030504030204" pitchFamily="34" charset="0"/>
              </a:rPr>
              <a:t>Molarity = Moles / Liters</a:t>
            </a:r>
          </a:p>
          <a:p>
            <a:endParaRPr lang="en-US" sz="3600" dirty="0">
              <a:solidFill>
                <a:srgbClr val="0070C0"/>
              </a:solidFill>
              <a:latin typeface="Arial Rounded MT Bold" panose="020F0704030504030204" pitchFamily="34" charset="0"/>
            </a:endParaRPr>
          </a:p>
          <a:p>
            <a:r>
              <a:rPr lang="en-US" sz="3600" dirty="0">
                <a:solidFill>
                  <a:srgbClr val="0070C0"/>
                </a:solidFill>
                <a:latin typeface="Arial Rounded MT Bold" panose="020F0704030504030204" pitchFamily="34" charset="0"/>
              </a:rPr>
              <a:t>Moles </a:t>
            </a:r>
            <a:r>
              <a:rPr lang="en-US" sz="3600" dirty="0" err="1">
                <a:solidFill>
                  <a:srgbClr val="0070C0"/>
                </a:solidFill>
                <a:latin typeface="Arial Rounded MT Bold" panose="020F0704030504030204" pitchFamily="34" charset="0"/>
              </a:rPr>
              <a:t>NaOH</a:t>
            </a:r>
            <a:r>
              <a:rPr lang="en-US" sz="3600" dirty="0">
                <a:solidFill>
                  <a:srgbClr val="0070C0"/>
                </a:solidFill>
                <a:latin typeface="Arial Rounded MT Bold" panose="020F0704030504030204" pitchFamily="34" charset="0"/>
              </a:rPr>
              <a:t> used </a:t>
            </a:r>
            <a:r>
              <a:rPr lang="en-US" sz="3600" dirty="0">
                <a:latin typeface="Arial Rounded MT Bold" panose="020F0704030504030204" pitchFamily="34" charset="0"/>
              </a:rPr>
              <a:t>= </a:t>
            </a:r>
            <a:r>
              <a:rPr lang="en-US" sz="3600" dirty="0">
                <a:solidFill>
                  <a:srgbClr val="FF0000"/>
                </a:solidFill>
                <a:latin typeface="Arial Rounded MT Bold" panose="020F0704030504030204" pitchFamily="34" charset="0"/>
              </a:rPr>
              <a:t>Volume used </a:t>
            </a:r>
            <a:r>
              <a:rPr lang="en-US" sz="3600" dirty="0">
                <a:latin typeface="Arial Rounded MT Bold" panose="020F0704030504030204" pitchFamily="34" charset="0"/>
              </a:rPr>
              <a:t>x </a:t>
            </a:r>
            <a:r>
              <a:rPr lang="en-US" sz="3600" dirty="0">
                <a:solidFill>
                  <a:srgbClr val="00B050"/>
                </a:solidFill>
                <a:latin typeface="Arial Rounded MT Bold" panose="020F0704030504030204" pitchFamily="34" charset="0"/>
              </a:rPr>
              <a:t>Molarity </a:t>
            </a:r>
            <a:r>
              <a:rPr lang="en-US" sz="3600" dirty="0" err="1">
                <a:solidFill>
                  <a:srgbClr val="00B050"/>
                </a:solidFill>
                <a:latin typeface="Arial Rounded MT Bold" panose="020F0704030504030204" pitchFamily="34" charset="0"/>
              </a:rPr>
              <a:t>NaOH</a:t>
            </a:r>
            <a:endParaRPr lang="en-US" sz="3600" dirty="0">
              <a:solidFill>
                <a:srgbClr val="00B050"/>
              </a:solidFill>
              <a:latin typeface="Arial Rounded MT Bold" panose="020F0704030504030204" pitchFamily="34" charset="0"/>
            </a:endParaRPr>
          </a:p>
          <a:p>
            <a:endParaRPr lang="en-US" sz="3600" dirty="0">
              <a:latin typeface="Arial Rounded MT Bold" panose="020F0704030504030204" pitchFamily="34" charset="0"/>
            </a:endParaRPr>
          </a:p>
          <a:p>
            <a:r>
              <a:rPr lang="en-US" sz="3600" dirty="0">
                <a:latin typeface="Arial Rounded MT Bold" panose="020F0704030504030204" pitchFamily="34" charset="0"/>
              </a:rPr>
              <a:t>Moles =   L  x  </a:t>
            </a:r>
            <a:r>
              <a:rPr lang="en-US" sz="3600" u="sng" dirty="0" err="1">
                <a:latin typeface="Arial Rounded MT Bold" panose="020F0704030504030204" pitchFamily="34" charset="0"/>
              </a:rPr>
              <a:t>mol</a:t>
            </a:r>
            <a:br>
              <a:rPr lang="en-US" sz="3600" dirty="0">
                <a:latin typeface="Arial Rounded MT Bold" panose="020F0704030504030204" pitchFamily="34" charset="0"/>
              </a:rPr>
            </a:br>
            <a:r>
              <a:rPr lang="en-US" sz="3600" dirty="0">
                <a:latin typeface="Arial Rounded MT Bold" panose="020F0704030504030204" pitchFamily="34" charset="0"/>
              </a:rPr>
              <a:t>							 L </a:t>
            </a:r>
          </a:p>
          <a:p>
            <a:r>
              <a:rPr lang="en-US" sz="3600" dirty="0">
                <a:solidFill>
                  <a:srgbClr val="0070C0"/>
                </a:solidFill>
                <a:latin typeface="Arial Rounded MT Bold" panose="020F0704030504030204" pitchFamily="34" charset="0"/>
              </a:rPr>
              <a:t>Moles </a:t>
            </a:r>
            <a:r>
              <a:rPr lang="en-US" sz="3600" dirty="0" err="1">
                <a:solidFill>
                  <a:srgbClr val="0070C0"/>
                </a:solidFill>
                <a:latin typeface="Arial Rounded MT Bold" panose="020F0704030504030204" pitchFamily="34" charset="0"/>
              </a:rPr>
              <a:t>NaOH</a:t>
            </a:r>
            <a:r>
              <a:rPr lang="en-US" sz="3600" dirty="0">
                <a:solidFill>
                  <a:srgbClr val="0070C0"/>
                </a:solidFill>
                <a:latin typeface="Arial Rounded MT Bold" panose="020F0704030504030204" pitchFamily="34" charset="0"/>
              </a:rPr>
              <a:t> </a:t>
            </a:r>
            <a:r>
              <a:rPr lang="en-US" sz="3600" dirty="0">
                <a:latin typeface="Arial Rounded MT Bold" panose="020F0704030504030204" pitchFamily="34" charset="0"/>
              </a:rPr>
              <a:t>=  </a:t>
            </a:r>
            <a:r>
              <a:rPr lang="en-US" sz="3600" dirty="0">
                <a:solidFill>
                  <a:srgbClr val="FF0000"/>
                </a:solidFill>
                <a:latin typeface="Arial Rounded MT Bold" panose="020F0704030504030204" pitchFamily="34" charset="0"/>
              </a:rPr>
              <a:t>x mL         </a:t>
            </a:r>
            <a:r>
              <a:rPr lang="en-US" sz="3600" dirty="0">
                <a:latin typeface="Arial Rounded MT Bold" panose="020F0704030504030204" pitchFamily="34" charset="0"/>
              </a:rPr>
              <a:t>1L          </a:t>
            </a:r>
            <a:r>
              <a:rPr lang="en-US" sz="3600" dirty="0">
                <a:solidFill>
                  <a:srgbClr val="00B050"/>
                </a:solidFill>
                <a:latin typeface="Arial Rounded MT Bold" panose="020F0704030504030204" pitchFamily="34" charset="0"/>
              </a:rPr>
              <a:t>Y</a:t>
            </a:r>
            <a:r>
              <a:rPr lang="en-US" sz="3600" dirty="0">
                <a:latin typeface="Arial Rounded MT Bold" panose="020F0704030504030204" pitchFamily="34" charset="0"/>
              </a:rPr>
              <a:t> </a:t>
            </a:r>
            <a:r>
              <a:rPr lang="en-US" sz="3600" dirty="0" err="1">
                <a:solidFill>
                  <a:srgbClr val="00B050"/>
                </a:solidFill>
                <a:latin typeface="Arial Rounded MT Bold" panose="020F0704030504030204" pitchFamily="34" charset="0"/>
              </a:rPr>
              <a:t>mol</a:t>
            </a:r>
            <a:br>
              <a:rPr lang="en-US" sz="3600" dirty="0">
                <a:latin typeface="Arial Rounded MT Bold" panose="020F0704030504030204" pitchFamily="34" charset="0"/>
              </a:rPr>
            </a:br>
            <a:r>
              <a:rPr lang="en-US" sz="3600" dirty="0">
                <a:latin typeface="Arial Rounded MT Bold" panose="020F0704030504030204" pitchFamily="34" charset="0"/>
              </a:rPr>
              <a:t>										   1000 mL     </a:t>
            </a:r>
            <a:r>
              <a:rPr lang="en-US" sz="3600" dirty="0">
                <a:solidFill>
                  <a:srgbClr val="00B050"/>
                </a:solidFill>
                <a:latin typeface="Arial Rounded MT Bold" panose="020F0704030504030204" pitchFamily="34" charset="0"/>
              </a:rPr>
              <a:t>1 L</a:t>
            </a:r>
          </a:p>
        </p:txBody>
      </p:sp>
      <p:sp>
        <p:nvSpPr>
          <p:cNvPr id="5" name="Title 1"/>
          <p:cNvSpPr txBox="1">
            <a:spLocks/>
          </p:cNvSpPr>
          <p:nvPr/>
        </p:nvSpPr>
        <p:spPr>
          <a:xfrm>
            <a:off x="0" y="111708"/>
            <a:ext cx="9425154" cy="2071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dirty="0">
                <a:solidFill>
                  <a:srgbClr val="0070C0"/>
                </a:solidFill>
                <a:latin typeface="Arial Rounded MT Bold" panose="020F0704030504030204" pitchFamily="34" charset="0"/>
              </a:rPr>
              <a:t>Calculate how many moles of </a:t>
            </a:r>
            <a:r>
              <a:rPr lang="en-US" sz="4400" u="sng" dirty="0" err="1">
                <a:solidFill>
                  <a:srgbClr val="0070C0"/>
                </a:solidFill>
                <a:latin typeface="Arial Rounded MT Bold" panose="020F0704030504030204" pitchFamily="34" charset="0"/>
              </a:rPr>
              <a:t>NaOH</a:t>
            </a:r>
            <a:r>
              <a:rPr lang="en-US" sz="4400" u="sng" dirty="0">
                <a:solidFill>
                  <a:srgbClr val="0070C0"/>
                </a:solidFill>
                <a:latin typeface="Arial Rounded MT Bold" panose="020F0704030504030204" pitchFamily="34" charset="0"/>
              </a:rPr>
              <a:t> you used </a:t>
            </a:r>
          </a:p>
        </p:txBody>
      </p:sp>
      <p:cxnSp>
        <p:nvCxnSpPr>
          <p:cNvPr id="6" name="Straight Connector 5"/>
          <p:cNvCxnSpPr/>
          <p:nvPr/>
        </p:nvCxnSpPr>
        <p:spPr>
          <a:xfrm flipV="1">
            <a:off x="3794509" y="5752963"/>
            <a:ext cx="5650173" cy="0"/>
          </a:xfrm>
          <a:prstGeom prst="line">
            <a:avLst/>
          </a:prstGeom>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254819" y="5078536"/>
            <a:ext cx="2276" cy="1348854"/>
          </a:xfrm>
          <a:prstGeom prst="line">
            <a:avLst/>
          </a:prstGeom>
          <a:ln w="571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522860" y="5078536"/>
            <a:ext cx="2276" cy="1348854"/>
          </a:xfrm>
          <a:prstGeom prst="line">
            <a:avLst/>
          </a:prstGeom>
          <a:ln w="571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11132" y="1586606"/>
            <a:ext cx="3172816" cy="1200329"/>
          </a:xfrm>
          <a:prstGeom prst="rect">
            <a:avLst/>
          </a:prstGeom>
        </p:spPr>
        <p:txBody>
          <a:bodyPr wrap="square">
            <a:spAutoFit/>
          </a:bodyPr>
          <a:lstStyle/>
          <a:p>
            <a:pPr algn="ctr"/>
            <a:r>
              <a:rPr lang="en-US" sz="3600" dirty="0">
                <a:solidFill>
                  <a:srgbClr val="FF0000"/>
                </a:solidFill>
                <a:latin typeface="Arial Rounded MT Bold" panose="020F0704030504030204" pitchFamily="34" charset="0"/>
              </a:rPr>
              <a:t>From burette in the lab</a:t>
            </a:r>
            <a:endParaRPr lang="en-US" sz="3600" dirty="0">
              <a:solidFill>
                <a:srgbClr val="FF0000"/>
              </a:solidFill>
            </a:endParaRPr>
          </a:p>
        </p:txBody>
      </p:sp>
      <p:sp>
        <p:nvSpPr>
          <p:cNvPr id="10" name="Bent Arrow 9"/>
          <p:cNvSpPr/>
          <p:nvPr/>
        </p:nvSpPr>
        <p:spPr>
          <a:xfrm rot="16200000" flipH="1">
            <a:off x="6158777" y="2162999"/>
            <a:ext cx="780754" cy="872197"/>
          </a:xfrm>
          <a:prstGeom prst="bentArrow">
            <a:avLst>
              <a:gd name="adj1" fmla="val 1238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8852997" y="3748804"/>
            <a:ext cx="3591419" cy="1200329"/>
          </a:xfrm>
          <a:prstGeom prst="rect">
            <a:avLst/>
          </a:prstGeom>
        </p:spPr>
        <p:txBody>
          <a:bodyPr wrap="square">
            <a:spAutoFit/>
          </a:bodyPr>
          <a:lstStyle/>
          <a:p>
            <a:pPr algn="ctr"/>
            <a:r>
              <a:rPr lang="en-US" sz="3600" dirty="0">
                <a:solidFill>
                  <a:srgbClr val="00B050"/>
                </a:solidFill>
                <a:latin typeface="Arial Rounded MT Bold" panose="020F0704030504030204" pitchFamily="34" charset="0"/>
              </a:rPr>
              <a:t>Known [  ] given to you</a:t>
            </a:r>
            <a:endParaRPr lang="en-US" sz="3600" dirty="0">
              <a:solidFill>
                <a:srgbClr val="00B050"/>
              </a:solidFill>
            </a:endParaRPr>
          </a:p>
        </p:txBody>
      </p:sp>
      <p:sp>
        <p:nvSpPr>
          <p:cNvPr id="12" name="Bent Arrow 11"/>
          <p:cNvSpPr/>
          <p:nvPr/>
        </p:nvSpPr>
        <p:spPr>
          <a:xfrm rot="5400000" flipH="1" flipV="1">
            <a:off x="8443262" y="3558710"/>
            <a:ext cx="780754" cy="872197"/>
          </a:xfrm>
          <a:prstGeom prst="bentArrow">
            <a:avLst>
              <a:gd name="adj1" fmla="val 1238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36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1708"/>
            <a:ext cx="9425154" cy="2071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dirty="0">
                <a:solidFill>
                  <a:srgbClr val="0070C0"/>
                </a:solidFill>
                <a:latin typeface="Arial Rounded MT Bold" panose="020F0704030504030204" pitchFamily="34" charset="0"/>
              </a:rPr>
              <a:t>Calculate the unknown concentration of the acid</a:t>
            </a:r>
          </a:p>
        </p:txBody>
      </p:sp>
      <p:sp>
        <p:nvSpPr>
          <p:cNvPr id="3" name="TextBox 2"/>
          <p:cNvSpPr txBox="1"/>
          <p:nvPr/>
        </p:nvSpPr>
        <p:spPr>
          <a:xfrm>
            <a:off x="218364" y="1692322"/>
            <a:ext cx="10140074" cy="3416320"/>
          </a:xfrm>
          <a:prstGeom prst="rect">
            <a:avLst/>
          </a:prstGeom>
          <a:noFill/>
        </p:spPr>
        <p:txBody>
          <a:bodyPr wrap="square" rtlCol="0">
            <a:spAutoFit/>
          </a:bodyPr>
          <a:lstStyle/>
          <a:p>
            <a:r>
              <a:rPr lang="en-US" sz="3600" dirty="0">
                <a:latin typeface="Arial Rounded MT Bold" panose="020F0704030504030204" pitchFamily="34" charset="0"/>
              </a:rPr>
              <a:t>At End Point </a:t>
            </a:r>
            <a:r>
              <a:rPr lang="en-US" sz="3600" dirty="0">
                <a:latin typeface="Arial Rounded MT Bold" panose="020F0704030504030204" pitchFamily="34" charset="0"/>
                <a:sym typeface="Wingdings" panose="05000000000000000000" pitchFamily="2" charset="2"/>
              </a:rPr>
              <a:t> </a:t>
            </a:r>
            <a:r>
              <a:rPr lang="en-US" sz="3600" dirty="0">
                <a:solidFill>
                  <a:srgbClr val="0070C0"/>
                </a:solidFill>
                <a:latin typeface="Arial Rounded MT Bold" panose="020F0704030504030204" pitchFamily="34" charset="0"/>
                <a:sym typeface="Wingdings" panose="05000000000000000000" pitchFamily="2" charset="2"/>
              </a:rPr>
              <a:t>Moles </a:t>
            </a:r>
            <a:r>
              <a:rPr lang="en-US" sz="3600" dirty="0" err="1">
                <a:solidFill>
                  <a:srgbClr val="0070C0"/>
                </a:solidFill>
                <a:latin typeface="Arial Rounded MT Bold" panose="020F0704030504030204" pitchFamily="34" charset="0"/>
                <a:sym typeface="Wingdings" panose="05000000000000000000" pitchFamily="2" charset="2"/>
              </a:rPr>
              <a:t>NaOH</a:t>
            </a:r>
            <a:r>
              <a:rPr lang="en-US" sz="3600" dirty="0">
                <a:solidFill>
                  <a:srgbClr val="0070C0"/>
                </a:solidFill>
                <a:latin typeface="Arial Rounded MT Bold" panose="020F0704030504030204" pitchFamily="34" charset="0"/>
                <a:sym typeface="Wingdings" panose="05000000000000000000" pitchFamily="2" charset="2"/>
              </a:rPr>
              <a:t> </a:t>
            </a:r>
            <a:r>
              <a:rPr lang="en-US" sz="3600" dirty="0">
                <a:latin typeface="Arial Rounded MT Bold" panose="020F0704030504030204" pitchFamily="34" charset="0"/>
                <a:sym typeface="Wingdings" panose="05000000000000000000" pitchFamily="2" charset="2"/>
              </a:rPr>
              <a:t>= </a:t>
            </a:r>
            <a:r>
              <a:rPr lang="en-US" sz="3600" dirty="0">
                <a:solidFill>
                  <a:schemeClr val="accent4"/>
                </a:solidFill>
                <a:latin typeface="Arial Rounded MT Bold" panose="020F0704030504030204" pitchFamily="34" charset="0"/>
                <a:sym typeface="Wingdings" panose="05000000000000000000" pitchFamily="2" charset="2"/>
              </a:rPr>
              <a:t>Moles </a:t>
            </a:r>
            <a:r>
              <a:rPr lang="en-US" sz="3600" dirty="0" err="1">
                <a:solidFill>
                  <a:schemeClr val="accent4"/>
                </a:solidFill>
                <a:latin typeface="Arial Rounded MT Bold" panose="020F0704030504030204" pitchFamily="34" charset="0"/>
                <a:sym typeface="Wingdings" panose="05000000000000000000" pitchFamily="2" charset="2"/>
              </a:rPr>
              <a:t>HCl</a:t>
            </a:r>
            <a:br>
              <a:rPr lang="en-US" sz="3600" dirty="0">
                <a:latin typeface="Arial Rounded MT Bold" panose="020F0704030504030204" pitchFamily="34" charset="0"/>
                <a:sym typeface="Wingdings" panose="05000000000000000000" pitchFamily="2" charset="2"/>
              </a:rPr>
            </a:br>
            <a:endParaRPr lang="en-US" sz="3600" dirty="0">
              <a:latin typeface="Arial Rounded MT Bold" panose="020F0704030504030204" pitchFamily="34" charset="0"/>
            </a:endParaRPr>
          </a:p>
          <a:p>
            <a:r>
              <a:rPr lang="en-US" sz="3600" dirty="0">
                <a:latin typeface="Arial Rounded MT Bold" panose="020F0704030504030204" pitchFamily="34" charset="0"/>
              </a:rPr>
              <a:t>Molarity = </a:t>
            </a:r>
            <a:r>
              <a:rPr lang="en-US" sz="3600" dirty="0">
                <a:solidFill>
                  <a:schemeClr val="accent4"/>
                </a:solidFill>
                <a:latin typeface="Arial Rounded MT Bold" panose="020F0704030504030204" pitchFamily="34" charset="0"/>
              </a:rPr>
              <a:t>Moles</a:t>
            </a:r>
            <a:r>
              <a:rPr lang="en-US" sz="3600" dirty="0">
                <a:latin typeface="Arial Rounded MT Bold" panose="020F0704030504030204" pitchFamily="34" charset="0"/>
              </a:rPr>
              <a:t> / </a:t>
            </a:r>
            <a:r>
              <a:rPr lang="en-US" sz="3600" dirty="0">
                <a:solidFill>
                  <a:schemeClr val="accent6">
                    <a:lumMod val="75000"/>
                  </a:schemeClr>
                </a:solidFill>
                <a:latin typeface="Arial Rounded MT Bold" panose="020F0704030504030204" pitchFamily="34" charset="0"/>
              </a:rPr>
              <a:t>Liter</a:t>
            </a:r>
          </a:p>
          <a:p>
            <a:endParaRPr lang="en-US" sz="3600" dirty="0">
              <a:latin typeface="Arial Rounded MT Bold" panose="020F0704030504030204" pitchFamily="34" charset="0"/>
            </a:endParaRPr>
          </a:p>
          <a:p>
            <a:r>
              <a:rPr lang="en-US" sz="3600" dirty="0">
                <a:latin typeface="Arial Rounded MT Bold" panose="020F0704030504030204" pitchFamily="34" charset="0"/>
              </a:rPr>
              <a:t>        Molarity Acid =        </a:t>
            </a:r>
            <a:r>
              <a:rPr lang="en-US" sz="3600" dirty="0">
                <a:solidFill>
                  <a:schemeClr val="accent4"/>
                </a:solidFill>
                <a:latin typeface="Arial Rounded MT Bold" panose="020F0704030504030204" pitchFamily="34" charset="0"/>
              </a:rPr>
              <a:t>Moles Acid</a:t>
            </a:r>
            <a:br>
              <a:rPr lang="en-US" sz="3600" dirty="0">
                <a:latin typeface="Arial Rounded MT Bold" panose="020F0704030504030204" pitchFamily="34" charset="0"/>
              </a:rPr>
            </a:br>
            <a:r>
              <a:rPr lang="en-US" sz="3600" dirty="0">
                <a:latin typeface="Arial Rounded MT Bold" panose="020F0704030504030204" pitchFamily="34" charset="0"/>
              </a:rPr>
              <a:t>                                       </a:t>
            </a:r>
            <a:r>
              <a:rPr lang="en-US" sz="3600" dirty="0">
                <a:solidFill>
                  <a:schemeClr val="accent6">
                    <a:lumMod val="75000"/>
                  </a:schemeClr>
                </a:solidFill>
                <a:latin typeface="Arial Rounded MT Bold" panose="020F0704030504030204" pitchFamily="34" charset="0"/>
              </a:rPr>
              <a:t>Liters Acid Used </a:t>
            </a:r>
          </a:p>
        </p:txBody>
      </p:sp>
      <p:sp>
        <p:nvSpPr>
          <p:cNvPr id="2" name="Rectangle 1"/>
          <p:cNvSpPr/>
          <p:nvPr/>
        </p:nvSpPr>
        <p:spPr>
          <a:xfrm>
            <a:off x="6944659" y="2563926"/>
            <a:ext cx="3132589" cy="1200329"/>
          </a:xfrm>
          <a:prstGeom prst="rect">
            <a:avLst/>
          </a:prstGeom>
        </p:spPr>
        <p:txBody>
          <a:bodyPr wrap="none">
            <a:spAutoFit/>
          </a:bodyPr>
          <a:lstStyle/>
          <a:p>
            <a:pPr algn="ctr"/>
            <a:r>
              <a:rPr lang="en-US" sz="3600" dirty="0">
                <a:solidFill>
                  <a:srgbClr val="0070C0"/>
                </a:solidFill>
                <a:latin typeface="Arial Rounded MT Bold" panose="020F0704030504030204" pitchFamily="34" charset="0"/>
              </a:rPr>
              <a:t>Same as </a:t>
            </a:r>
            <a:r>
              <a:rPr lang="en-US" sz="3600" dirty="0" err="1">
                <a:solidFill>
                  <a:srgbClr val="0070C0"/>
                </a:solidFill>
                <a:latin typeface="Arial Rounded MT Bold" panose="020F0704030504030204" pitchFamily="34" charset="0"/>
              </a:rPr>
              <a:t>mol</a:t>
            </a:r>
            <a:r>
              <a:rPr lang="en-US" sz="3600" dirty="0">
                <a:solidFill>
                  <a:srgbClr val="0070C0"/>
                </a:solidFill>
                <a:latin typeface="Arial Rounded MT Bold" panose="020F0704030504030204" pitchFamily="34" charset="0"/>
              </a:rPr>
              <a:t> </a:t>
            </a:r>
            <a:br>
              <a:rPr lang="en-US" sz="3600" dirty="0">
                <a:solidFill>
                  <a:srgbClr val="0070C0"/>
                </a:solidFill>
                <a:latin typeface="Arial Rounded MT Bold" panose="020F0704030504030204" pitchFamily="34" charset="0"/>
              </a:rPr>
            </a:br>
            <a:r>
              <a:rPr lang="en-US" sz="3600" dirty="0" err="1">
                <a:solidFill>
                  <a:srgbClr val="0070C0"/>
                </a:solidFill>
                <a:latin typeface="Arial Rounded MT Bold" panose="020F0704030504030204" pitchFamily="34" charset="0"/>
              </a:rPr>
              <a:t>NaOH</a:t>
            </a:r>
            <a:r>
              <a:rPr lang="en-US" sz="3600" dirty="0">
                <a:solidFill>
                  <a:srgbClr val="0070C0"/>
                </a:solidFill>
                <a:latin typeface="Arial Rounded MT Bold" panose="020F0704030504030204" pitchFamily="34" charset="0"/>
              </a:rPr>
              <a:t> used!</a:t>
            </a:r>
            <a:endParaRPr lang="en-US" sz="3600" dirty="0">
              <a:solidFill>
                <a:srgbClr val="0070C0"/>
              </a:solidFill>
            </a:endParaRPr>
          </a:p>
        </p:txBody>
      </p:sp>
      <p:cxnSp>
        <p:nvCxnSpPr>
          <p:cNvPr id="6" name="Straight Connector 5"/>
          <p:cNvCxnSpPr/>
          <p:nvPr/>
        </p:nvCxnSpPr>
        <p:spPr>
          <a:xfrm>
            <a:off x="4740812" y="4487598"/>
            <a:ext cx="3770142"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Bent Arrow 9"/>
          <p:cNvSpPr/>
          <p:nvPr/>
        </p:nvSpPr>
        <p:spPr>
          <a:xfrm rot="16200000" flipH="1">
            <a:off x="6127471" y="3040080"/>
            <a:ext cx="780754" cy="872197"/>
          </a:xfrm>
          <a:prstGeom prst="bentArrow">
            <a:avLst>
              <a:gd name="adj1" fmla="val 1238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2070040" y="5184875"/>
            <a:ext cx="4555843" cy="1200329"/>
          </a:xfrm>
          <a:prstGeom prst="rect">
            <a:avLst/>
          </a:prstGeom>
        </p:spPr>
        <p:txBody>
          <a:bodyPr wrap="square">
            <a:spAutoFit/>
          </a:bodyPr>
          <a:lstStyle/>
          <a:p>
            <a:pPr algn="ctr"/>
            <a:r>
              <a:rPr lang="en-US" sz="3600" dirty="0">
                <a:solidFill>
                  <a:schemeClr val="accent6">
                    <a:lumMod val="75000"/>
                  </a:schemeClr>
                </a:solidFill>
                <a:latin typeface="Arial Rounded MT Bold" panose="020F0704030504030204" pitchFamily="34" charset="0"/>
              </a:rPr>
              <a:t>The amount in your Erlenmeyer flask!</a:t>
            </a:r>
            <a:endParaRPr lang="en-US" sz="3600" dirty="0">
              <a:solidFill>
                <a:schemeClr val="accent6">
                  <a:lumMod val="75000"/>
                </a:schemeClr>
              </a:solidFill>
            </a:endParaRPr>
          </a:p>
        </p:txBody>
      </p:sp>
      <p:sp>
        <p:nvSpPr>
          <p:cNvPr id="12" name="Bent Arrow 11"/>
          <p:cNvSpPr/>
          <p:nvPr/>
        </p:nvSpPr>
        <p:spPr>
          <a:xfrm rot="16200000" flipV="1">
            <a:off x="6671604" y="5116054"/>
            <a:ext cx="780754" cy="872197"/>
          </a:xfrm>
          <a:prstGeom prst="bentArrow">
            <a:avLst>
              <a:gd name="adj1" fmla="val 12387"/>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141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1234" y="125357"/>
            <a:ext cx="7023148"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latin typeface="Arial Rounded MT Bold" panose="020F0704030504030204" pitchFamily="34" charset="0"/>
              </a:rPr>
              <a:t>What is titration?</a:t>
            </a:r>
            <a:endParaRPr lang="en-US" sz="6000" u="sng" dirty="0">
              <a:solidFill>
                <a:srgbClr val="00B0F0"/>
              </a:solidFill>
              <a:latin typeface="Arial Rounded MT Bold" panose="020F0704030504030204" pitchFamily="34" charset="0"/>
            </a:endParaRPr>
          </a:p>
        </p:txBody>
      </p:sp>
      <p:sp>
        <p:nvSpPr>
          <p:cNvPr id="2" name="TextBox 1"/>
          <p:cNvSpPr txBox="1"/>
          <p:nvPr/>
        </p:nvSpPr>
        <p:spPr>
          <a:xfrm>
            <a:off x="401234" y="1173707"/>
            <a:ext cx="9348717" cy="5016758"/>
          </a:xfrm>
          <a:prstGeom prst="rect">
            <a:avLst/>
          </a:prstGeom>
          <a:noFill/>
        </p:spPr>
        <p:txBody>
          <a:bodyPr wrap="square" rtlCol="0">
            <a:spAutoFit/>
          </a:bodyPr>
          <a:lstStyle/>
          <a:p>
            <a:r>
              <a:rPr lang="en-US" sz="3200" dirty="0">
                <a:solidFill>
                  <a:srgbClr val="0070C0"/>
                </a:solidFill>
                <a:latin typeface="Arial Rounded MT Bold" panose="020F0704030504030204" pitchFamily="34" charset="0"/>
              </a:rPr>
              <a:t>A way to determine the concentration of an unknown substance. </a:t>
            </a:r>
          </a:p>
          <a:p>
            <a:pPr marL="914400" lvl="1" indent="-457200">
              <a:buFont typeface="Arial" panose="020B0604020202020204" pitchFamily="34" charset="0"/>
              <a:buChar char="•"/>
            </a:pPr>
            <a:r>
              <a:rPr lang="en-US" sz="3200" dirty="0">
                <a:latin typeface="Arial Rounded MT Bold" panose="020F0704030504030204" pitchFamily="34" charset="0"/>
              </a:rPr>
              <a:t>Uses the fact that acids and bases react with each other in “neutralization reactions”</a:t>
            </a:r>
            <a:br>
              <a:rPr lang="en-US" sz="3200" dirty="0">
                <a:latin typeface="Arial Rounded MT Bold" panose="020F0704030504030204" pitchFamily="34" charset="0"/>
              </a:rPr>
            </a:br>
            <a:endParaRPr lang="en-US" sz="3200" dirty="0">
              <a:latin typeface="Arial Rounded MT Bold" panose="020F0704030504030204" pitchFamily="34" charset="0"/>
            </a:endParaRPr>
          </a:p>
          <a:p>
            <a:pPr marL="914400" lvl="1" indent="-457200">
              <a:buFont typeface="Arial" panose="020B0604020202020204" pitchFamily="34" charset="0"/>
              <a:buChar char="•"/>
            </a:pPr>
            <a:r>
              <a:rPr lang="en-US" sz="3200" dirty="0">
                <a:latin typeface="Arial Rounded MT Bold" panose="020F0704030504030204" pitchFamily="34" charset="0"/>
              </a:rPr>
              <a:t>At the point where the </a:t>
            </a:r>
            <a:br>
              <a:rPr lang="en-US" sz="3200" dirty="0">
                <a:latin typeface="Arial Rounded MT Bold" panose="020F0704030504030204" pitchFamily="34" charset="0"/>
              </a:rPr>
            </a:br>
            <a:r>
              <a:rPr lang="en-US" sz="3200" dirty="0">
                <a:latin typeface="Arial Rounded MT Bold" panose="020F0704030504030204" pitchFamily="34" charset="0"/>
              </a:rPr>
              <a:t>neutralization reaction is finished </a:t>
            </a:r>
            <a:br>
              <a:rPr lang="en-US" sz="3200" dirty="0">
                <a:latin typeface="Arial Rounded MT Bold" panose="020F0704030504030204" pitchFamily="34" charset="0"/>
              </a:rPr>
            </a:br>
            <a:r>
              <a:rPr lang="en-US" sz="3200" dirty="0">
                <a:solidFill>
                  <a:srgbClr val="0070C0"/>
                </a:solidFill>
                <a:latin typeface="Arial Rounded MT Bold" panose="020F0704030504030204" pitchFamily="34" charset="0"/>
              </a:rPr>
              <a:t># moles Acid = # moles Base</a:t>
            </a:r>
          </a:p>
          <a:p>
            <a:endParaRPr lang="en-US" sz="3200" dirty="0">
              <a:latin typeface="Arial Rounded MT Bold" panose="020F0704030504030204" pitchFamily="34" charset="0"/>
            </a:endParaRPr>
          </a:p>
        </p:txBody>
      </p:sp>
    </p:spTree>
    <p:extLst>
      <p:ext uri="{BB962C8B-B14F-4D97-AF65-F5344CB8AC3E}">
        <p14:creationId xmlns:p14="http://schemas.microsoft.com/office/powerpoint/2010/main" val="171685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1708"/>
            <a:ext cx="9425154" cy="2071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u="sng" dirty="0">
                <a:solidFill>
                  <a:srgbClr val="0070C0"/>
                </a:solidFill>
                <a:latin typeface="Arial Rounded MT Bold" panose="020F0704030504030204" pitchFamily="34" charset="0"/>
              </a:rPr>
              <a:t>Come check what your unknown concentration of Acid was!</a:t>
            </a:r>
          </a:p>
        </p:txBody>
      </p:sp>
      <p:sp>
        <p:nvSpPr>
          <p:cNvPr id="3" name="TextBox 2"/>
          <p:cNvSpPr txBox="1"/>
          <p:nvPr/>
        </p:nvSpPr>
        <p:spPr>
          <a:xfrm>
            <a:off x="354842" y="1692322"/>
            <a:ext cx="9070311" cy="4524315"/>
          </a:xfrm>
          <a:prstGeom prst="rect">
            <a:avLst/>
          </a:prstGeom>
          <a:noFill/>
        </p:spPr>
        <p:txBody>
          <a:bodyPr wrap="square" rtlCol="0">
            <a:spAutoFit/>
          </a:bodyPr>
          <a:lstStyle/>
          <a:p>
            <a:r>
              <a:rPr lang="en-US" sz="3600" dirty="0">
                <a:latin typeface="Arial Rounded MT Bold" panose="020F0704030504030204" pitchFamily="34" charset="0"/>
              </a:rPr>
              <a:t>Calculate the % error for each person’s acid – let’s see which person had the most accurate titration per group!</a:t>
            </a:r>
          </a:p>
          <a:p>
            <a:endParaRPr lang="en-US" sz="3600" dirty="0">
              <a:latin typeface="Arial Rounded MT Bold" panose="020F0704030504030204" pitchFamily="34" charset="0"/>
            </a:endParaRPr>
          </a:p>
          <a:p>
            <a:r>
              <a:rPr lang="en-US" sz="3600" dirty="0">
                <a:latin typeface="Arial Rounded MT Bold" panose="020F0704030504030204" pitchFamily="34" charset="0"/>
              </a:rPr>
              <a:t>Average your group member’s answers together – report % error of averaged data on the whiteboard – let’s see which group had the best titration skills!</a:t>
            </a:r>
          </a:p>
        </p:txBody>
      </p:sp>
    </p:spTree>
    <p:extLst>
      <p:ext uri="{BB962C8B-B14F-4D97-AF65-F5344CB8AC3E}">
        <p14:creationId xmlns:p14="http://schemas.microsoft.com/office/powerpoint/2010/main" val="419184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Link to Presentation</a:t>
            </a:r>
          </a:p>
        </p:txBody>
      </p:sp>
      <p:sp>
        <p:nvSpPr>
          <p:cNvPr id="3" name="Content Placeholder 2"/>
          <p:cNvSpPr>
            <a:spLocks noGrp="1"/>
          </p:cNvSpPr>
          <p:nvPr>
            <p:ph idx="1"/>
          </p:nvPr>
        </p:nvSpPr>
        <p:spPr/>
        <p:txBody>
          <a:bodyPr>
            <a:normAutofit/>
          </a:bodyPr>
          <a:lstStyle/>
          <a:p>
            <a:r>
              <a:rPr lang="en-US" sz="3200" b="1" dirty="0">
                <a:hlinkClick r:id="rId2"/>
              </a:rPr>
              <a:t>https://youtu.be/6owm822vyhI</a:t>
            </a:r>
            <a:r>
              <a:rPr lang="en-US" sz="3200" b="1" dirty="0"/>
              <a:t> </a:t>
            </a:r>
          </a:p>
        </p:txBody>
      </p:sp>
    </p:spTree>
    <p:extLst>
      <p:ext uri="{BB962C8B-B14F-4D97-AF65-F5344CB8AC3E}">
        <p14:creationId xmlns:p14="http://schemas.microsoft.com/office/powerpoint/2010/main" val="270966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542" y="235160"/>
            <a:ext cx="11640457" cy="6675120"/>
          </a:xfrm>
          <a:prstGeom prst="rect">
            <a:avLst/>
          </a:prstGeom>
          <a:solidFill>
            <a:schemeClr val="bg1"/>
          </a:solidFill>
        </p:spPr>
        <p:txBody>
          <a:bodyPr wrap="square" rtlCol="0">
            <a:spAutoFit/>
          </a:bodyPr>
          <a:lstStyle/>
          <a:p>
            <a:pPr lvl="1"/>
            <a:endParaRPr lang="en-US" sz="2800" b="1" u="sng" dirty="0">
              <a:latin typeface="Arial Rounded MT Bold" panose="020F0704030504030204" pitchFamily="34" charset="0"/>
            </a:endParaRPr>
          </a:p>
          <a:p>
            <a:pPr lvl="1"/>
            <a:br>
              <a:rPr lang="en-US" sz="2800" b="1" u="sng" dirty="0">
                <a:latin typeface="Arial Rounded MT Bold" panose="020F0704030504030204" pitchFamily="34" charset="0"/>
              </a:rPr>
            </a:br>
            <a:r>
              <a:rPr lang="en-US" sz="2800" b="1" u="sng" dirty="0" err="1">
                <a:latin typeface="Arial Rounded MT Bold" panose="020F0704030504030204" pitchFamily="34" charset="0"/>
              </a:rPr>
              <a:t>Titrand</a:t>
            </a:r>
            <a:r>
              <a:rPr lang="en-US" sz="2800" dirty="0">
                <a:latin typeface="Arial Rounded MT Bold" panose="020F0704030504030204" pitchFamily="34" charset="0"/>
              </a:rPr>
              <a:t> </a:t>
            </a:r>
            <a:br>
              <a:rPr lang="en-US" sz="2800" dirty="0">
                <a:latin typeface="Arial Rounded MT Bold" panose="020F0704030504030204" pitchFamily="34" charset="0"/>
              </a:rPr>
            </a:br>
            <a:r>
              <a:rPr lang="en-US" sz="2800" dirty="0">
                <a:latin typeface="Arial Rounded MT Bold" panose="020F0704030504030204" pitchFamily="34" charset="0"/>
              </a:rPr>
              <a:t>The unknown solution you are interested in</a:t>
            </a:r>
          </a:p>
          <a:p>
            <a:pPr lvl="1"/>
            <a:br>
              <a:rPr lang="en-US" sz="2800" b="1" u="sng" dirty="0">
                <a:latin typeface="Arial Rounded MT Bold" panose="020F0704030504030204" pitchFamily="34" charset="0"/>
              </a:rPr>
            </a:br>
            <a:r>
              <a:rPr lang="en-US" sz="2800" b="1" u="sng" dirty="0">
                <a:latin typeface="Arial Rounded MT Bold" panose="020F0704030504030204" pitchFamily="34" charset="0"/>
              </a:rPr>
              <a:t>Titrant </a:t>
            </a:r>
          </a:p>
          <a:p>
            <a:pPr lvl="1"/>
            <a:r>
              <a:rPr lang="en-US" sz="2800" dirty="0">
                <a:latin typeface="Arial Rounded MT Bold" panose="020F0704030504030204" pitchFamily="34" charset="0"/>
              </a:rPr>
              <a:t>The solution with the known concentration</a:t>
            </a:r>
          </a:p>
          <a:p>
            <a:pPr lvl="1"/>
            <a:endParaRPr lang="en-US" sz="2800" dirty="0">
              <a:latin typeface="Arial Rounded MT Bold" panose="020F0704030504030204" pitchFamily="34" charset="0"/>
            </a:endParaRPr>
          </a:p>
          <a:p>
            <a:pPr lvl="1"/>
            <a:r>
              <a:rPr lang="en-US" sz="2800" b="1" u="sng" dirty="0">
                <a:latin typeface="Arial Rounded MT Bold" panose="020F0704030504030204" pitchFamily="34" charset="0"/>
              </a:rPr>
              <a:t>Equivalence Point</a:t>
            </a:r>
          </a:p>
          <a:p>
            <a:pPr lvl="1"/>
            <a:r>
              <a:rPr lang="en-US" sz="2800" dirty="0">
                <a:latin typeface="Arial Rounded MT Bold" panose="020F0704030504030204" pitchFamily="34" charset="0"/>
              </a:rPr>
              <a:t>The point at which all the titrand has reacted with the titrant.  </a:t>
            </a:r>
            <a:br>
              <a:rPr lang="en-US" sz="2800" dirty="0">
                <a:latin typeface="Arial Rounded MT Bold" panose="020F0704030504030204" pitchFamily="34" charset="0"/>
              </a:rPr>
            </a:br>
            <a:r>
              <a:rPr lang="en-US" sz="2800" dirty="0">
                <a:latin typeface="Arial Rounded MT Bold" panose="020F0704030504030204" pitchFamily="34" charset="0"/>
              </a:rPr>
              <a:t># Moles Acid = # Moles Base</a:t>
            </a:r>
            <a:br>
              <a:rPr lang="en-US" sz="2800" dirty="0">
                <a:latin typeface="Arial Rounded MT Bold" panose="020F0704030504030204" pitchFamily="34" charset="0"/>
              </a:rPr>
            </a:br>
            <a:endParaRPr lang="en-US" sz="2800" dirty="0">
              <a:latin typeface="Arial Rounded MT Bold" panose="020F0704030504030204" pitchFamily="34" charset="0"/>
            </a:endParaRPr>
          </a:p>
          <a:p>
            <a:pPr lvl="1"/>
            <a:r>
              <a:rPr lang="en-US" sz="2800" b="1" u="sng" dirty="0">
                <a:latin typeface="Arial Rounded MT Bold" panose="020F0704030504030204" pitchFamily="34" charset="0"/>
              </a:rPr>
              <a:t>End Point</a:t>
            </a:r>
          </a:p>
          <a:p>
            <a:pPr lvl="1"/>
            <a:r>
              <a:rPr lang="en-US" sz="2800" dirty="0">
                <a:latin typeface="Arial Rounded MT Bold" panose="020F0704030504030204" pitchFamily="34" charset="0"/>
              </a:rPr>
              <a:t>The point at which your titration </a:t>
            </a:r>
            <a:r>
              <a:rPr lang="en-US" sz="2800" i="1" u="sng" dirty="0">
                <a:latin typeface="Arial Rounded MT Bold" panose="020F0704030504030204" pitchFamily="34" charset="0"/>
              </a:rPr>
              <a:t>seems</a:t>
            </a:r>
            <a:r>
              <a:rPr lang="en-US" sz="2800" dirty="0">
                <a:latin typeface="Arial Rounded MT Bold" panose="020F0704030504030204" pitchFamily="34" charset="0"/>
              </a:rPr>
              <a:t> finished during the lab </a:t>
            </a:r>
            <a:br>
              <a:rPr lang="en-US" sz="2800" dirty="0">
                <a:latin typeface="Arial Rounded MT Bold" panose="020F0704030504030204" pitchFamily="34" charset="0"/>
              </a:rPr>
            </a:br>
            <a:r>
              <a:rPr lang="en-US" sz="2800" dirty="0">
                <a:latin typeface="Arial Rounded MT Bold" panose="020F0704030504030204" pitchFamily="34" charset="0"/>
              </a:rPr>
              <a:t>– a color change happens for example </a:t>
            </a:r>
          </a:p>
        </p:txBody>
      </p:sp>
      <p:sp>
        <p:nvSpPr>
          <p:cNvPr id="5" name="Title 1"/>
          <p:cNvSpPr txBox="1">
            <a:spLocks/>
          </p:cNvSpPr>
          <p:nvPr/>
        </p:nvSpPr>
        <p:spPr>
          <a:xfrm>
            <a:off x="401234" y="125357"/>
            <a:ext cx="7023148"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latin typeface="Arial Rounded MT Bold" panose="020F0704030504030204" pitchFamily="34" charset="0"/>
              </a:rPr>
              <a:t>Key Terms</a:t>
            </a:r>
            <a:endParaRPr lang="en-US" sz="6000" u="sng"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59898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1233" y="125357"/>
            <a:ext cx="8592641" cy="1646302"/>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latin typeface="Arial Rounded MT Bold" panose="020F0704030504030204" pitchFamily="34" charset="0"/>
              </a:rPr>
              <a:t>How do you know you reached the end point?</a:t>
            </a:r>
            <a:endParaRPr lang="en-US" sz="6000" u="sng" dirty="0">
              <a:solidFill>
                <a:srgbClr val="00B0F0"/>
              </a:solidFill>
              <a:latin typeface="Arial Rounded MT Bold" panose="020F0704030504030204" pitchFamily="34" charset="0"/>
            </a:endParaRPr>
          </a:p>
        </p:txBody>
      </p:sp>
      <p:sp>
        <p:nvSpPr>
          <p:cNvPr id="2" name="TextBox 1"/>
          <p:cNvSpPr txBox="1"/>
          <p:nvPr/>
        </p:nvSpPr>
        <p:spPr>
          <a:xfrm>
            <a:off x="401233" y="2114563"/>
            <a:ext cx="9430603" cy="2062103"/>
          </a:xfrm>
          <a:prstGeom prst="rect">
            <a:avLst/>
          </a:prstGeom>
          <a:noFill/>
        </p:spPr>
        <p:txBody>
          <a:bodyPr wrap="square" rtlCol="0">
            <a:spAutoFit/>
          </a:bodyPr>
          <a:lstStyle/>
          <a:p>
            <a:r>
              <a:rPr lang="en-US" sz="3200" dirty="0">
                <a:latin typeface="Arial Rounded MT Bold" panose="020F0704030504030204" pitchFamily="34" charset="0"/>
              </a:rPr>
              <a:t>Use an </a:t>
            </a:r>
            <a:r>
              <a:rPr lang="en-US" sz="3200" b="1" u="sng" dirty="0">
                <a:solidFill>
                  <a:srgbClr val="0070C0"/>
                </a:solidFill>
                <a:latin typeface="Arial Rounded MT Bold" panose="020F0704030504030204" pitchFamily="34" charset="0"/>
              </a:rPr>
              <a:t>INDICATOR</a:t>
            </a:r>
            <a:endParaRPr lang="en-US" sz="3200" b="1" u="sng" dirty="0">
              <a:latin typeface="Arial Rounded MT Bold" panose="020F0704030504030204" pitchFamily="34" charset="0"/>
            </a:endParaRPr>
          </a:p>
          <a:p>
            <a:endParaRPr lang="en-US" sz="3200" b="1" u="sng" dirty="0">
              <a:latin typeface="Arial Rounded MT Bold" panose="020F0704030504030204" pitchFamily="34" charset="0"/>
            </a:endParaRPr>
          </a:p>
          <a:p>
            <a:r>
              <a:rPr lang="en-US" sz="3200" dirty="0">
                <a:latin typeface="Arial Rounded MT Bold" panose="020F0704030504030204" pitchFamily="34" charset="0"/>
              </a:rPr>
              <a:t>Turns colors based on pH – can show you visually when you have reached the end point. </a:t>
            </a:r>
          </a:p>
        </p:txBody>
      </p:sp>
    </p:spTree>
    <p:extLst>
      <p:ext uri="{BB962C8B-B14F-4D97-AF65-F5344CB8AC3E}">
        <p14:creationId xmlns:p14="http://schemas.microsoft.com/office/powerpoint/2010/main" val="350856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06" y="1207187"/>
            <a:ext cx="8660879" cy="52658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111709"/>
            <a:ext cx="9425154"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u="sng" dirty="0">
                <a:latin typeface="Arial Rounded MT Bold" panose="020F0704030504030204" pitchFamily="34" charset="0"/>
              </a:rPr>
              <a:t>Pick the right indicator!</a:t>
            </a:r>
            <a:endParaRPr lang="en-US" sz="6000" u="sng"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378327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11709"/>
            <a:ext cx="9425154"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b="1" u="sng" dirty="0">
                <a:latin typeface="Arial Rounded MT Bold" panose="020F0704030504030204" pitchFamily="34" charset="0"/>
              </a:rPr>
              <a:t>Pick the right indicator!</a:t>
            </a:r>
            <a:endParaRPr lang="en-US" sz="6000" u="sng" dirty="0">
              <a:solidFill>
                <a:srgbClr val="00B0F0"/>
              </a:solidFill>
              <a:latin typeface="Arial Rounded MT Bold" panose="020F0704030504030204" pitchFamily="34" charset="0"/>
            </a:endParaRPr>
          </a:p>
        </p:txBody>
      </p:sp>
      <p:pic>
        <p:nvPicPr>
          <p:cNvPr id="1026" name="Picture 2" descr="Indicators - Titration - MCAT Content"/>
          <p:cNvPicPr>
            <a:picLocks noChangeAspect="1" noChangeArrowheads="1"/>
          </p:cNvPicPr>
          <p:nvPr/>
        </p:nvPicPr>
        <p:blipFill rotWithShape="1">
          <a:blip r:embed="rId2">
            <a:extLst>
              <a:ext uri="{28A0092B-C50C-407E-A947-70E740481C1C}">
                <a14:useLocalDpi xmlns:a14="http://schemas.microsoft.com/office/drawing/2010/main" val="0"/>
              </a:ext>
            </a:extLst>
          </a:blip>
          <a:srcRect b="7775"/>
          <a:stretch/>
        </p:blipFill>
        <p:spPr bwMode="auto">
          <a:xfrm>
            <a:off x="1533999" y="1168320"/>
            <a:ext cx="6859373" cy="557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8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1.wp.com/2.bp.blogspot.com/-1q62JAoYfEk/VvBo3iTc11I/AAAAAAAAGlk/TMECln5pS5Iz6GyBnhJJZUeAVSIjM-x7Q/s1600/ACIDDD.png"/>
          <p:cNvPicPr>
            <a:picLocks noChangeAspect="1" noChangeArrowheads="1"/>
          </p:cNvPicPr>
          <p:nvPr/>
        </p:nvPicPr>
        <p:blipFill rotWithShape="1">
          <a:blip r:embed="rId2">
            <a:extLst>
              <a:ext uri="{28A0092B-C50C-407E-A947-70E740481C1C}">
                <a14:useLocalDpi xmlns:a14="http://schemas.microsoft.com/office/drawing/2010/main" val="0"/>
              </a:ext>
            </a:extLst>
          </a:blip>
          <a:srcRect r="31014"/>
          <a:stretch/>
        </p:blipFill>
        <p:spPr bwMode="auto">
          <a:xfrm>
            <a:off x="2148148" y="1159299"/>
            <a:ext cx="5890383" cy="56987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01234" y="125357"/>
            <a:ext cx="4503761" cy="1646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u="sng" dirty="0">
                <a:latin typeface="Arial Rounded MT Bold" panose="020F0704030504030204" pitchFamily="34" charset="0"/>
              </a:rPr>
              <a:t>Lab Set Up</a:t>
            </a:r>
            <a:endParaRPr lang="en-US" sz="6000" u="sng" dirty="0">
              <a:solidFill>
                <a:srgbClr val="00B0F0"/>
              </a:solidFill>
              <a:latin typeface="Arial Rounded MT Bold" panose="020F0704030504030204" pitchFamily="34" charset="0"/>
            </a:endParaRPr>
          </a:p>
        </p:txBody>
      </p:sp>
      <p:sp>
        <p:nvSpPr>
          <p:cNvPr id="6" name="Rectangle 5"/>
          <p:cNvSpPr/>
          <p:nvPr/>
        </p:nvSpPr>
        <p:spPr>
          <a:xfrm>
            <a:off x="1023582" y="5199798"/>
            <a:ext cx="3343702" cy="110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Rounded MT Bold" panose="020F0704030504030204" pitchFamily="34" charset="0"/>
              </a:rPr>
              <a:t>Acid of </a:t>
            </a:r>
            <a:br>
              <a:rPr lang="en-US" sz="2800" dirty="0">
                <a:solidFill>
                  <a:schemeClr val="tx1"/>
                </a:solidFill>
                <a:latin typeface="Arial Rounded MT Bold" panose="020F0704030504030204" pitchFamily="34" charset="0"/>
              </a:rPr>
            </a:br>
            <a:r>
              <a:rPr lang="en-US" sz="2800" dirty="0">
                <a:solidFill>
                  <a:schemeClr val="tx1"/>
                </a:solidFill>
                <a:latin typeface="Arial Rounded MT Bold" panose="020F0704030504030204" pitchFamily="34" charset="0"/>
              </a:rPr>
              <a:t>unknown concentration</a:t>
            </a:r>
          </a:p>
        </p:txBody>
      </p:sp>
      <p:cxnSp>
        <p:nvCxnSpPr>
          <p:cNvPr id="8" name="Straight Arrow Connector 7"/>
          <p:cNvCxnSpPr/>
          <p:nvPr/>
        </p:nvCxnSpPr>
        <p:spPr>
          <a:xfrm>
            <a:off x="3671247" y="5964072"/>
            <a:ext cx="13716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24195" y="1090686"/>
            <a:ext cx="3343702" cy="110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Rounded MT Bold" panose="020F0704030504030204" pitchFamily="34" charset="0"/>
              </a:rPr>
              <a:t>Burette </a:t>
            </a:r>
          </a:p>
        </p:txBody>
      </p:sp>
      <p:cxnSp>
        <p:nvCxnSpPr>
          <p:cNvPr id="11" name="Straight Arrow Connector 10"/>
          <p:cNvCxnSpPr/>
          <p:nvPr/>
        </p:nvCxnSpPr>
        <p:spPr>
          <a:xfrm>
            <a:off x="3724700" y="1675745"/>
            <a:ext cx="13716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42226" y="2292063"/>
            <a:ext cx="4129824" cy="110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Rounded MT Bold" panose="020F0704030504030204" pitchFamily="34" charset="0"/>
              </a:rPr>
              <a:t>Base of known concentration</a:t>
            </a:r>
          </a:p>
        </p:txBody>
      </p:sp>
      <p:cxnSp>
        <p:nvCxnSpPr>
          <p:cNvPr id="13" name="Straight Arrow Connector 12"/>
          <p:cNvCxnSpPr/>
          <p:nvPr/>
        </p:nvCxnSpPr>
        <p:spPr>
          <a:xfrm flipH="1">
            <a:off x="5201834" y="2919860"/>
            <a:ext cx="13716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573434" y="3574954"/>
            <a:ext cx="3577088" cy="1105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Rounded MT Bold" panose="020F0704030504030204" pitchFamily="34" charset="0"/>
              </a:rPr>
              <a:t>Stopcock </a:t>
            </a:r>
            <a:br>
              <a:rPr lang="en-US" sz="2800" dirty="0">
                <a:solidFill>
                  <a:schemeClr val="tx1"/>
                </a:solidFill>
                <a:latin typeface="Arial Rounded MT Bold" panose="020F0704030504030204" pitchFamily="34" charset="0"/>
              </a:rPr>
            </a:br>
            <a:r>
              <a:rPr lang="en-US" sz="2800" dirty="0">
                <a:solidFill>
                  <a:schemeClr val="tx1"/>
                </a:solidFill>
                <a:latin typeface="Arial Rounded MT Bold" panose="020F0704030504030204" pitchFamily="34" charset="0"/>
              </a:rPr>
              <a:t>valve</a:t>
            </a:r>
          </a:p>
        </p:txBody>
      </p:sp>
      <p:cxnSp>
        <p:nvCxnSpPr>
          <p:cNvPr id="15" name="Straight Arrow Connector 14"/>
          <p:cNvCxnSpPr/>
          <p:nvPr/>
        </p:nvCxnSpPr>
        <p:spPr>
          <a:xfrm flipH="1">
            <a:off x="5904693" y="3877478"/>
            <a:ext cx="13716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8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779EA-A7B4-9669-7BE0-CD4716476180}"/>
              </a:ext>
            </a:extLst>
          </p:cNvPr>
          <p:cNvPicPr>
            <a:picLocks noChangeAspect="1"/>
          </p:cNvPicPr>
          <p:nvPr/>
        </p:nvPicPr>
        <p:blipFill>
          <a:blip r:embed="rId2"/>
          <a:stretch>
            <a:fillRect/>
          </a:stretch>
        </p:blipFill>
        <p:spPr>
          <a:xfrm>
            <a:off x="-1" y="1"/>
            <a:ext cx="10685721" cy="6858000"/>
          </a:xfrm>
          <a:prstGeom prst="rect">
            <a:avLst/>
          </a:prstGeom>
        </p:spPr>
      </p:pic>
    </p:spTree>
    <p:extLst>
      <p:ext uri="{BB962C8B-B14F-4D97-AF65-F5344CB8AC3E}">
        <p14:creationId xmlns:p14="http://schemas.microsoft.com/office/powerpoint/2010/main" val="34574998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9651</TotalTime>
  <Words>1422</Words>
  <Application>Microsoft Office PowerPoint</Application>
  <PresentationFormat>Widescreen</PresentationFormat>
  <Paragraphs>183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Rounded MT Bold</vt:lpstr>
      <vt:lpstr>Trebuchet MS</vt:lpstr>
      <vt:lpstr>Wingdings</vt:lpstr>
      <vt:lpstr>Wingdings 3</vt:lpstr>
      <vt:lpstr>Facet</vt:lpstr>
      <vt:lpstr>A little different than normal… We will do the first part of the lecture in our desks, and then the rest of this PowerPoint will be done as you do the lab activity. </vt:lpstr>
      <vt:lpstr>N50 – Titrations Our last lecture of the year!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YouTube Link to Presentation</vt:lpstr>
    </vt:vector>
  </TitlesOfParts>
  <Company>SRVUSD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N50 – Titrations Our last lecture of the year!</dc:title>
  <dc:creator>Farmer, Stephanie [DH]</dc:creator>
  <cp:lastModifiedBy>Farmer, Stephanie [DH]</cp:lastModifiedBy>
  <cp:revision>53</cp:revision>
  <dcterms:created xsi:type="dcterms:W3CDTF">2019-05-05T05:11:35Z</dcterms:created>
  <dcterms:modified xsi:type="dcterms:W3CDTF">2025-05-05T15:40:31Z</dcterms:modified>
</cp:coreProperties>
</file>