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7" r:id="rId9"/>
    <p:sldId id="263" r:id="rId10"/>
    <p:sldId id="264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9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F6EF3-9539-1A0E-EC60-F2E81A34A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41100-5279-4523-B0B2-9E52E370A97F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7096C-F147-EC05-0B82-3D88CBB4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E34FB-F208-E89B-C93E-6BAF4A5C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F96F6-C4AD-448F-BB59-F9F334BE8F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92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12A37-6FA2-52ED-4A3F-E60F5242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8C8DB-5D9D-4B1C-A962-D40DF5D6C8B5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3934A-CF7A-379C-0EB7-866568E9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45A6D-7572-91D4-F125-8F5D999E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904E3-3289-4612-9AE4-BFA1161CF2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4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694E9-EA86-5EAD-EA37-E4DD189F4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67C1A-6655-4FA2-9416-124FB90E1B10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FBE5B-16D6-B37D-39B9-F79C526A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9896-E726-0673-FBE1-C1137B44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78B96-603F-4D1B-9A24-2DD02FB76C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17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434FE-DFCE-6489-FADA-0F24EA00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A009-741B-4FFE-BD4F-0EA0CC4B3EED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1CAA1-0596-126C-E982-5A21AE0F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6DD6D-E5DA-7530-50D1-37D207365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D3C2A-8A59-4A81-B058-C42C95A443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06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3665B-1141-EF0D-F06D-83704B6C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9EEF7-0908-4AFE-ACB0-679FFA7FB997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6682D-32C1-F017-B119-ED1C9419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B6C8D-1C49-0FBF-827C-85CE54F8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D6961-ACA6-433B-A029-916F24D065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62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843858-DC80-0A96-4F5D-25645AA9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2B038-8AA7-49A0-9613-E609D1424513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99EEB4-42D8-19A4-3637-32DEE01D8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2251CD-E0E8-05F2-7FF0-58AB0FE8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429F2-D094-4F97-BDA0-2700DBAA3B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88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E22EBAB-BE0B-AF26-A497-2C7E91FF2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D527-9F9C-4879-B4A5-F0012E954E6E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812E444-B5D0-B36D-99B8-D26FF1B35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9A5390-5A53-8B0F-B6E2-DFB586F4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8AE1-B551-4A36-B6E9-FACF117F3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81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708F419-661F-018C-739B-32439AD4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0359-DB3B-4018-BECF-E0F30E98F4F1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B003708-3A96-6B46-C3FA-AE720255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C4D5F8-C70C-D44F-0C1F-F44DF24C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6359-BC28-405B-A9D8-B0F6DF247C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67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423192C-32B9-1E61-FEBD-88B09C5B8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291F1-5F92-48E2-95EA-D52300AF3307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592DD3-FD67-0C95-9853-D298BC94C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50D229B-6C92-9F26-8F98-807B9F8F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4B108-1FEB-44BC-A903-5E1978B0F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55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C9F6CF-76A9-A942-ECDE-815CC5758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2BAE0-8DE8-4622-8FBB-BFF3B7F3EEEF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FAFBBF-0787-1E77-A9F3-AF75C62A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477E2E-7876-DA4B-23AE-CC2BA1B1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6A806-CF25-48FF-8517-AFC54C35DB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49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7558FC-2884-D09D-2AF8-AF55BBCF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1F08D-23DF-461C-8E99-6A610D307383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EB4F91-7947-B6B0-21C0-FD0C3AE3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C698F-A9BF-1626-45A4-D84D63D6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61242-6694-424C-9723-BB64C682BC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973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78F512-6F71-CA74-63B9-2D9B07ACC3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1FAFCD-72C6-02D3-7097-0AF2A20C5C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473FB-706E-2CAE-9D59-69A246D645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8204A2-E501-41C3-B4F2-78CFB406325E}" type="datetimeFigureOut">
              <a:rPr lang="en-US"/>
              <a:pPr>
                <a:defRPr/>
              </a:pPr>
              <a:t>6/16/2024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CFA4C-41C9-A918-7CF5-9BD454DB4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9B373-F6B3-92E7-51C8-A04B9FEEF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DE963-7E42-4FA6-A15B-CDD925B1AD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j5d5zZa-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j5d5zZa-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0C9DB08F-8A2A-FA77-3690-BF8D41A6B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63" y="25400"/>
            <a:ext cx="12030075" cy="2387600"/>
          </a:xfrm>
        </p:spPr>
        <p:txBody>
          <a:bodyPr/>
          <a:lstStyle/>
          <a:p>
            <a:pPr eaLnBrk="1" hangingPunct="1"/>
            <a:r>
              <a:rPr lang="en-US" altLang="en-US" sz="8000">
                <a:latin typeface="Impact" panose="020B0806030902050204" pitchFamily="34" charset="0"/>
              </a:rPr>
              <a:t>N2 – Dimensional Analysis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9E5055C-42AE-84F0-D128-E1C01DAC0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125" y="2505075"/>
            <a:ext cx="11456988" cy="2921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/>
              <a:t>Also known as “Unit Conversion”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b="1" dirty="0">
                <a:solidFill>
                  <a:srgbClr val="FF0000"/>
                </a:solidFill>
              </a:rPr>
              <a:t> I can use dimensional analysis to convert not just the numbers in a measurement but also the units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D4152231-C842-4DC8-7717-901046607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6237288"/>
            <a:ext cx="863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altLang="en-US" sz="2400">
                <a:hlinkClick r:id="rId2"/>
              </a:rPr>
              <a:t>https://youtu.be/fhj5d5zZa-4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44E3FB5-F200-F1E3-49ED-CBF31D867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1610975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You try one…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EA7749-B41D-4245-8975-87B803605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3" y="1309688"/>
            <a:ext cx="10745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B050"/>
                </a:solidFill>
              </a:rPr>
              <a:t>Convert 30km/day into in/min      (1m=39.37in)</a:t>
            </a:r>
            <a:br>
              <a:rPr lang="en-US" altLang="en-US" sz="3600" b="1">
                <a:solidFill>
                  <a:srgbClr val="00B050"/>
                </a:solidFill>
              </a:rPr>
            </a:br>
            <a:endParaRPr lang="en-US" altLang="en-US" sz="3600" i="1">
              <a:solidFill>
                <a:srgbClr val="00B05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3DC4110-2387-844E-E9A3-13EB8666A679}"/>
              </a:ext>
            </a:extLst>
          </p:cNvPr>
          <p:cNvGraphicFramePr>
            <a:graphicFrameLocks noGrp="1"/>
          </p:cNvGraphicFramePr>
          <p:nvPr/>
        </p:nvGraphicFramePr>
        <p:xfrm>
          <a:off x="341313" y="2279650"/>
          <a:ext cx="9010650" cy="1847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392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30km</a:t>
                      </a:r>
                    </a:p>
                  </a:txBody>
                  <a:tcPr marL="91444" marR="91444" marT="45736" marB="45736"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1000m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39.37in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1day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1hr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92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1day</a:t>
                      </a:r>
                    </a:p>
                  </a:txBody>
                  <a:tcPr marL="91444" marR="91444" marT="45736" marB="45736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1km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1m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24hr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60min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102EC0-0697-4D94-E33E-6AAF0B796F9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38129" y="2460818"/>
            <a:ext cx="1694031" cy="1043940"/>
          </a:xfrm>
          <a:prstGeom prst="rect">
            <a:avLst/>
          </a:prstGeom>
          <a:blipFill>
            <a:blip r:embed="rId2"/>
            <a:stretch>
              <a:fillRect l="-19040" t="-11696" r="-66696" b="-28070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00A84-2141-A3DC-FF03-638AADDE673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824528" y="2532063"/>
            <a:ext cx="1127760" cy="101951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695CE59-E9F5-419D-11F2-F65914A43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1610975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Dimensional Analysis - Squared, Cubed </a:t>
            </a:r>
            <a:r>
              <a:rPr lang="en-US" altLang="en-US" sz="3200" u="sng">
                <a:latin typeface="Impact" panose="020B0806030902050204" pitchFamily="34" charset="0"/>
              </a:rPr>
              <a:t>(etc) </a:t>
            </a:r>
            <a:r>
              <a:rPr lang="en-US" altLang="en-US" u="sng">
                <a:latin typeface="Impact" panose="020B0806030902050204" pitchFamily="34" charset="0"/>
              </a:rPr>
              <a:t>Units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FFA76B0-8D12-FEEA-31A8-1B95A04F1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3" y="1228725"/>
            <a:ext cx="10515600" cy="32908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i="1"/>
              <a:t>If you have a unit that is raised to a power, then the conversion factors used will also need to be raised to that power. The number AND the unit.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/>
              <a:t>1 in = 2.54cm      but    1in</a:t>
            </a:r>
            <a:r>
              <a:rPr lang="en-US" altLang="en-US" sz="4000" baseline="30000"/>
              <a:t>2</a:t>
            </a:r>
            <a:r>
              <a:rPr lang="en-US" altLang="en-US" sz="4000"/>
              <a:t> = (2.54cm)</a:t>
            </a:r>
            <a:r>
              <a:rPr lang="en-US" altLang="en-US" sz="4000" baseline="30000"/>
              <a:t>2</a:t>
            </a:r>
            <a:r>
              <a:rPr lang="en-US" altLang="en-US" sz="4000"/>
              <a:t> </a:t>
            </a:r>
            <a:br>
              <a:rPr lang="en-US" altLang="en-US" sz="4000"/>
            </a:br>
            <a:r>
              <a:rPr lang="en-US" altLang="en-US" sz="4000"/>
              <a:t>1 ft = 12in	      but     1ft</a:t>
            </a:r>
            <a:r>
              <a:rPr lang="en-US" altLang="en-US" sz="4000" baseline="30000"/>
              <a:t>3</a:t>
            </a:r>
            <a:r>
              <a:rPr lang="en-US" altLang="en-US" sz="4000"/>
              <a:t> = (12in)</a:t>
            </a:r>
            <a:r>
              <a:rPr lang="en-US" altLang="en-US" sz="4000" baseline="30000"/>
              <a:t>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E4EC0D-443C-B3FB-25EA-2474B8B351ED}"/>
              </a:ext>
            </a:extLst>
          </p:cNvPr>
          <p:cNvGraphicFramePr>
            <a:graphicFrameLocks noGrp="1"/>
          </p:cNvGraphicFramePr>
          <p:nvPr/>
        </p:nvGraphicFramePr>
        <p:xfrm>
          <a:off x="444500" y="4429125"/>
          <a:ext cx="3990975" cy="18462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313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5in</a:t>
                      </a:r>
                      <a:r>
                        <a:rPr lang="en-US" sz="4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24" marR="91424" marT="45697" marB="45697"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(2.54cm)</a:t>
                      </a:r>
                      <a:r>
                        <a:rPr lang="en-US" sz="4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24" marR="91424" marT="45697" marB="45697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132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97" marB="45697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chemeClr val="tx1"/>
                          </a:solidFill>
                        </a:rPr>
                        <a:t>(1in)</a:t>
                      </a:r>
                      <a:r>
                        <a:rPr lang="en-US" sz="4400" baseline="300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97" marB="45697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299" name="TextBox 6">
            <a:extLst>
              <a:ext uri="{FF2B5EF4-FFF2-40B4-BE49-F238E27FC236}">
                <a16:creationId xmlns:a16="http://schemas.microsoft.com/office/drawing/2014/main" id="{009B303D-98B9-89FD-9372-93E9A1261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663" y="4703763"/>
            <a:ext cx="3860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0000"/>
                </a:solidFill>
              </a:rPr>
              <a:t>= 32.258 cm</a:t>
            </a:r>
            <a:r>
              <a:rPr lang="en-US" altLang="en-US" sz="5400" baseline="30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133A5B4-F5BF-3773-1B9E-1D7C9B1752A7}"/>
              </a:ext>
            </a:extLst>
          </p:cNvPr>
          <p:cNvCxnSpPr/>
          <p:nvPr/>
        </p:nvCxnSpPr>
        <p:spPr>
          <a:xfrm flipV="1">
            <a:off x="1166813" y="4606925"/>
            <a:ext cx="349250" cy="6238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D5BDC26-3D13-2944-4088-936CD614F1D7}"/>
              </a:ext>
            </a:extLst>
          </p:cNvPr>
          <p:cNvCxnSpPr/>
          <p:nvPr/>
        </p:nvCxnSpPr>
        <p:spPr>
          <a:xfrm flipV="1">
            <a:off x="2974975" y="5486400"/>
            <a:ext cx="349250" cy="6238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7A42AA65-7109-1400-6BF8-ED84862D5CE9}"/>
              </a:ext>
            </a:extLst>
          </p:cNvPr>
          <p:cNvSpPr/>
          <p:nvPr/>
        </p:nvSpPr>
        <p:spPr>
          <a:xfrm>
            <a:off x="3281363" y="4606925"/>
            <a:ext cx="1058862" cy="6731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97D32FE-4C7F-E05B-49E6-9E450764F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/>
              <a:t>YouTube Link to Presentation	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C6307B4-E41E-10C4-6EB9-853B41D87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linkClick r:id="rId2"/>
              </a:rPr>
              <a:t>https://youtu.be/fhj5d5zZa-4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128300C0-181D-ADD1-C722-C7978436A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13" y="3810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Remember - Canceling Units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772C1BDB-6FD5-16BF-18AB-8AE59111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3" y="1071563"/>
            <a:ext cx="10515600" cy="7048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/>
              <a:t>One on top cancels with one on the bottom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590E1A-B03D-4703-FBB9-27606FF6D51F}"/>
              </a:ext>
            </a:extLst>
          </p:cNvPr>
          <p:cNvSpPr/>
          <p:nvPr/>
        </p:nvSpPr>
        <p:spPr>
          <a:xfrm>
            <a:off x="1058863" y="2454275"/>
            <a:ext cx="3225800" cy="681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u="sng" dirty="0" err="1">
                <a:solidFill>
                  <a:schemeClr val="tx1"/>
                </a:solidFill>
              </a:rPr>
              <a:t>xy</a:t>
            </a:r>
            <a:r>
              <a:rPr lang="en-US" sz="72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0EBC9873-D30E-D517-A433-331DDCA26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650" y="3009900"/>
            <a:ext cx="800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200"/>
              <a:t>x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986AF4C-D8F2-AEFD-4D45-839512A47C98}"/>
              </a:ext>
            </a:extLst>
          </p:cNvPr>
          <p:cNvCxnSpPr/>
          <p:nvPr/>
        </p:nvCxnSpPr>
        <p:spPr>
          <a:xfrm>
            <a:off x="1058863" y="2325688"/>
            <a:ext cx="604837" cy="10048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0CF7C65-CB15-5161-962C-AF8EEA1BEF36}"/>
              </a:ext>
            </a:extLst>
          </p:cNvPr>
          <p:cNvCxnSpPr/>
          <p:nvPr/>
        </p:nvCxnSpPr>
        <p:spPr>
          <a:xfrm>
            <a:off x="1211263" y="3340100"/>
            <a:ext cx="604837" cy="10048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78AB292E-9662-7A64-98FC-04F4D8490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763" y="2217738"/>
            <a:ext cx="603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200"/>
              <a:t>y</a:t>
            </a:r>
            <a:endParaRPr lang="en-US" alt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451BFA-6434-FAE2-031C-B3DAD3322848}"/>
              </a:ext>
            </a:extLst>
          </p:cNvPr>
          <p:cNvSpPr/>
          <p:nvPr/>
        </p:nvSpPr>
        <p:spPr>
          <a:xfrm>
            <a:off x="4502150" y="2606675"/>
            <a:ext cx="3851275" cy="681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u="sng" dirty="0">
                <a:solidFill>
                  <a:schemeClr val="tx1"/>
                </a:solidFill>
              </a:rPr>
              <a:t>15 cm</a:t>
            </a:r>
            <a:r>
              <a:rPr lang="en-US" sz="7200" u="sng" baseline="30000" dirty="0">
                <a:solidFill>
                  <a:schemeClr val="tx1"/>
                </a:solidFill>
              </a:rPr>
              <a:t>3</a:t>
            </a:r>
            <a:r>
              <a:rPr lang="en-US" sz="72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B5F38AB3-B5CD-F425-9A18-BE894E6F2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8525" y="3162300"/>
            <a:ext cx="2489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200"/>
              <a:t>5  cm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92FEA02-3D20-6541-BC93-B8F7626B51A9}"/>
              </a:ext>
            </a:extLst>
          </p:cNvPr>
          <p:cNvCxnSpPr/>
          <p:nvPr/>
        </p:nvCxnSpPr>
        <p:spPr>
          <a:xfrm>
            <a:off x="5995988" y="2314575"/>
            <a:ext cx="606425" cy="100647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B8A4A39-DCAB-8CAC-F0AD-68F86F73D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9875" y="2438400"/>
            <a:ext cx="23018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200"/>
              <a:t>3 cm</a:t>
            </a:r>
            <a:r>
              <a:rPr lang="en-US" altLang="en-US" sz="7200" baseline="30000"/>
              <a:t>2</a:t>
            </a:r>
            <a:endParaRPr lang="en-US" altLang="en-US" sz="1800" baseline="300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02EBE96-E74F-87D4-A426-7DDA89C24EB3}"/>
              </a:ext>
            </a:extLst>
          </p:cNvPr>
          <p:cNvCxnSpPr/>
          <p:nvPr/>
        </p:nvCxnSpPr>
        <p:spPr>
          <a:xfrm>
            <a:off x="5919788" y="3367088"/>
            <a:ext cx="604837" cy="10048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F4EDD4B-3013-4B5B-032E-8515EAFB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Conversion Factors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5251418C-0018-7A5B-1066-BC2804661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3" y="1228725"/>
            <a:ext cx="10515600" cy="32908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i="1"/>
              <a:t>A relationship between how many of one thing equals how many of another thing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F511DD-0A6C-F26A-40C9-DAAF16FEA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2520950"/>
            <a:ext cx="10671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/>
              <a:t>12in = 1ft         24hrs = 1,440min        1000m = 1km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E6EFCA-9AE3-3EEC-CC79-32F067A01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3371850"/>
            <a:ext cx="6048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i="1"/>
              <a:t>You can rewrite as fractions: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67C76C2-556C-B5F2-5E5B-90719555C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4206875"/>
            <a:ext cx="10720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u="sng"/>
              <a:t>  12in </a:t>
            </a:r>
            <a:r>
              <a:rPr lang="en-US" altLang="en-US" sz="4000" b="1"/>
              <a:t>= 1              </a:t>
            </a:r>
            <a:r>
              <a:rPr lang="en-US" altLang="en-US" sz="4000" b="1" u="sng"/>
              <a:t>     24hr       </a:t>
            </a:r>
            <a:r>
              <a:rPr lang="en-US" altLang="en-US" sz="4000" b="1"/>
              <a:t>= 1            </a:t>
            </a:r>
            <a:r>
              <a:rPr lang="en-US" altLang="en-US" sz="4000" b="1" u="sng"/>
              <a:t>   1km      </a:t>
            </a:r>
            <a:r>
              <a:rPr lang="en-US" altLang="en-US" sz="4000" b="1"/>
              <a:t>= 1</a:t>
            </a:r>
            <a:br>
              <a:rPr lang="en-US" altLang="en-US" sz="4000" b="1"/>
            </a:br>
            <a:r>
              <a:rPr lang="en-US" altLang="en-US" sz="4000" b="1"/>
              <a:t>   1ft		       1,440min		     1000m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064D3AF-6CCB-4293-4BA3-9C385EC7D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Conversion Factors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2F1D16C-3315-D8DC-1F89-27CFA0900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3" y="1228725"/>
            <a:ext cx="10515600" cy="32908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i="1"/>
              <a:t>You can flip conversion factors too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508371-08AA-890D-6E51-9DDC41AC3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1803400"/>
            <a:ext cx="6883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/>
              <a:t>12in = 1ft         24hrs = 1,440min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41619A-6505-C991-377E-3F4F4734E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2509838"/>
            <a:ext cx="76311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i="1"/>
              <a:t>Just depends on what you are doing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8FA5E1-E2D5-1125-FDFC-73079A809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344863"/>
            <a:ext cx="112982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u="sng"/>
              <a:t>  12in </a:t>
            </a:r>
            <a:r>
              <a:rPr lang="en-US" altLang="en-US" sz="4000" b="1"/>
              <a:t>= 1    </a:t>
            </a:r>
            <a:r>
              <a:rPr lang="en-US" altLang="en-US" sz="4000" b="1" u="sng"/>
              <a:t>   1ft  </a:t>
            </a:r>
            <a:r>
              <a:rPr lang="en-US" altLang="en-US" sz="4000" b="1"/>
              <a:t>= 1       </a:t>
            </a:r>
            <a:r>
              <a:rPr lang="en-US" altLang="en-US" sz="4000" b="1" u="sng"/>
              <a:t>   24hr      </a:t>
            </a:r>
            <a:r>
              <a:rPr lang="en-US" altLang="en-US" sz="4000" b="1"/>
              <a:t>= 1      </a:t>
            </a:r>
            <a:r>
              <a:rPr lang="en-US" altLang="en-US" sz="4000" b="1" u="sng"/>
              <a:t>1,440min </a:t>
            </a:r>
            <a:r>
              <a:rPr lang="en-US" altLang="en-US" sz="4000" b="1"/>
              <a:t>= 1</a:t>
            </a:r>
            <a:br>
              <a:rPr lang="en-US" altLang="en-US" sz="4000" b="1"/>
            </a:br>
            <a:r>
              <a:rPr lang="en-US" altLang="en-US" sz="4000" b="1"/>
              <a:t>   1ft	      12in 		  1,440min		     24hr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314594-4A4F-FE92-9FD7-D84EFFCAD472}"/>
              </a:ext>
            </a:extLst>
          </p:cNvPr>
          <p:cNvSpPr/>
          <p:nvPr/>
        </p:nvSpPr>
        <p:spPr>
          <a:xfrm>
            <a:off x="169863" y="3344863"/>
            <a:ext cx="4591050" cy="1509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90A789-A0A9-26B9-348E-31001A6BED4F}"/>
              </a:ext>
            </a:extLst>
          </p:cNvPr>
          <p:cNvSpPr/>
          <p:nvPr/>
        </p:nvSpPr>
        <p:spPr>
          <a:xfrm>
            <a:off x="4972050" y="3344863"/>
            <a:ext cx="6619875" cy="1509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B1D5DE8-4D02-549B-986C-BA973B5CB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Using Conversion Factors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5953EEDF-E986-9950-613F-E47857F20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3" y="1228725"/>
            <a:ext cx="10515600" cy="32908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i="1"/>
              <a:t>If you multiply by a conversion factor, you are just multiplying by 1…your answer LOOKS DIFFERENT because of the unit but is the same SIZE MEASURMENT.     (12in/1ft    or     1ft/12in)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D253C1-7E66-56B0-05DE-B4E69EC7F23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14400" y="3845859"/>
            <a:ext cx="9560859" cy="15759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9C8BC3-EF20-4D40-742C-9F754288447E}"/>
              </a:ext>
            </a:extLst>
          </p:cNvPr>
          <p:cNvCxnSpPr/>
          <p:nvPr/>
        </p:nvCxnSpPr>
        <p:spPr>
          <a:xfrm flipH="1">
            <a:off x="3065463" y="4127500"/>
            <a:ext cx="1238250" cy="12938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5319AA-CADF-0EC1-3465-71BCFBD5F942}"/>
              </a:ext>
            </a:extLst>
          </p:cNvPr>
          <p:cNvCxnSpPr/>
          <p:nvPr/>
        </p:nvCxnSpPr>
        <p:spPr>
          <a:xfrm flipH="1">
            <a:off x="6307138" y="4633913"/>
            <a:ext cx="1236662" cy="12938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EA4CC12-5AB8-63C3-AE89-56040C886F5D}"/>
              </a:ext>
            </a:extLst>
          </p:cNvPr>
          <p:cNvSpPr/>
          <p:nvPr/>
        </p:nvSpPr>
        <p:spPr>
          <a:xfrm>
            <a:off x="6253163" y="3832225"/>
            <a:ext cx="1101725" cy="9286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02FAD45-79C1-E5BD-E8F8-91BBE794A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Using Conversion Factors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1C3A0851-F3E7-5095-0655-9B61B3E62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3" y="1228725"/>
            <a:ext cx="10515600" cy="12668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i="1"/>
              <a:t>You can use multiple conversion factors – </a:t>
            </a:r>
            <a:br>
              <a:rPr lang="en-US" altLang="en-US" sz="4000" i="1"/>
            </a:br>
            <a:r>
              <a:rPr lang="en-US" altLang="en-US" sz="4000" i="1"/>
              <a:t>“a frog hopping across a pond on lily pads”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D7DCB-3855-4625-602B-C253C3917F2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8259" y="3696038"/>
            <a:ext cx="11790381" cy="129298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81659C-7117-4DFE-7893-23650ABDD91A}"/>
              </a:ext>
            </a:extLst>
          </p:cNvPr>
          <p:cNvCxnSpPr/>
          <p:nvPr/>
        </p:nvCxnSpPr>
        <p:spPr>
          <a:xfrm flipH="1">
            <a:off x="890588" y="3706813"/>
            <a:ext cx="1238250" cy="129222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8359F8-A1DE-B2CB-1D0D-B0CCAFC2656F}"/>
              </a:ext>
            </a:extLst>
          </p:cNvPr>
          <p:cNvCxnSpPr/>
          <p:nvPr/>
        </p:nvCxnSpPr>
        <p:spPr>
          <a:xfrm flipH="1">
            <a:off x="3032125" y="4510088"/>
            <a:ext cx="641350" cy="773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E1EFC25B-2CCF-2163-93C6-17C4F69EBB6F}"/>
              </a:ext>
            </a:extLst>
          </p:cNvPr>
          <p:cNvSpPr/>
          <p:nvPr/>
        </p:nvSpPr>
        <p:spPr>
          <a:xfrm>
            <a:off x="7312025" y="3656013"/>
            <a:ext cx="1103313" cy="75247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AD10D-74F6-3742-09D1-42800E4D8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2495550"/>
            <a:ext cx="8896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B050"/>
                </a:solidFill>
              </a:rPr>
              <a:t>Convert 3.6mi into cm.</a:t>
            </a:r>
            <a:br>
              <a:rPr lang="en-US" altLang="en-US" sz="3600" b="1">
                <a:solidFill>
                  <a:srgbClr val="00B050"/>
                </a:solidFill>
              </a:rPr>
            </a:br>
            <a:r>
              <a:rPr lang="en-US" altLang="en-US" sz="3600" i="1">
                <a:solidFill>
                  <a:srgbClr val="00B050"/>
                </a:solidFill>
              </a:rPr>
              <a:t>(1cm=0.3937in, 12in=1ft,  1mi=5,280ft)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DB84375-541E-10A3-B650-FF31E36B864F}"/>
              </a:ext>
            </a:extLst>
          </p:cNvPr>
          <p:cNvCxnSpPr/>
          <p:nvPr/>
        </p:nvCxnSpPr>
        <p:spPr>
          <a:xfrm flipH="1">
            <a:off x="3598863" y="3678238"/>
            <a:ext cx="641350" cy="773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7C6034-A6D4-3249-309C-A606EC07CE40}"/>
              </a:ext>
            </a:extLst>
          </p:cNvPr>
          <p:cNvCxnSpPr/>
          <p:nvPr/>
        </p:nvCxnSpPr>
        <p:spPr>
          <a:xfrm flipH="1">
            <a:off x="5008563" y="4430713"/>
            <a:ext cx="641350" cy="773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F7B0647-981F-8E6E-17DB-597A3965E7CB}"/>
              </a:ext>
            </a:extLst>
          </p:cNvPr>
          <p:cNvCxnSpPr/>
          <p:nvPr/>
        </p:nvCxnSpPr>
        <p:spPr>
          <a:xfrm flipH="1">
            <a:off x="5243513" y="3605213"/>
            <a:ext cx="641350" cy="773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A39B70-94B1-3A56-0281-392341466E2B}"/>
              </a:ext>
            </a:extLst>
          </p:cNvPr>
          <p:cNvCxnSpPr/>
          <p:nvPr/>
        </p:nvCxnSpPr>
        <p:spPr>
          <a:xfrm flipH="1">
            <a:off x="8080375" y="4379913"/>
            <a:ext cx="641350" cy="773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145B6DE-8681-AF00-490E-24954D6A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You try one…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A43608-DFC6-7BE2-9749-8F646937ADA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7725" y="2303540"/>
            <a:ext cx="11984275" cy="119019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0FA969-5EA2-9091-2483-9BF422FD5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1522413"/>
            <a:ext cx="88963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B050"/>
                </a:solidFill>
              </a:rPr>
              <a:t>Convert 15years into minutes</a:t>
            </a:r>
            <a:endParaRPr lang="en-US" altLang="en-US" sz="3600" i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C2FED4E2-ECCC-9FB5-AB43-A06147855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Line Method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F966F3-DD1C-6065-0513-BCFFEECE880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7725" y="2304771"/>
            <a:ext cx="11984275" cy="119019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01DAAE-F748-428D-DB38-F281DF08D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1522413"/>
            <a:ext cx="88963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B050"/>
                </a:solidFill>
              </a:rPr>
              <a:t>Convert 15years into minutes</a:t>
            </a:r>
            <a:endParaRPr lang="en-US" altLang="en-US" sz="3600" i="1">
              <a:solidFill>
                <a:srgbClr val="00B05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A53ED7-6AE9-0C2E-0F46-99D9BD506A16}"/>
              </a:ext>
            </a:extLst>
          </p:cNvPr>
          <p:cNvGraphicFramePr>
            <a:graphicFrameLocks noGrp="1"/>
          </p:cNvGraphicFramePr>
          <p:nvPr/>
        </p:nvGraphicFramePr>
        <p:xfrm>
          <a:off x="341313" y="3770313"/>
          <a:ext cx="10999787" cy="1847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3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0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44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392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4400" dirty="0" err="1">
                          <a:solidFill>
                            <a:schemeClr val="tx1"/>
                          </a:solidFill>
                        </a:rPr>
                        <a:t>yrs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6" marB="45736"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365 days</a:t>
                      </a:r>
                    </a:p>
                  </a:txBody>
                  <a:tcPr marL="91442" marR="91442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4400" dirty="0" err="1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 min</a:t>
                      </a:r>
                    </a:p>
                  </a:txBody>
                  <a:tcPr marL="91442" marR="91442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= 7.9 x 10</a:t>
                      </a:r>
                      <a:r>
                        <a:rPr lang="en-US" sz="4400" baseline="300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 min</a:t>
                      </a:r>
                    </a:p>
                  </a:txBody>
                  <a:tcPr marL="91442" marR="91442" marT="45736" marB="4573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925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6" marB="45736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chemeClr val="tx1"/>
                          </a:solidFill>
                        </a:rPr>
                        <a:t>1yr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 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4400" dirty="0" err="1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6" marB="4573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9C51645-5521-BBD7-C15B-0DE3DDEE0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588" y="268288"/>
            <a:ext cx="8264525" cy="1266825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i="1" dirty="0"/>
              <a:t>Keeps work neat, tidy, takes less space, easier to grade, a very typical way to show conversions in chemistry. I will always use the line method!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5D8AEE6-AE57-7096-037A-66F40B786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13" y="196850"/>
            <a:ext cx="11610975" cy="1325563"/>
          </a:xfrm>
        </p:spPr>
        <p:txBody>
          <a:bodyPr/>
          <a:lstStyle/>
          <a:p>
            <a:pPr eaLnBrk="1" hangingPunct="1"/>
            <a:r>
              <a:rPr lang="en-US" altLang="en-US" u="sng">
                <a:latin typeface="Impact" panose="020B0806030902050204" pitchFamily="34" charset="0"/>
              </a:rPr>
              <a:t>Dimensional Analysis with “Derived/Double Units”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5F2CA92-299B-FC08-00FB-A12CCB31C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3" y="1228725"/>
            <a:ext cx="10515600" cy="329088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i="1"/>
              <a:t>Some units are combinations of two or more other units. Like miles per hour </a:t>
            </a:r>
            <a:r>
              <a:rPr lang="en-US" altLang="en-US" sz="4000" i="1">
                <a:sym typeface="Wingdings" panose="05000000000000000000" pitchFamily="2" charset="2"/>
              </a:rPr>
              <a:t>(mi/hr). Fix the top unit, then go back and fix the bottom unit </a:t>
            </a:r>
            <a:endParaRPr lang="en-US" altLang="en-US" sz="4000" i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873E4F-D344-970E-85B1-0E4221352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2874963"/>
            <a:ext cx="8896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B050"/>
                </a:solidFill>
              </a:rPr>
              <a:t>Convert 20mi/hr into in/sec.</a:t>
            </a:r>
            <a:br>
              <a:rPr lang="en-US" altLang="en-US" sz="3600" b="1">
                <a:solidFill>
                  <a:srgbClr val="00B050"/>
                </a:solidFill>
              </a:rPr>
            </a:br>
            <a:endParaRPr lang="en-US" altLang="en-US" sz="3600" i="1">
              <a:solidFill>
                <a:srgbClr val="00B05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9BC68A-34CE-28EB-8FB3-80C47D43AE49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3705225"/>
          <a:ext cx="8235950" cy="1847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5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392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20mi</a:t>
                      </a:r>
                    </a:p>
                  </a:txBody>
                  <a:tcPr marL="91444" marR="91444" marT="45736" marB="45736"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5280ft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12in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1hr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1min</a:t>
                      </a:r>
                    </a:p>
                  </a:txBody>
                  <a:tcPr marL="91444" marR="91444" marT="45736" marB="45736"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925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1hr</a:t>
                      </a:r>
                    </a:p>
                  </a:txBody>
                  <a:tcPr marL="91444" marR="91444" marT="45736" marB="45736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1mi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1ft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60min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60sec</a:t>
                      </a:r>
                    </a:p>
                  </a:txBody>
                  <a:tcPr marL="91444" marR="91444" marT="45736" marB="45736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A22EFDA-BD1A-96F3-137A-19EEF075AC7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238129" y="3886200"/>
            <a:ext cx="2823883" cy="1043940"/>
          </a:xfrm>
          <a:prstGeom prst="rect">
            <a:avLst/>
          </a:prstGeom>
          <a:blipFill>
            <a:blip r:embed="rId2"/>
            <a:stretch>
              <a:fillRect l="-11422" t="-11696" b="-2748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9396BC-397A-79D4-5983-B5916C2C0C98}"/>
              </a:ext>
            </a:extLst>
          </p:cNvPr>
          <p:cNvCxnSpPr/>
          <p:nvPr/>
        </p:nvCxnSpPr>
        <p:spPr>
          <a:xfrm flipV="1">
            <a:off x="1384300" y="3981450"/>
            <a:ext cx="350838" cy="6223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F0C394E-08C9-CA72-6491-42F3BB034532}"/>
              </a:ext>
            </a:extLst>
          </p:cNvPr>
          <p:cNvCxnSpPr/>
          <p:nvPr/>
        </p:nvCxnSpPr>
        <p:spPr>
          <a:xfrm flipV="1">
            <a:off x="3070225" y="4764088"/>
            <a:ext cx="349250" cy="6223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337980E-DC53-0933-0A6E-D93CF134444E}"/>
              </a:ext>
            </a:extLst>
          </p:cNvPr>
          <p:cNvCxnSpPr/>
          <p:nvPr/>
        </p:nvCxnSpPr>
        <p:spPr>
          <a:xfrm flipV="1">
            <a:off x="3419475" y="4003675"/>
            <a:ext cx="350838" cy="6223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34AAC5-24B1-D7E7-0E13-0558601A10AB}"/>
              </a:ext>
            </a:extLst>
          </p:cNvPr>
          <p:cNvCxnSpPr/>
          <p:nvPr/>
        </p:nvCxnSpPr>
        <p:spPr>
          <a:xfrm flipV="1">
            <a:off x="4730750" y="4740275"/>
            <a:ext cx="349250" cy="6238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A4E7B8-E284-82A6-B49E-127161A04508}"/>
              </a:ext>
            </a:extLst>
          </p:cNvPr>
          <p:cNvCxnSpPr/>
          <p:nvPr/>
        </p:nvCxnSpPr>
        <p:spPr>
          <a:xfrm flipV="1">
            <a:off x="6340475" y="3989388"/>
            <a:ext cx="350838" cy="6238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2455588-EAB6-8ACD-9ABF-468B8D94B639}"/>
              </a:ext>
            </a:extLst>
          </p:cNvPr>
          <p:cNvCxnSpPr/>
          <p:nvPr/>
        </p:nvCxnSpPr>
        <p:spPr>
          <a:xfrm flipV="1">
            <a:off x="1277938" y="4754563"/>
            <a:ext cx="349250" cy="6223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64D4961-528A-7253-6F2E-A7E7D1602E53}"/>
              </a:ext>
            </a:extLst>
          </p:cNvPr>
          <p:cNvCxnSpPr/>
          <p:nvPr/>
        </p:nvCxnSpPr>
        <p:spPr>
          <a:xfrm flipV="1">
            <a:off x="6515100" y="4643438"/>
            <a:ext cx="350838" cy="6238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29993EA-7B14-7A61-AA54-03A2F38F741A}"/>
              </a:ext>
            </a:extLst>
          </p:cNvPr>
          <p:cNvCxnSpPr/>
          <p:nvPr/>
        </p:nvCxnSpPr>
        <p:spPr>
          <a:xfrm flipV="1">
            <a:off x="8032750" y="3938588"/>
            <a:ext cx="350838" cy="6238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AD61E4D7-3C2A-6236-6667-D473752C0B83}"/>
              </a:ext>
            </a:extLst>
          </p:cNvPr>
          <p:cNvSpPr/>
          <p:nvPr/>
        </p:nvSpPr>
        <p:spPr>
          <a:xfrm>
            <a:off x="4706938" y="3940175"/>
            <a:ext cx="665162" cy="6731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DF2E146-16E7-C426-F02A-0248C70AB47B}"/>
              </a:ext>
            </a:extLst>
          </p:cNvPr>
          <p:cNvSpPr/>
          <p:nvPr/>
        </p:nvSpPr>
        <p:spPr>
          <a:xfrm>
            <a:off x="7961313" y="4752975"/>
            <a:ext cx="665162" cy="6731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503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Arial</vt:lpstr>
      <vt:lpstr>Calibri Light</vt:lpstr>
      <vt:lpstr>Aptos</vt:lpstr>
      <vt:lpstr>Impact</vt:lpstr>
      <vt:lpstr>Wingdings</vt:lpstr>
      <vt:lpstr>Office Theme</vt:lpstr>
      <vt:lpstr>N2 – Dimensional Analysis</vt:lpstr>
      <vt:lpstr>Remember - Canceling Units</vt:lpstr>
      <vt:lpstr>Conversion Factors</vt:lpstr>
      <vt:lpstr>Conversion Factors</vt:lpstr>
      <vt:lpstr>Using Conversion Factors</vt:lpstr>
      <vt:lpstr>Using Conversion Factors</vt:lpstr>
      <vt:lpstr>You try one…</vt:lpstr>
      <vt:lpstr>Line Method</vt:lpstr>
      <vt:lpstr>Dimensional Analysis with “Derived/Double Units”</vt:lpstr>
      <vt:lpstr>You try one…</vt:lpstr>
      <vt:lpstr>Dimensional Analysis - Squared, Cubed (etc) Units</vt:lpstr>
      <vt:lpstr>YouTube Link to Presentation 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 – Dimensional Analysis</dc:title>
  <dc:creator>Farmer, Stephanie [DH]</dc:creator>
  <cp:lastModifiedBy>Farmer, Stephanie [DH]</cp:lastModifiedBy>
  <cp:revision>25</cp:revision>
  <dcterms:created xsi:type="dcterms:W3CDTF">2018-06-25T18:23:51Z</dcterms:created>
  <dcterms:modified xsi:type="dcterms:W3CDTF">2024-06-16T18:28:54Z</dcterms:modified>
</cp:coreProperties>
</file>