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6" r:id="rId9"/>
    <p:sldId id="263" r:id="rId10"/>
    <p:sldId id="264" r:id="rId11"/>
    <p:sldId id="267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9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56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2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2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1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4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8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8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1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3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0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E6C9F-4AE3-4172-BEC6-8BD192F15C31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87BD-CD89-4D22-B9EC-E14E3A48C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0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hj5d5zZa-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hj5d5zZa-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763"/>
            <a:ext cx="12192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latin typeface="Impact" panose="020B0806030902050204" pitchFamily="34" charset="0"/>
              </a:rPr>
              <a:t>N2 – Dimensional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2484438"/>
            <a:ext cx="11456126" cy="2921592"/>
          </a:xfrm>
        </p:spPr>
        <p:txBody>
          <a:bodyPr>
            <a:normAutofit fontScale="92500" lnSpcReduction="20000"/>
          </a:bodyPr>
          <a:lstStyle/>
          <a:p>
            <a:r>
              <a:rPr lang="en-US" sz="6000" dirty="0"/>
              <a:t>Also known as “Unit Conversion”</a:t>
            </a:r>
          </a:p>
          <a:p>
            <a:r>
              <a:rPr lang="en-US" sz="6000" b="1" u="sng" dirty="0">
                <a:solidFill>
                  <a:srgbClr val="FF0000"/>
                </a:solidFill>
              </a:rPr>
              <a:t>Target:</a:t>
            </a:r>
            <a:r>
              <a:rPr lang="en-US" sz="6000" b="1" dirty="0">
                <a:solidFill>
                  <a:srgbClr val="FF0000"/>
                </a:solidFill>
              </a:rPr>
              <a:t> I can use dimensional analysis to convert not just the numbers in a measurement but also the units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7374C2-17B0-3371-541D-02C4CD8B0D46}"/>
              </a:ext>
            </a:extLst>
          </p:cNvPr>
          <p:cNvSpPr txBox="1"/>
          <p:nvPr/>
        </p:nvSpPr>
        <p:spPr>
          <a:xfrm>
            <a:off x="212392" y="6237003"/>
            <a:ext cx="8636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dirty="0">
                <a:hlinkClick r:id="rId2"/>
              </a:rPr>
              <a:t>https://youtu.be/fhj5d5zZa-4</a:t>
            </a:r>
            <a:r>
              <a:rPr lang="en-US" sz="2400" dirty="0"/>
              <a:t> 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88917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You try one…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5739" y="1308986"/>
            <a:ext cx="10745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30km/day into </a:t>
            </a:r>
            <a:r>
              <a:rPr lang="en-US" sz="3600" b="1" dirty="0" err="1">
                <a:solidFill>
                  <a:srgbClr val="00B050"/>
                </a:solidFill>
              </a:rPr>
              <a:t>ft</a:t>
            </a:r>
            <a:r>
              <a:rPr lang="en-US" sz="3600" b="1" dirty="0">
                <a:solidFill>
                  <a:srgbClr val="00B050"/>
                </a:solidFill>
              </a:rPr>
              <a:t>/min      (1m=39.37in)</a:t>
            </a:r>
            <a:br>
              <a:rPr lang="en-US" sz="3600" b="1" dirty="0">
                <a:solidFill>
                  <a:srgbClr val="00B050"/>
                </a:solidFill>
              </a:rPr>
            </a:b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246733"/>
              </p:ext>
            </p:extLst>
          </p:nvPr>
        </p:nvGraphicFramePr>
        <p:xfrm>
          <a:off x="341813" y="2279772"/>
          <a:ext cx="10558416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644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2075543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573068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1573068">
                  <a:extLst>
                    <a:ext uri="{9D8B030D-6E8A-4147-A177-3AD203B41FA5}">
                      <a16:colId xmlns:a16="http://schemas.microsoft.com/office/drawing/2014/main" val="2990333712"/>
                    </a:ext>
                  </a:extLst>
                </a:gridCol>
                <a:gridCol w="1904836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30km</a:t>
                      </a: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1000m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39.37in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1foot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1day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1hr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1day</a:t>
                      </a: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1km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12in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24hr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60min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41812" y="3388659"/>
            <a:ext cx="1513882" cy="7383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0469" y="2586578"/>
            <a:ext cx="1786724" cy="1666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38618" y="4378490"/>
                <a:ext cx="3470354" cy="1043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/>
                  <a:t>= 68.4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𝑓𝑡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den>
                        </m:f>
                      </m:e>
                    </m:box>
                  </m:oMath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18" y="4378490"/>
                <a:ext cx="3470354" cy="1043427"/>
              </a:xfrm>
              <a:prstGeom prst="rect">
                <a:avLst/>
              </a:prstGeom>
              <a:blipFill>
                <a:blip r:embed="rId2"/>
                <a:stretch>
                  <a:fillRect l="-9298" t="-11696" b="-28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740229" y="4703852"/>
            <a:ext cx="1842247" cy="1847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855695" y="2279772"/>
            <a:ext cx="1816420" cy="1847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683763" y="2287597"/>
            <a:ext cx="2107438" cy="1874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02850" y="2287597"/>
            <a:ext cx="1541380" cy="1847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314545" y="2271947"/>
            <a:ext cx="1626255" cy="1847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940800" y="2237227"/>
            <a:ext cx="2073355" cy="18819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438618" y="4480958"/>
            <a:ext cx="3013153" cy="18819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9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  <p:bldP spid="8" grpId="1" animBg="1"/>
      <p:bldP spid="5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You try one…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5739" y="1308986"/>
            <a:ext cx="10745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30km/day into </a:t>
            </a:r>
            <a:r>
              <a:rPr lang="en-US" sz="3600" b="1" dirty="0" err="1">
                <a:solidFill>
                  <a:srgbClr val="00B050"/>
                </a:solidFill>
              </a:rPr>
              <a:t>ft</a:t>
            </a:r>
            <a:r>
              <a:rPr lang="en-US" sz="3600" b="1" dirty="0">
                <a:solidFill>
                  <a:srgbClr val="00B050"/>
                </a:solidFill>
              </a:rPr>
              <a:t>/min      (1m=39.37in)</a:t>
            </a:r>
            <a:br>
              <a:rPr lang="en-US" sz="3600" b="1" dirty="0">
                <a:solidFill>
                  <a:srgbClr val="00B050"/>
                </a:solidFill>
              </a:rPr>
            </a:b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246733"/>
              </p:ext>
            </p:extLst>
          </p:nvPr>
        </p:nvGraphicFramePr>
        <p:xfrm>
          <a:off x="341813" y="2279772"/>
          <a:ext cx="10558416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644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2075543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573068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1573068">
                  <a:extLst>
                    <a:ext uri="{9D8B030D-6E8A-4147-A177-3AD203B41FA5}">
                      <a16:colId xmlns:a16="http://schemas.microsoft.com/office/drawing/2014/main" val="2990333712"/>
                    </a:ext>
                  </a:extLst>
                </a:gridCol>
                <a:gridCol w="1904836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30km</a:t>
                      </a: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1000m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39.37in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1foot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1day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1hr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1day</a:t>
                      </a: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1km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1m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12in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24hr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60min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599228" y="4884898"/>
            <a:ext cx="1513882" cy="1666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38618" y="4378490"/>
                <a:ext cx="3470354" cy="1043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/>
                  <a:t>= 68.4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𝑓𝑡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den>
                        </m:f>
                      </m:e>
                    </m:box>
                  </m:oMath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18" y="4378490"/>
                <a:ext cx="3470354" cy="1043427"/>
              </a:xfrm>
              <a:prstGeom prst="rect">
                <a:avLst/>
              </a:prstGeom>
              <a:blipFill>
                <a:blip r:embed="rId2"/>
                <a:stretch>
                  <a:fillRect l="-9298" t="-11696" b="-28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H="1">
            <a:off x="1173480" y="2509315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727960" y="3322197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282406" y="2522773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754880" y="3369303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264689" y="2603725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781800" y="3282483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828569" y="2509315"/>
            <a:ext cx="1623791" cy="61310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8205282" y="2571013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150620" y="3331601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9804399" y="2503693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8244840" y="3315775"/>
            <a:ext cx="563880" cy="5996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9684289" y="3302317"/>
            <a:ext cx="1623791" cy="61310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9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 animBg="1"/>
      <p:bldP spid="9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Dimensional Analysis - Squared, Cubed </a:t>
            </a:r>
            <a:r>
              <a:rPr lang="en-US" sz="3200" u="sng" dirty="0">
                <a:latin typeface="Impact" panose="020B0806030902050204" pitchFamily="34" charset="0"/>
              </a:rPr>
              <a:t>(</a:t>
            </a:r>
            <a:r>
              <a:rPr lang="en-US" sz="3200" u="sng" dirty="0" err="1">
                <a:latin typeface="Impact" panose="020B0806030902050204" pitchFamily="34" charset="0"/>
              </a:rPr>
              <a:t>etc</a:t>
            </a:r>
            <a:r>
              <a:rPr lang="en-US" sz="3200" u="sng" dirty="0">
                <a:latin typeface="Impact" panose="020B0806030902050204" pitchFamily="34" charset="0"/>
              </a:rPr>
              <a:t>) </a:t>
            </a:r>
            <a:r>
              <a:rPr lang="en-US" u="sng" dirty="0">
                <a:latin typeface="Impact" panose="020B0806030902050204" pitchFamily="34" charset="0"/>
              </a:rPr>
              <a:t>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If you have a unit that is raised to a power, then the conversion factors used will also need to be raised to that power. The number AND the unit. </a:t>
            </a:r>
          </a:p>
          <a:p>
            <a:pPr marL="0" indent="0">
              <a:buNone/>
            </a:pPr>
            <a:r>
              <a:rPr lang="en-US" sz="4000" dirty="0"/>
              <a:t>1 in = 2.54cm      but    1in</a:t>
            </a:r>
            <a:r>
              <a:rPr lang="en-US" sz="4000" baseline="30000" dirty="0"/>
              <a:t>2</a:t>
            </a:r>
            <a:r>
              <a:rPr lang="en-US" sz="4000" dirty="0"/>
              <a:t> = (2.54cm)</a:t>
            </a:r>
            <a:r>
              <a:rPr lang="en-US" sz="4000" baseline="30000" dirty="0"/>
              <a:t>2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>1 </a:t>
            </a:r>
            <a:r>
              <a:rPr lang="en-US" sz="4000" dirty="0" err="1"/>
              <a:t>ft</a:t>
            </a:r>
            <a:r>
              <a:rPr lang="en-US" sz="4000" dirty="0"/>
              <a:t> = 12in	      but     1ft</a:t>
            </a:r>
            <a:r>
              <a:rPr lang="en-US" sz="4000" baseline="30000" dirty="0"/>
              <a:t>3</a:t>
            </a:r>
            <a:r>
              <a:rPr lang="en-US" sz="4000" dirty="0"/>
              <a:t> = (12in)</a:t>
            </a:r>
            <a:r>
              <a:rPr lang="en-US" sz="4000" baseline="30000" dirty="0"/>
              <a:t>3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143581"/>
              </p:ext>
            </p:extLst>
          </p:nvPr>
        </p:nvGraphicFramePr>
        <p:xfrm>
          <a:off x="443841" y="4428483"/>
          <a:ext cx="3991681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939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2426742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5in</a:t>
                      </a:r>
                      <a:r>
                        <a:rPr lang="en-US" sz="44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(2.54cm)</a:t>
                      </a:r>
                      <a:r>
                        <a:rPr lang="en-US" sz="44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>
                          <a:solidFill>
                            <a:schemeClr val="tx1"/>
                          </a:solidFill>
                        </a:rPr>
                        <a:t>(1in)</a:t>
                      </a:r>
                      <a:r>
                        <a:rPr lang="en-US" sz="4400" baseline="300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44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73616" y="4704364"/>
            <a:ext cx="3861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= 32.258 cm</a:t>
            </a:r>
            <a:r>
              <a:rPr lang="en-US" sz="5400" baseline="30000" dirty="0"/>
              <a:t>2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289511" y="4704364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974875" y="5486713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3281659" y="4607027"/>
            <a:ext cx="1058329" cy="6732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7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https://youtu.be/fhj5d5zZa-4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82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623" y="38730"/>
            <a:ext cx="10515600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Remember - Canceling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623" y="1071332"/>
            <a:ext cx="10515600" cy="705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One on top cancels with one on the bottom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58091" y="2454932"/>
            <a:ext cx="3226525" cy="680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200" u="sng" dirty="0" err="1">
                <a:solidFill>
                  <a:schemeClr val="tx1"/>
                </a:solidFill>
              </a:rPr>
              <a:t>xy</a:t>
            </a:r>
            <a:r>
              <a:rPr lang="en-US" sz="72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5" name="Rectangle 4"/>
          <p:cNvSpPr/>
          <p:nvPr/>
        </p:nvSpPr>
        <p:spPr>
          <a:xfrm>
            <a:off x="1264408" y="3009201"/>
            <a:ext cx="7995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/>
              <a:t>x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58091" y="2325189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0491" y="3339737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671353" y="2217786"/>
            <a:ext cx="60305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/>
              <a:t>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02338" y="2607332"/>
            <a:ext cx="3851410" cy="6807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7200" u="sng" dirty="0">
                <a:solidFill>
                  <a:schemeClr val="tx1"/>
                </a:solidFill>
              </a:rPr>
              <a:t>15 cm</a:t>
            </a:r>
            <a:r>
              <a:rPr lang="en-US" sz="7200" u="sng" baseline="30000" dirty="0">
                <a:solidFill>
                  <a:schemeClr val="tx1"/>
                </a:solidFill>
              </a:rPr>
              <a:t>3</a:t>
            </a:r>
            <a:r>
              <a:rPr lang="en-US" sz="7200" dirty="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08655" y="3161601"/>
            <a:ext cx="24885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/>
              <a:t>5  cm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591115" y="2087794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889511" y="2439178"/>
            <a:ext cx="23022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/>
              <a:t>3 cm</a:t>
            </a:r>
            <a:r>
              <a:rPr lang="en-US" sz="7200" baseline="30000" dirty="0"/>
              <a:t>2</a:t>
            </a:r>
            <a:endParaRPr lang="en-US" baseline="30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919127" y="3366501"/>
            <a:ext cx="606078" cy="100584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87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Conversion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A relationship between how many of one thing equals how many of another thing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969498" y="2520373"/>
            <a:ext cx="106716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12in = 1ft         24hrs = 1,440min        1000m = 1km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1812" y="3372020"/>
            <a:ext cx="60472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/>
              <a:t>You can rewrite as fractions: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20863" y="4207028"/>
            <a:ext cx="107202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/>
              <a:t>  12in </a:t>
            </a:r>
            <a:r>
              <a:rPr lang="en-US" sz="4000" b="1" dirty="0"/>
              <a:t>= 1              </a:t>
            </a:r>
            <a:r>
              <a:rPr lang="en-US" sz="4000" b="1" u="sng" dirty="0"/>
              <a:t>     24hr       </a:t>
            </a:r>
            <a:r>
              <a:rPr lang="en-US" sz="4000" b="1" dirty="0"/>
              <a:t>= 1            </a:t>
            </a:r>
            <a:r>
              <a:rPr lang="en-US" sz="4000" b="1" u="sng" dirty="0"/>
              <a:t>   1km      </a:t>
            </a:r>
            <a:r>
              <a:rPr lang="en-US" sz="4000" b="1" dirty="0"/>
              <a:t>= 1</a:t>
            </a:r>
            <a:br>
              <a:rPr lang="en-US" sz="4000" b="1" dirty="0"/>
            </a:br>
            <a:r>
              <a:rPr lang="en-US" sz="4000" b="1" dirty="0"/>
              <a:t>   1ft		       1,440min		     1000m</a:t>
            </a:r>
          </a:p>
        </p:txBody>
      </p:sp>
    </p:spTree>
    <p:extLst>
      <p:ext uri="{BB962C8B-B14F-4D97-AF65-F5344CB8AC3E}">
        <p14:creationId xmlns:p14="http://schemas.microsoft.com/office/powerpoint/2010/main" val="89983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Conversion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You can flip conversion factors too</a:t>
            </a:r>
          </a:p>
        </p:txBody>
      </p:sp>
      <p:sp>
        <p:nvSpPr>
          <p:cNvPr id="6" name="Rectangle 5"/>
          <p:cNvSpPr/>
          <p:nvPr/>
        </p:nvSpPr>
        <p:spPr>
          <a:xfrm>
            <a:off x="920863" y="1802607"/>
            <a:ext cx="68837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12in = 1ft         24hrs = 1,440min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3177" y="2510493"/>
            <a:ext cx="76312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/>
              <a:t>Just depends on what you are doing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93177" y="3345501"/>
            <a:ext cx="112993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u="sng" dirty="0"/>
              <a:t>  12in </a:t>
            </a:r>
            <a:r>
              <a:rPr lang="en-US" sz="4000" b="1" dirty="0"/>
              <a:t>= 1    </a:t>
            </a:r>
            <a:r>
              <a:rPr lang="en-US" sz="4000" b="1" u="sng" dirty="0"/>
              <a:t>   1ft  </a:t>
            </a:r>
            <a:r>
              <a:rPr lang="en-US" sz="4000" b="1" dirty="0"/>
              <a:t>= 1       </a:t>
            </a:r>
            <a:r>
              <a:rPr lang="en-US" sz="4000" b="1" u="sng" dirty="0"/>
              <a:t>   24hr      </a:t>
            </a:r>
            <a:r>
              <a:rPr lang="en-US" sz="4000" b="1" dirty="0"/>
              <a:t>= 1      </a:t>
            </a:r>
            <a:r>
              <a:rPr lang="en-US" sz="4000" b="1" u="sng" dirty="0"/>
              <a:t>1,440min </a:t>
            </a:r>
            <a:r>
              <a:rPr lang="en-US" sz="4000" b="1" dirty="0"/>
              <a:t>= 1</a:t>
            </a:r>
            <a:br>
              <a:rPr lang="en-US" sz="4000" b="1" dirty="0"/>
            </a:br>
            <a:r>
              <a:rPr lang="en-US" sz="4000" b="1" dirty="0"/>
              <a:t>   1ft	      12in 		  1,440min		     24hr</a:t>
            </a:r>
          </a:p>
        </p:txBody>
      </p:sp>
      <p:sp>
        <p:nvSpPr>
          <p:cNvPr id="4" name="Rectangle 3"/>
          <p:cNvSpPr/>
          <p:nvPr/>
        </p:nvSpPr>
        <p:spPr>
          <a:xfrm>
            <a:off x="169818" y="3345501"/>
            <a:ext cx="4590442" cy="1508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72377" y="3345501"/>
            <a:ext cx="6620125" cy="1508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3177" y="3499142"/>
            <a:ext cx="2005886" cy="129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27075" y="3464744"/>
            <a:ext cx="2005886" cy="129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88271" y="3512993"/>
            <a:ext cx="2836161" cy="129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282439" y="3442507"/>
            <a:ext cx="3095310" cy="129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3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5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Using Conversion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If you multiply by a conversion factor, you are just multiplying by 1…your answer LOOKS DIFFERENT because of the unit but is the same SIZE MEASURMENT.     (12in/1ft    or     1ft/12in)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4400" y="3845859"/>
                <a:ext cx="9560859" cy="1575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8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𝑖𝑛𝑐h𝑒𝑠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8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𝑓𝑡</m:t>
                              </m:r>
                            </m:num>
                            <m:den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12 </m:t>
                              </m:r>
                              <m:r>
                                <a:rPr lang="en-US" sz="80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den>
                          </m:f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 =7.1 </m:t>
                          </m:r>
                          <m:r>
                            <a:rPr lang="en-US" sz="8000" b="0" i="1" smtClean="0">
                              <a:latin typeface="Cambria Math" panose="02040503050406030204" pitchFamily="18" charset="0"/>
                            </a:rPr>
                            <m:t>𝑓𝑡</m:t>
                          </m:r>
                        </m:e>
                      </m:box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845859"/>
                <a:ext cx="9560859" cy="15759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H="1">
            <a:off x="3065929" y="4128247"/>
            <a:ext cx="1237130" cy="12935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306670" y="4633831"/>
            <a:ext cx="1237130" cy="12935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252882" y="3832412"/>
            <a:ext cx="1102659" cy="92916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13293" y="3550024"/>
            <a:ext cx="2581836" cy="23822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983646" y="3845859"/>
            <a:ext cx="2581836" cy="23822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5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Using Conversion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1266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You can use multiple conversion factors – </a:t>
            </a:r>
            <a:br>
              <a:rPr lang="en-US" sz="4000" i="1" dirty="0"/>
            </a:br>
            <a:r>
              <a:rPr lang="en-US" sz="4000" i="1" dirty="0"/>
              <a:t>“a frog hopping across a pond on lily pads”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8259" y="3696038"/>
                <a:ext cx="11790381" cy="1292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59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.6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𝑚𝑖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 5280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𝑓𝑡</m:t>
                              </m:r>
                            </m:num>
                            <m:den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𝑚𝑖</m:t>
                              </m:r>
                            </m:den>
                          </m:f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 12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num>
                            <m:den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𝑓𝑡</m:t>
                              </m:r>
                            </m:den>
                          </m:f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59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𝑐𝑚</m:t>
                              </m:r>
                            </m:num>
                            <m:den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0.3937</m:t>
                              </m:r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den>
                          </m:f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=5.8</m:t>
                          </m:r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59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59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</m:box>
                    </m:oMath>
                  </m:oMathPara>
                </a14:m>
                <a:endParaRPr lang="en-US" sz="59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59" y="3696038"/>
                <a:ext cx="11790381" cy="12929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H="1">
            <a:off x="890964" y="3706074"/>
            <a:ext cx="1237130" cy="12935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031768" y="4509900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7311931" y="3655645"/>
            <a:ext cx="1102659" cy="752611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1811" y="2495709"/>
            <a:ext cx="88963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3.6mi into cm.</a:t>
            </a: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i="1" dirty="0">
                <a:solidFill>
                  <a:srgbClr val="00B050"/>
                </a:solidFill>
              </a:rPr>
              <a:t>(1cm=0.3937in, 12in=1ft,  1mi=5,280ft)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599424" y="3678515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008612" y="4430973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243950" y="3605090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079758" y="4379513"/>
            <a:ext cx="641361" cy="7729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891133" y="3705810"/>
            <a:ext cx="2293941" cy="1604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061731" y="3555607"/>
            <a:ext cx="2293941" cy="17048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390920" y="3635050"/>
            <a:ext cx="2293941" cy="1604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78792" y="3789831"/>
            <a:ext cx="1712341" cy="1604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692109" y="3655645"/>
            <a:ext cx="3097836" cy="1604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4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  <p:bldP spid="22" grpId="0" animBg="1"/>
      <p:bldP spid="23" grpId="0" animBg="1"/>
      <p:bldP spid="24" grpId="0" animBg="1"/>
      <p:bldP spid="26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You try one…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7918" y="2377940"/>
                <a:ext cx="11984275" cy="1190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𝑦𝑟𝑠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365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𝑦𝑟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24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=7.9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</m:box>
                    </m:oMath>
                  </m:oMathPara>
                </a14:m>
                <a:endParaRPr lang="en-US" sz="59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18" y="2377940"/>
                <a:ext cx="11984275" cy="11901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41812" y="1227178"/>
            <a:ext cx="8896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15years into minutes</a:t>
            </a:r>
            <a:endParaRPr lang="en-US" sz="3600" i="1" dirty="0">
              <a:solidFill>
                <a:srgbClr val="00B05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078173" y="2606722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032077" y="2973039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127611" y="2300176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177049" y="3045400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321156" y="2285777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130953" y="3045400"/>
            <a:ext cx="518615" cy="7506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104463" y="2275265"/>
            <a:ext cx="1378424" cy="74522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0515600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Line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7725" y="2304771"/>
                <a:ext cx="11984275" cy="1190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5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𝑦𝑟𝑠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365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𝑦𝑟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 24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h𝑟𝑠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𝑑𝑎𝑦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>
                            <m:fPr>
                              <m:ctrlPr>
                                <a:rPr lang="en-US" sz="5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num>
                            <m:den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h𝑟</m:t>
                              </m:r>
                            </m:den>
                          </m:f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=7.9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5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</m:box>
                    </m:oMath>
                  </m:oMathPara>
                </a14:m>
                <a:endParaRPr lang="en-US" sz="59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25" y="2304771"/>
                <a:ext cx="11984275" cy="11901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41812" y="1521844"/>
            <a:ext cx="8896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15years into minutes</a:t>
            </a: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43456"/>
              </p:ext>
            </p:extLst>
          </p:nvPr>
        </p:nvGraphicFramePr>
        <p:xfrm>
          <a:off x="341812" y="3770250"/>
          <a:ext cx="10999602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9255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2302510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1523492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870393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3643952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4400" dirty="0" err="1">
                          <a:solidFill>
                            <a:schemeClr val="tx1"/>
                          </a:solidFill>
                        </a:rPr>
                        <a:t>yrs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365 days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4400" dirty="0" err="1">
                          <a:solidFill>
                            <a:schemeClr val="tx1"/>
                          </a:solidFill>
                        </a:rPr>
                        <a:t>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60 min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= 7.9 x 10</a:t>
                      </a:r>
                      <a:r>
                        <a:rPr lang="en-US" sz="4400" baseline="300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 min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1yr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4400" baseline="0" dirty="0">
                          <a:solidFill>
                            <a:schemeClr val="tx1"/>
                          </a:solidFill>
                        </a:rPr>
                        <a:t> day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4400" dirty="0" err="1">
                          <a:solidFill>
                            <a:schemeClr val="tx1"/>
                          </a:solidFill>
                        </a:rPr>
                        <a:t>hr</a:t>
                      </a:r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84895" y="268981"/>
            <a:ext cx="8264337" cy="12668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i="1" dirty="0"/>
              <a:t>Keeps work neat, tidy, takes less space, easier to grade, a very typical way to show conversions in chemistry. I will always use the line method!</a:t>
            </a:r>
          </a:p>
        </p:txBody>
      </p:sp>
      <p:sp>
        <p:nvSpPr>
          <p:cNvPr id="3" name="Rectangle 2"/>
          <p:cNvSpPr/>
          <p:nvPr/>
        </p:nvSpPr>
        <p:spPr>
          <a:xfrm>
            <a:off x="207725" y="3631565"/>
            <a:ext cx="1921326" cy="2127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29050" y="3694589"/>
            <a:ext cx="2306471" cy="2127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35521" y="3770250"/>
            <a:ext cx="1501255" cy="2127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95737" y="3770250"/>
            <a:ext cx="1921326" cy="2127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817063" y="3770250"/>
            <a:ext cx="3658438" cy="2127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0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812" y="196281"/>
            <a:ext cx="11610702" cy="1325563"/>
          </a:xfrm>
        </p:spPr>
        <p:txBody>
          <a:bodyPr/>
          <a:lstStyle/>
          <a:p>
            <a:r>
              <a:rPr lang="en-US" u="sng" dirty="0">
                <a:latin typeface="Impact" panose="020B0806030902050204" pitchFamily="34" charset="0"/>
              </a:rPr>
              <a:t>Dimensional Analysis with “Derived/Double Units”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2" y="1228883"/>
            <a:ext cx="10515600" cy="3290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i="1" dirty="0"/>
              <a:t>Some units are combinations of two or more other units. Like miles per hour </a:t>
            </a:r>
            <a:r>
              <a:rPr lang="en-US" sz="4000" i="1" dirty="0">
                <a:sym typeface="Wingdings" panose="05000000000000000000" pitchFamily="2" charset="2"/>
              </a:rPr>
              <a:t>(mi/</a:t>
            </a:r>
            <a:r>
              <a:rPr lang="en-US" sz="4000" i="1" dirty="0" err="1">
                <a:sym typeface="Wingdings" panose="05000000000000000000" pitchFamily="2" charset="2"/>
              </a:rPr>
              <a:t>hr</a:t>
            </a:r>
            <a:r>
              <a:rPr lang="en-US" sz="4000" i="1" dirty="0">
                <a:sym typeface="Wingdings" panose="05000000000000000000" pitchFamily="2" charset="2"/>
              </a:rPr>
              <a:t>). Fix the top unit, then go back and fix the bottom unit </a:t>
            </a:r>
            <a:endParaRPr lang="en-US" sz="4000" i="1" dirty="0"/>
          </a:p>
        </p:txBody>
      </p:sp>
      <p:sp>
        <p:nvSpPr>
          <p:cNvPr id="11" name="Rectangle 10"/>
          <p:cNvSpPr/>
          <p:nvPr/>
        </p:nvSpPr>
        <p:spPr>
          <a:xfrm>
            <a:off x="341812" y="2874316"/>
            <a:ext cx="88963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Convert 20mi/</a:t>
            </a:r>
            <a:r>
              <a:rPr lang="en-US" sz="3600" b="1" dirty="0" err="1">
                <a:solidFill>
                  <a:srgbClr val="00B050"/>
                </a:solidFill>
              </a:rPr>
              <a:t>hr</a:t>
            </a:r>
            <a:r>
              <a:rPr lang="en-US" sz="3600" b="1" dirty="0">
                <a:solidFill>
                  <a:srgbClr val="00B050"/>
                </a:solidFill>
              </a:rPr>
              <a:t> into in/sec.</a:t>
            </a:r>
            <a:br>
              <a:rPr lang="en-US" sz="3600" b="1" dirty="0">
                <a:solidFill>
                  <a:srgbClr val="00B050"/>
                </a:solidFill>
              </a:rPr>
            </a:br>
            <a:endParaRPr lang="en-US" sz="3600" i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976733"/>
              </p:ext>
            </p:extLst>
          </p:nvPr>
        </p:nvGraphicFramePr>
        <p:xfrm>
          <a:off x="539377" y="3705154"/>
          <a:ext cx="8235577" cy="1847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939">
                  <a:extLst>
                    <a:ext uri="{9D8B030D-6E8A-4147-A177-3AD203B41FA5}">
                      <a16:colId xmlns:a16="http://schemas.microsoft.com/office/drawing/2014/main" val="2068791596"/>
                    </a:ext>
                  </a:extLst>
                </a:gridCol>
                <a:gridCol w="1797367">
                  <a:extLst>
                    <a:ext uri="{9D8B030D-6E8A-4147-A177-3AD203B41FA5}">
                      <a16:colId xmlns:a16="http://schemas.microsoft.com/office/drawing/2014/main" val="3053222605"/>
                    </a:ext>
                  </a:extLst>
                </a:gridCol>
                <a:gridCol w="1564939">
                  <a:extLst>
                    <a:ext uri="{9D8B030D-6E8A-4147-A177-3AD203B41FA5}">
                      <a16:colId xmlns:a16="http://schemas.microsoft.com/office/drawing/2014/main" val="1951051862"/>
                    </a:ext>
                  </a:extLst>
                </a:gridCol>
                <a:gridCol w="1743393">
                  <a:extLst>
                    <a:ext uri="{9D8B030D-6E8A-4147-A177-3AD203B41FA5}">
                      <a16:colId xmlns:a16="http://schemas.microsoft.com/office/drawing/2014/main" val="3854259187"/>
                    </a:ext>
                  </a:extLst>
                </a:gridCol>
                <a:gridCol w="1564939">
                  <a:extLst>
                    <a:ext uri="{9D8B030D-6E8A-4147-A177-3AD203B41FA5}">
                      <a16:colId xmlns:a16="http://schemas.microsoft.com/office/drawing/2014/main" val="590302754"/>
                    </a:ext>
                  </a:extLst>
                </a:gridCol>
              </a:tblGrid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20mi</a:t>
                      </a:r>
                    </a:p>
                  </a:txBody>
                  <a:tcPr anchor="b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5280ft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12in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1hr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1min</a:t>
                      </a:r>
                    </a:p>
                  </a:txBody>
                  <a:tcPr anchor="b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006434"/>
                  </a:ext>
                </a:extLst>
              </a:tr>
              <a:tr h="923599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1hr</a:t>
                      </a: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1mi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1ft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60min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60sec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347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238129" y="3886200"/>
                <a:ext cx="2823883" cy="1043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dirty="0"/>
                  <a:t>= 352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5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num>
                          <m:den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𝑠𝑒𝑐</m:t>
                            </m:r>
                          </m:den>
                        </m:f>
                      </m:e>
                    </m:box>
                  </m:oMath>
                </a14:m>
                <a:endParaRPr lang="en-US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8129" y="3886200"/>
                <a:ext cx="2823883" cy="1043940"/>
              </a:xfrm>
              <a:prstGeom prst="rect">
                <a:avLst/>
              </a:prstGeom>
              <a:blipFill>
                <a:blip r:embed="rId2"/>
                <a:stretch>
                  <a:fillRect l="-11422" t="-11696" b="-27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39377" y="4733365"/>
            <a:ext cx="1195294" cy="6051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385047" y="3981035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070411" y="4763384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420035" y="4003448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730376" y="4740818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341035" y="3989647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1277471" y="4754265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515847" y="4644187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8033529" y="3938837"/>
            <a:ext cx="349624" cy="62310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706705" y="3940667"/>
            <a:ext cx="665053" cy="6732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961555" y="4752750"/>
            <a:ext cx="665053" cy="67321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90165" y="3597041"/>
            <a:ext cx="1815353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05518" y="3698383"/>
            <a:ext cx="1553135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358653" y="3652240"/>
            <a:ext cx="1713006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066804" y="3698382"/>
            <a:ext cx="1713006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352056" y="3686473"/>
            <a:ext cx="2600458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5921" y="3745086"/>
            <a:ext cx="1815353" cy="1961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9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3" grpId="1" animBg="1"/>
      <p:bldP spid="29" grpId="0" animBg="1"/>
      <p:bldP spid="30" grpId="0" animBg="1"/>
      <p:bldP spid="9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3896</TotalTime>
  <Words>540</Words>
  <Application>Microsoft Office PowerPoint</Application>
  <PresentationFormat>Widescreen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Impact</vt:lpstr>
      <vt:lpstr>Wingdings</vt:lpstr>
      <vt:lpstr>Office Theme</vt:lpstr>
      <vt:lpstr>N2 – Dimensional Analysis</vt:lpstr>
      <vt:lpstr>Remember - Canceling Units</vt:lpstr>
      <vt:lpstr>Conversion Factors</vt:lpstr>
      <vt:lpstr>Conversion Factors</vt:lpstr>
      <vt:lpstr>Using Conversion Factors</vt:lpstr>
      <vt:lpstr>Using Conversion Factors</vt:lpstr>
      <vt:lpstr>You try one…</vt:lpstr>
      <vt:lpstr>Line Method</vt:lpstr>
      <vt:lpstr>Dimensional Analysis with “Derived/Double Units”</vt:lpstr>
      <vt:lpstr>You try one…</vt:lpstr>
      <vt:lpstr>You try one…</vt:lpstr>
      <vt:lpstr>Dimensional Analysis - Squared, Cubed (etc) Units</vt:lpstr>
      <vt:lpstr>YouTube Link to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N2 – Dimensional Analysis</dc:title>
  <dc:creator>Farmer, Stephanie [DH]</dc:creator>
  <cp:lastModifiedBy>Farmer, Stephanie [DH]</cp:lastModifiedBy>
  <cp:revision>40</cp:revision>
  <dcterms:created xsi:type="dcterms:W3CDTF">2018-06-25T18:23:51Z</dcterms:created>
  <dcterms:modified xsi:type="dcterms:W3CDTF">2024-06-16T18:11:01Z</dcterms:modified>
</cp:coreProperties>
</file>