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9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0AC72-90E4-462F-9363-7C1C28DE7AE1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B8F8-AB11-43F7-BCAA-81A5543F1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3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77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3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30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9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04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99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6EA1D-99D1-4F78-8B29-C4BCC604C62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350" y="1"/>
            <a:ext cx="12185652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88E541A-7B12-45D7-B730-18151D786B2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3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B80004D-88EA-4AD4-95BD-B25B25F762D8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0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6411386-7D33-4A60-9B9D-63CC6B523066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7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AAC660E-3ADB-49D4-A6FA-87EFE7CDD48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72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350" y="1"/>
            <a:ext cx="12185652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CD4D07DF-8BB9-4542-B183-7033FDC2EE2F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56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2C8D008-5AC9-495A-9BBD-3002DB548CD6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8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16E350A7-063F-41C6-8B64-7CB1DEDBC21A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5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DE779DE-7582-4356-9650-C0D685601A0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1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9E5AB16C-9072-4B87-AB39-5B249624CE55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9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170C548-5F2E-4E4E-8AF9-9FD6D69B08C2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4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E070D8A4-FBEB-4ED7-906E-CD3EE3A15161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11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9E0E732C-9F8F-4C9E-A829-B6B2BC23CA3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70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NXVlG92cI4" TargetMode="External"/><Relationship Id="rId2" Type="http://schemas.openxmlformats.org/officeDocument/2006/relationships/hyperlink" Target="https://youtu.be/DmQou1rX7z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0000"/>
                </a:solidFill>
              </a:rPr>
              <a:t>AVERAGE ATOMIC MASS CALCULATIONS </a:t>
            </a:r>
            <a:endParaRPr lang="en-US" sz="7200" dirty="0">
              <a:solidFill>
                <a:srgbClr val="0000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981950" y="4960138"/>
            <a:ext cx="2400300" cy="1212063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sz="8600" dirty="0" smtClean="0"/>
              <a:t>N6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609599" y="609600"/>
            <a:ext cx="10963275" cy="350865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Target:</a:t>
            </a:r>
            <a:r>
              <a:rPr lang="en-US" sz="6000" dirty="0" smtClean="0">
                <a:solidFill>
                  <a:srgbClr val="FF0000"/>
                </a:solidFill>
              </a:rPr>
              <a:t>  </a:t>
            </a:r>
            <a:r>
              <a:rPr lang="en-US" sz="5400" dirty="0" smtClean="0">
                <a:solidFill>
                  <a:srgbClr val="FF0000"/>
                </a:solidFill>
              </a:rPr>
              <a:t>I can </a:t>
            </a:r>
            <a:r>
              <a:rPr lang="en-US" sz="5400" dirty="0" smtClean="0">
                <a:solidFill>
                  <a:srgbClr val="FF0000"/>
                </a:solidFill>
              </a:rPr>
              <a:t>calculate the weighted average for elements that have multiple isotopes in order to find the average atomic mass for </a:t>
            </a:r>
            <a:r>
              <a:rPr lang="en-US" sz="5400" smtClean="0">
                <a:solidFill>
                  <a:srgbClr val="FF0000"/>
                </a:solidFill>
              </a:rPr>
              <a:t>the element. 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2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6200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AVERAGE Atomic </a:t>
            </a:r>
            <a:r>
              <a:rPr lang="en-US" b="1" dirty="0">
                <a:solidFill>
                  <a:schemeClr val="accent2"/>
                </a:solidFill>
              </a:rPr>
              <a:t>Masses</a:t>
            </a: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extLst/>
          </p:nvPr>
        </p:nvGraphicFramePr>
        <p:xfrm>
          <a:off x="2133601" y="1752600"/>
          <a:ext cx="8001001" cy="399288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768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9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Symbol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Composition of the nucleus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 nature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98.89%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Carbon-14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protons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neutrons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&lt;0.01%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1981200" y="6858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3200" b="1" dirty="0">
                <a:solidFill>
                  <a:srgbClr val="000000"/>
                </a:solidFill>
                <a:latin typeface="Tw Cen MT" panose="020B0602020104020603"/>
              </a:rPr>
              <a:t>The average of all the naturally occurring isotopes of that element.</a:t>
            </a: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4495801" y="5867400"/>
            <a:ext cx="3842719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Carbon = 12.011</a:t>
            </a:r>
          </a:p>
        </p:txBody>
      </p:sp>
    </p:spTree>
    <p:extLst>
      <p:ext uri="{BB962C8B-B14F-4D97-AF65-F5344CB8AC3E}">
        <p14:creationId xmlns:p14="http://schemas.microsoft.com/office/powerpoint/2010/main" val="2970864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WEIGHTED AVERAGE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We want to take into account how much of each isotope there is so we get an accurate picture of what we are likely to “scoop up”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4453682" y="3662168"/>
            <a:ext cx="3842719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Carbon = 12.011</a:t>
            </a:r>
          </a:p>
        </p:txBody>
      </p:sp>
    </p:spTree>
    <p:extLst>
      <p:ext uri="{BB962C8B-B14F-4D97-AF65-F5344CB8AC3E}">
        <p14:creationId xmlns:p14="http://schemas.microsoft.com/office/powerpoint/2010/main" val="13414917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WEIGHTED AVERAGE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Average should give you a clue as to what the most common isotope is: 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</p:txBody>
      </p:sp>
      <p:sp>
        <p:nvSpPr>
          <p:cNvPr id="30763" name="Text Box 43"/>
          <p:cNvSpPr txBox="1">
            <a:spLocks noChangeArrowheads="1"/>
          </p:cNvSpPr>
          <p:nvPr/>
        </p:nvSpPr>
        <p:spPr bwMode="auto">
          <a:xfrm>
            <a:off x="2241999" y="2173670"/>
            <a:ext cx="7643374" cy="707886"/>
          </a:xfrm>
          <a:prstGeom prst="rect">
            <a:avLst/>
          </a:prstGeom>
          <a:noFill/>
          <a:ln w="76200">
            <a:solidFill>
              <a:schemeClr val="accent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Average mass of Carbon </a:t>
            </a:r>
            <a:r>
              <a:rPr lang="en-US" sz="4000" b="1" dirty="0">
                <a:solidFill>
                  <a:srgbClr val="000000"/>
                </a:solidFill>
                <a:latin typeface="Tw Cen MT" panose="020B0602020104020603"/>
              </a:rPr>
              <a:t>= 12.011</a:t>
            </a:r>
          </a:p>
        </p:txBody>
      </p:sp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1479290" y="3137439"/>
            <a:ext cx="9168792" cy="193899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457200"/>
            <a:r>
              <a:rPr lang="en-US" sz="4000" b="1" i="1" dirty="0" smtClean="0">
                <a:solidFill>
                  <a:srgbClr val="000000"/>
                </a:solidFill>
                <a:latin typeface="Tw Cen MT" panose="020B0602020104020603"/>
              </a:rPr>
              <a:t>Which is the most common isotope of carbon?</a:t>
            </a:r>
          </a:p>
          <a:p>
            <a:pPr algn="ctr" defTabSz="457200"/>
            <a:endParaRPr lang="en-US" sz="4000" b="1" i="1" dirty="0" smtClean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Carbon-12        Carbon-13       Carbon-14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4856" y="4288665"/>
            <a:ext cx="3078051" cy="8886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69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3" grpId="0" animBg="1" autoUpdateAnimBg="0"/>
      <p:bldP spid="5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Calculating average mass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853226"/>
            <a:ext cx="11088711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Avg. Mass =</a:t>
            </a:r>
          </a:p>
          <a:p>
            <a:pPr defTabSz="457200"/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 </a:t>
            </a:r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 </a:t>
            </a:r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                    (Mass</a:t>
            </a:r>
            <a:r>
              <a:rPr lang="en-US" sz="4800" b="1" baseline="-25000" dirty="0" smtClean="0">
                <a:solidFill>
                  <a:srgbClr val="000000"/>
                </a:solidFill>
                <a:latin typeface="Tw Cen MT" panose="020B0602020104020603"/>
              </a:rPr>
              <a:t>Isotope1</a:t>
            </a:r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 x %</a:t>
            </a:r>
            <a:r>
              <a:rPr lang="en-US" sz="4800" b="1" baseline="-25000" dirty="0" smtClean="0">
                <a:solidFill>
                  <a:srgbClr val="000000"/>
                </a:solidFill>
                <a:latin typeface="Tw Cen MT" panose="020B0602020104020603"/>
              </a:rPr>
              <a:t>abundance1</a:t>
            </a:r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 ) </a:t>
            </a:r>
          </a:p>
          <a:p>
            <a:pPr defTabSz="457200"/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                   + </a:t>
            </a:r>
            <a:r>
              <a:rPr lang="en-US" sz="4800" b="1" dirty="0">
                <a:solidFill>
                  <a:srgbClr val="000000"/>
                </a:solidFill>
              </a:rPr>
              <a:t>(</a:t>
            </a:r>
            <a:r>
              <a:rPr lang="en-US" sz="4800" b="1" dirty="0" smtClean="0">
                <a:solidFill>
                  <a:srgbClr val="000000"/>
                </a:solidFill>
              </a:rPr>
              <a:t>Mass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Isotope2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>
                <a:solidFill>
                  <a:srgbClr val="000000"/>
                </a:solidFill>
              </a:rPr>
              <a:t>x %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abundance2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>
                <a:solidFill>
                  <a:srgbClr val="000000"/>
                </a:solidFill>
              </a:rPr>
              <a:t>) </a:t>
            </a:r>
            <a:endParaRPr lang="en-US" sz="4800" b="1" dirty="0" smtClean="0">
              <a:solidFill>
                <a:srgbClr val="000000"/>
              </a:solidFill>
            </a:endParaRPr>
          </a:p>
          <a:p>
            <a:pPr defTabSz="457200"/>
            <a:r>
              <a:rPr lang="en-US" sz="4800" b="1" dirty="0" smtClean="0">
                <a:solidFill>
                  <a:srgbClr val="000000"/>
                </a:solidFill>
              </a:rPr>
              <a:t>						  </a:t>
            </a:r>
            <a:r>
              <a:rPr lang="en-US" sz="4800" b="1" dirty="0">
                <a:solidFill>
                  <a:srgbClr val="000000"/>
                </a:solidFill>
              </a:rPr>
              <a:t>+ </a:t>
            </a:r>
            <a:r>
              <a:rPr lang="en-US" sz="4800" b="1" dirty="0" smtClean="0">
                <a:solidFill>
                  <a:srgbClr val="000000"/>
                </a:solidFill>
              </a:rPr>
              <a:t>(Mass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Isotope3</a:t>
            </a:r>
            <a:r>
              <a:rPr lang="en-US" sz="4800" b="1" dirty="0" smtClean="0">
                <a:solidFill>
                  <a:srgbClr val="000000"/>
                </a:solidFill>
              </a:rPr>
              <a:t> x %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abundance3</a:t>
            </a:r>
            <a:r>
              <a:rPr lang="en-US" sz="4800" b="1" dirty="0" smtClean="0">
                <a:solidFill>
                  <a:srgbClr val="000000"/>
                </a:solidFill>
              </a:rPr>
              <a:t> ) </a:t>
            </a:r>
          </a:p>
          <a:p>
            <a:pPr defTabSz="457200"/>
            <a:r>
              <a:rPr lang="en-US" sz="4800" b="1" dirty="0">
                <a:solidFill>
                  <a:srgbClr val="000000"/>
                </a:solidFill>
                <a:latin typeface="Tw Cen MT" panose="020B0602020104020603"/>
              </a:rPr>
              <a:t>	</a:t>
            </a:r>
            <a:r>
              <a:rPr lang="en-US" sz="4800" b="1" dirty="0" smtClean="0">
                <a:solidFill>
                  <a:srgbClr val="000000"/>
                </a:solidFill>
                <a:latin typeface="Tw Cen MT" panose="020B0602020104020603"/>
              </a:rPr>
              <a:t>					 etc…</a:t>
            </a:r>
            <a:endParaRPr lang="en-US" sz="4800" b="1" dirty="0">
              <a:solidFill>
                <a:srgbClr val="000000"/>
              </a:solidFill>
              <a:latin typeface="Tw Cen MT" panose="020B0602020104020603"/>
            </a:endParaRPr>
          </a:p>
        </p:txBody>
      </p:sp>
      <p:sp>
        <p:nvSpPr>
          <p:cNvPr id="3" name="Double Bracket 2"/>
          <p:cNvSpPr/>
          <p:nvPr/>
        </p:nvSpPr>
        <p:spPr>
          <a:xfrm>
            <a:off x="3670479" y="1700011"/>
            <a:ext cx="8165206" cy="3054776"/>
          </a:xfrm>
          <a:prstGeom prst="bracketPair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4716" y="4967976"/>
            <a:ext cx="11630969" cy="1267191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*TIP* - Put your percentages in decimal form. Don’t put 30%, put 0.30 in your work/calculator. We see fewer mistakes that way!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15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90250" y="223617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AVERAGE Atomic </a:t>
            </a:r>
            <a:r>
              <a:rPr lang="en-US" b="1" dirty="0">
                <a:solidFill>
                  <a:schemeClr val="accent2"/>
                </a:solidFill>
              </a:rPr>
              <a:t>Masses</a:t>
            </a:r>
          </a:p>
        </p:txBody>
      </p:sp>
      <p:graphicFrame>
        <p:nvGraphicFramePr>
          <p:cNvPr id="30764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55620"/>
              </p:ext>
            </p:extLst>
          </p:nvPr>
        </p:nvGraphicFramePr>
        <p:xfrm>
          <a:off x="1890250" y="902594"/>
          <a:ext cx="8723291" cy="3566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717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4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3348">
                  <a:extLst>
                    <a:ext uri="{9D8B030D-6E8A-4147-A177-3AD203B41FA5}">
                      <a16:colId xmlns:a16="http://schemas.microsoft.com/office/drawing/2014/main" val="3829095332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Isotope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Mass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 a decimal)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78.99%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0.7899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10.00%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0.1000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Mg-26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11.01%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0.1101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22340" y="1793765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339" y="2687706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2339" y="3670589"/>
            <a:ext cx="48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X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81429" y="3239702"/>
            <a:ext cx="4893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</a:rPr>
              <a:t>+</a:t>
            </a:r>
            <a:endParaRPr lang="en-US" sz="9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46567" y="4468754"/>
            <a:ext cx="3753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= 24.31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30006" y="1914819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18.9497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04609" y="2778350"/>
            <a:ext cx="155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2.499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04609" y="3599199"/>
            <a:ext cx="171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2.861499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716" y="4809362"/>
            <a:ext cx="8366080" cy="1782507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If not given the *real* mass of an isotope, just use the mass number given as part of the name…close enough!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067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16" grpId="0"/>
      <p:bldP spid="9" grpId="0"/>
      <p:bldP spid="18" grpId="0"/>
      <p:bldP spid="19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Finding % Abundance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965915" y="685800"/>
            <a:ext cx="1081825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Same equation, just solving for a different variable! </a:t>
            </a:r>
            <a:b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</a:b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We can use (x) to represent the %</a:t>
            </a:r>
            <a:r>
              <a:rPr lang="en-US" sz="4000" b="1" baseline="-25000" dirty="0" smtClean="0">
                <a:solidFill>
                  <a:srgbClr val="000000"/>
                </a:solidFill>
                <a:latin typeface="Tw Cen MT" panose="020B0602020104020603"/>
              </a:rPr>
              <a:t>abundance1</a:t>
            </a:r>
            <a:endParaRPr lang="en-US" sz="4000" b="1" dirty="0" smtClean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We can use (1- x) to represent the %</a:t>
            </a:r>
            <a:r>
              <a:rPr lang="en-US" sz="4000" b="1" baseline="-25000" dirty="0" smtClean="0">
                <a:solidFill>
                  <a:srgbClr val="000000"/>
                </a:solidFill>
                <a:latin typeface="Tw Cen MT" panose="020B0602020104020603"/>
              </a:rPr>
              <a:t>abundance2</a:t>
            </a:r>
            <a:endParaRPr lang="en-US" sz="4000" b="1" dirty="0" smtClean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endParaRPr lang="en-US" sz="4000" b="1" dirty="0" smtClean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BECAUSE:</a:t>
            </a:r>
            <a:b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</a:b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The total has to add up to 100% right?!</a:t>
            </a:r>
          </a:p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100% is the same as 1 to make the math faster</a:t>
            </a:r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</p:txBody>
      </p:sp>
    </p:spTree>
    <p:extLst>
      <p:ext uri="{BB962C8B-B14F-4D97-AF65-F5344CB8AC3E}">
        <p14:creationId xmlns:p14="http://schemas.microsoft.com/office/powerpoint/2010/main" val="1457056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65915" y="167426"/>
            <a:ext cx="7848600" cy="685800"/>
          </a:xfrm>
          <a:noFill/>
          <a:ln/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Finding % Abundance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0762" name="Text Box 42"/>
          <p:cNvSpPr txBox="1">
            <a:spLocks noChangeArrowheads="1"/>
          </p:cNvSpPr>
          <p:nvPr/>
        </p:nvSpPr>
        <p:spPr bwMode="auto">
          <a:xfrm>
            <a:off x="313508" y="685800"/>
            <a:ext cx="11878491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3600" b="1" dirty="0" smtClean="0">
                <a:solidFill>
                  <a:srgbClr val="000000"/>
                </a:solidFill>
                <a:latin typeface="Tw Cen MT" panose="020B0602020104020603"/>
              </a:rPr>
              <a:t>     Boron has two naturally occurring isotopes:</a:t>
            </a:r>
          </a:p>
          <a:p>
            <a:pPr defTabSz="457200"/>
            <a:r>
              <a:rPr lang="en-US" sz="3600" b="1" dirty="0" smtClean="0">
                <a:solidFill>
                  <a:srgbClr val="000000"/>
                </a:solidFill>
                <a:latin typeface="Tw Cen MT" panose="020B0602020104020603"/>
              </a:rPr>
              <a:t>     B-10 = 10.013amu</a:t>
            </a:r>
          </a:p>
          <a:p>
            <a:pPr defTabSz="457200"/>
            <a:r>
              <a:rPr lang="en-US" sz="3600" b="1" dirty="0" smtClean="0">
                <a:solidFill>
                  <a:srgbClr val="000000"/>
                </a:solidFill>
                <a:latin typeface="Tw Cen MT" panose="020B0602020104020603"/>
              </a:rPr>
              <a:t>     B-11 = 11.009amu</a:t>
            </a:r>
          </a:p>
          <a:p>
            <a:pPr defTabSz="457200"/>
            <a:r>
              <a:rPr lang="en-US" sz="4000" b="1" dirty="0" err="1" smtClean="0">
                <a:solidFill>
                  <a:srgbClr val="0070C0"/>
                </a:solidFill>
                <a:latin typeface="Tw Cen MT" panose="020B0602020104020603"/>
              </a:rPr>
              <a:t>Avg</a:t>
            </a:r>
            <a:r>
              <a:rPr lang="en-US" sz="4000" b="1" dirty="0" smtClean="0">
                <a:solidFill>
                  <a:srgbClr val="0070C0"/>
                </a:solidFill>
                <a:latin typeface="Tw Cen MT" panose="020B0602020104020603"/>
              </a:rPr>
              <a:t> Mass = (Mass</a:t>
            </a:r>
            <a:r>
              <a:rPr lang="en-US" sz="4000" b="1" baseline="-25000" dirty="0" smtClean="0">
                <a:solidFill>
                  <a:srgbClr val="0070C0"/>
                </a:solidFill>
                <a:latin typeface="Tw Cen MT" panose="020B0602020104020603"/>
              </a:rPr>
              <a:t>1</a:t>
            </a:r>
            <a:r>
              <a:rPr lang="en-US" sz="4000" b="1" dirty="0" smtClean="0">
                <a:solidFill>
                  <a:srgbClr val="0070C0"/>
                </a:solidFill>
                <a:latin typeface="Tw Cen MT" panose="020B0602020104020603"/>
              </a:rPr>
              <a:t>)(%</a:t>
            </a:r>
            <a:r>
              <a:rPr lang="en-US" sz="4000" b="1" baseline="-25000" dirty="0" smtClean="0">
                <a:solidFill>
                  <a:srgbClr val="0070C0"/>
                </a:solidFill>
                <a:latin typeface="Tw Cen MT" panose="020B0602020104020603"/>
              </a:rPr>
              <a:t>abundance1</a:t>
            </a:r>
            <a:r>
              <a:rPr lang="en-US" sz="4000" b="1" dirty="0" smtClean="0">
                <a:solidFill>
                  <a:srgbClr val="0070C0"/>
                </a:solidFill>
                <a:latin typeface="Tw Cen MT" panose="020B0602020104020603"/>
              </a:rPr>
              <a:t>) +(Mass</a:t>
            </a:r>
            <a:r>
              <a:rPr lang="en-US" sz="4000" b="1" baseline="-25000" dirty="0" smtClean="0">
                <a:solidFill>
                  <a:srgbClr val="0070C0"/>
                </a:solidFill>
                <a:latin typeface="Tw Cen MT" panose="020B0602020104020603"/>
              </a:rPr>
              <a:t>2</a:t>
            </a:r>
            <a:r>
              <a:rPr lang="en-US" sz="4000" b="1" dirty="0" smtClean="0">
                <a:solidFill>
                  <a:srgbClr val="0070C0"/>
                </a:solidFill>
                <a:latin typeface="Tw Cen MT" panose="020B0602020104020603"/>
              </a:rPr>
              <a:t>)(%</a:t>
            </a:r>
            <a:r>
              <a:rPr lang="en-US" sz="4000" b="1" baseline="-25000" dirty="0" smtClean="0">
                <a:solidFill>
                  <a:srgbClr val="0070C0"/>
                </a:solidFill>
                <a:latin typeface="Tw Cen MT" panose="020B0602020104020603"/>
              </a:rPr>
              <a:t>abundance2</a:t>
            </a:r>
            <a:r>
              <a:rPr lang="en-US" sz="4000" b="1" dirty="0" smtClean="0">
                <a:solidFill>
                  <a:srgbClr val="0070C0"/>
                </a:solidFill>
                <a:latin typeface="Tw Cen MT" panose="020B0602020104020603"/>
              </a:rPr>
              <a:t>)</a:t>
            </a:r>
          </a:p>
          <a:p>
            <a:pPr defTabSz="457200"/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10.81 = (10.013)(x) + (11.009)(1-x)    </a:t>
            </a:r>
            <a:r>
              <a:rPr lang="en-US" sz="4000" b="1" i="1" dirty="0" smtClean="0">
                <a:solidFill>
                  <a:srgbClr val="FF0000"/>
                </a:solidFill>
                <a:latin typeface="Tw Cen MT" panose="020B0602020104020603"/>
              </a:rPr>
              <a:t>solve for x</a:t>
            </a:r>
            <a:endParaRPr lang="en-US" sz="4000" b="1" dirty="0" smtClean="0">
              <a:solidFill>
                <a:srgbClr val="FF0000"/>
              </a:solidFill>
              <a:latin typeface="Tw Cen MT" panose="020B0602020104020603"/>
            </a:endParaRPr>
          </a:p>
          <a:p>
            <a:pPr defTabSz="457200"/>
            <a:endParaRPr lang="en-US" sz="4000" b="1" dirty="0">
              <a:solidFill>
                <a:srgbClr val="000000"/>
              </a:solidFill>
              <a:latin typeface="Tw Cen MT" panose="020B0602020104020603"/>
            </a:endParaRPr>
          </a:p>
          <a:p>
            <a:pPr defTabSz="457200"/>
            <a:r>
              <a:rPr lang="en-US" sz="4000" b="1" dirty="0" smtClean="0">
                <a:solidFill>
                  <a:srgbClr val="FF0000"/>
                </a:solidFill>
                <a:latin typeface="Tw Cen MT" panose="020B0602020104020603"/>
              </a:rPr>
              <a:t>B-10</a:t>
            </a: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 </a:t>
            </a: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</a:rPr>
              <a:t>x = 0.1998 </a:t>
            </a: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 *100 = </a:t>
            </a:r>
            <a:r>
              <a:rPr lang="en-US" sz="4000" b="1" dirty="0" smtClean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19.98%</a:t>
            </a:r>
          </a:p>
          <a:p>
            <a:pPr defTabSz="457200"/>
            <a:r>
              <a:rPr lang="en-US" sz="4000" b="1" dirty="0" smtClean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B-11</a:t>
            </a:r>
            <a:r>
              <a:rPr lang="en-US" sz="4000" b="1" dirty="0" smtClean="0">
                <a:solidFill>
                  <a:srgbClr val="000000"/>
                </a:solidFill>
                <a:latin typeface="Tw Cen MT" panose="020B0602020104020603"/>
                <a:sym typeface="Wingdings" panose="05000000000000000000" pitchFamily="2" charset="2"/>
              </a:rPr>
              <a:t>  1-x = 1 - 0.1998 =  0.8002  *100 = </a:t>
            </a:r>
            <a:r>
              <a:rPr lang="en-US" sz="4000" b="1" dirty="0" smtClean="0">
                <a:solidFill>
                  <a:srgbClr val="FF0000"/>
                </a:solidFill>
                <a:latin typeface="Tw Cen MT" panose="020B0602020104020603"/>
                <a:sym typeface="Wingdings" panose="05000000000000000000" pitchFamily="2" charset="2"/>
              </a:rPr>
              <a:t>80.02%</a:t>
            </a:r>
            <a:endParaRPr lang="en-US" sz="4000" b="1" dirty="0" smtClean="0">
              <a:solidFill>
                <a:srgbClr val="FF0000"/>
              </a:solidFill>
              <a:latin typeface="Tw Cen MT" panose="020B0602020104020603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14046" y="1264023"/>
            <a:ext cx="72300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B050"/>
                </a:solidFill>
              </a:rPr>
              <a:t>Calculate </a:t>
            </a:r>
            <a:r>
              <a:rPr lang="en-US" sz="3200" b="1" i="1" dirty="0" smtClean="0">
                <a:solidFill>
                  <a:srgbClr val="00B050"/>
                </a:solidFill>
              </a:rPr>
              <a:t>%</a:t>
            </a:r>
            <a:r>
              <a:rPr lang="en-US" sz="3200" b="1" i="1" baseline="-25000" dirty="0" smtClean="0">
                <a:solidFill>
                  <a:srgbClr val="00B050"/>
                </a:solidFill>
              </a:rPr>
              <a:t>abundance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>
                <a:solidFill>
                  <a:srgbClr val="00B050"/>
                </a:solidFill>
              </a:rPr>
              <a:t>for each isotope if the average atomic mass of boron is 10.81amu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06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Link to YouTube Video of Presentation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685925"/>
            <a:ext cx="9720073" cy="4023360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youtu.be/DmQou1rX7z8</a:t>
            </a:r>
            <a:r>
              <a:rPr lang="en-US" sz="4000" dirty="0" smtClean="0"/>
              <a:t> </a:t>
            </a:r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>
                <a:hlinkClick r:id="rId3"/>
              </a:rPr>
              <a:t>https://</a:t>
            </a:r>
            <a:r>
              <a:rPr lang="en-US" sz="4000" dirty="0" smtClean="0">
                <a:hlinkClick r:id="rId3"/>
              </a:rPr>
              <a:t>youtu.be/XNXVlG92cI4</a:t>
            </a:r>
            <a:r>
              <a:rPr lang="en-US" sz="4000" dirty="0" smtClean="0"/>
              <a:t> 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24126" y="3185541"/>
            <a:ext cx="6529197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Link to YouTube Video of WORKSHEET #12 Guided Practice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49234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398</Words>
  <Application>Microsoft Office PowerPoint</Application>
  <PresentationFormat>Widescreen</PresentationFormat>
  <Paragraphs>95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AVERAGE ATOMIC MASS CALCULATIONS </vt:lpstr>
      <vt:lpstr>AVERAGE Atomic Masses</vt:lpstr>
      <vt:lpstr>WEIGHTED AVERAGE</vt:lpstr>
      <vt:lpstr>WEIGHTED AVERAGE</vt:lpstr>
      <vt:lpstr>Calculating average mass</vt:lpstr>
      <vt:lpstr>AVERAGE Atomic Masses</vt:lpstr>
      <vt:lpstr>Finding % Abundance </vt:lpstr>
      <vt:lpstr>Finding % Abundance </vt:lpstr>
      <vt:lpstr>Link to YouTube Video of Presentation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ATOMIC MASS CALCULATIONS</dc:title>
  <dc:creator>Danny Farmer</dc:creator>
  <cp:lastModifiedBy>Farmer, Stephanie [DH]</cp:lastModifiedBy>
  <cp:revision>14</cp:revision>
  <dcterms:created xsi:type="dcterms:W3CDTF">2018-08-02T04:45:05Z</dcterms:created>
  <dcterms:modified xsi:type="dcterms:W3CDTF">2021-08-19T17:27:10Z</dcterms:modified>
</cp:coreProperties>
</file>